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m"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6"/>
  </p:notesMasterIdLst>
  <p:sldIdLst>
    <p:sldId id="256" r:id="rId2"/>
    <p:sldId id="257" r:id="rId3"/>
    <p:sldId id="258" r:id="rId4"/>
    <p:sldId id="259" r:id="rId5"/>
    <p:sldId id="260" r:id="rId6"/>
    <p:sldId id="472"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465" r:id="rId45"/>
    <p:sldId id="300" r:id="rId46"/>
    <p:sldId id="301" r:id="rId47"/>
    <p:sldId id="302" r:id="rId48"/>
    <p:sldId id="303" r:id="rId49"/>
    <p:sldId id="304" r:id="rId50"/>
    <p:sldId id="305" r:id="rId51"/>
    <p:sldId id="466" r:id="rId52"/>
    <p:sldId id="467"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473" r:id="rId71"/>
    <p:sldId id="474" r:id="rId72"/>
    <p:sldId id="475" r:id="rId73"/>
    <p:sldId id="476" r:id="rId74"/>
    <p:sldId id="477" r:id="rId75"/>
    <p:sldId id="478" r:id="rId76"/>
    <p:sldId id="479" r:id="rId77"/>
    <p:sldId id="480" r:id="rId78"/>
    <p:sldId id="481" r:id="rId79"/>
    <p:sldId id="482" r:id="rId80"/>
    <p:sldId id="483" r:id="rId81"/>
    <p:sldId id="484" r:id="rId82"/>
    <p:sldId id="323" r:id="rId83"/>
    <p:sldId id="324" r:id="rId84"/>
    <p:sldId id="325" r:id="rId85"/>
    <p:sldId id="326" r:id="rId86"/>
    <p:sldId id="327" r:id="rId87"/>
    <p:sldId id="328" r:id="rId88"/>
    <p:sldId id="329" r:id="rId89"/>
    <p:sldId id="330" r:id="rId90"/>
    <p:sldId id="331" r:id="rId91"/>
    <p:sldId id="332" r:id="rId92"/>
    <p:sldId id="468" r:id="rId93"/>
    <p:sldId id="333" r:id="rId94"/>
    <p:sldId id="334" r:id="rId95"/>
    <p:sldId id="335" r:id="rId96"/>
    <p:sldId id="336" r:id="rId97"/>
    <p:sldId id="337" r:id="rId98"/>
    <p:sldId id="338" r:id="rId99"/>
    <p:sldId id="339" r:id="rId100"/>
    <p:sldId id="340"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0" r:id="rId121"/>
    <p:sldId id="362" r:id="rId122"/>
    <p:sldId id="363" r:id="rId123"/>
    <p:sldId id="364" r:id="rId124"/>
    <p:sldId id="365" r:id="rId125"/>
    <p:sldId id="366" r:id="rId126"/>
    <p:sldId id="367" r:id="rId127"/>
    <p:sldId id="368" r:id="rId128"/>
    <p:sldId id="369" r:id="rId129"/>
    <p:sldId id="370" r:id="rId130"/>
    <p:sldId id="371" r:id="rId131"/>
    <p:sldId id="372" r:id="rId132"/>
    <p:sldId id="373" r:id="rId133"/>
    <p:sldId id="374" r:id="rId134"/>
    <p:sldId id="375" r:id="rId135"/>
    <p:sldId id="376" r:id="rId136"/>
    <p:sldId id="377" r:id="rId137"/>
    <p:sldId id="378" r:id="rId138"/>
    <p:sldId id="379" r:id="rId139"/>
    <p:sldId id="380"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96" r:id="rId156"/>
    <p:sldId id="469" r:id="rId157"/>
    <p:sldId id="397" r:id="rId158"/>
    <p:sldId id="398" r:id="rId159"/>
    <p:sldId id="399" r:id="rId160"/>
    <p:sldId id="400" r:id="rId161"/>
    <p:sldId id="401" r:id="rId162"/>
    <p:sldId id="402" r:id="rId163"/>
    <p:sldId id="403" r:id="rId164"/>
    <p:sldId id="404" r:id="rId165"/>
    <p:sldId id="405" r:id="rId166"/>
    <p:sldId id="406" r:id="rId167"/>
    <p:sldId id="407" r:id="rId168"/>
    <p:sldId id="408" r:id="rId169"/>
    <p:sldId id="409" r:id="rId170"/>
    <p:sldId id="410" r:id="rId171"/>
    <p:sldId id="411" r:id="rId172"/>
    <p:sldId id="412" r:id="rId173"/>
    <p:sldId id="413" r:id="rId174"/>
    <p:sldId id="414" r:id="rId175"/>
    <p:sldId id="415" r:id="rId176"/>
    <p:sldId id="470" r:id="rId177"/>
    <p:sldId id="416" r:id="rId178"/>
    <p:sldId id="417" r:id="rId179"/>
    <p:sldId id="471" r:id="rId180"/>
    <p:sldId id="418" r:id="rId181"/>
    <p:sldId id="419" r:id="rId182"/>
    <p:sldId id="420" r:id="rId183"/>
    <p:sldId id="421" r:id="rId184"/>
    <p:sldId id="422" r:id="rId185"/>
    <p:sldId id="423" r:id="rId186"/>
    <p:sldId id="424" r:id="rId187"/>
    <p:sldId id="425" r:id="rId188"/>
    <p:sldId id="427" r:id="rId189"/>
    <p:sldId id="428" r:id="rId190"/>
    <p:sldId id="430" r:id="rId191"/>
    <p:sldId id="431" r:id="rId192"/>
    <p:sldId id="432" r:id="rId193"/>
    <p:sldId id="464" r:id="rId194"/>
    <p:sldId id="463" r:id="rId195"/>
    <p:sldId id="433" r:id="rId196"/>
    <p:sldId id="434" r:id="rId197"/>
    <p:sldId id="435" r:id="rId198"/>
    <p:sldId id="436" r:id="rId199"/>
    <p:sldId id="437" r:id="rId200"/>
    <p:sldId id="438" r:id="rId201"/>
    <p:sldId id="439" r:id="rId202"/>
    <p:sldId id="440" r:id="rId203"/>
    <p:sldId id="441" r:id="rId204"/>
    <p:sldId id="442" r:id="rId205"/>
    <p:sldId id="443" r:id="rId206"/>
    <p:sldId id="444" r:id="rId207"/>
    <p:sldId id="445" r:id="rId208"/>
    <p:sldId id="446" r:id="rId209"/>
    <p:sldId id="447" r:id="rId210"/>
    <p:sldId id="448" r:id="rId211"/>
    <p:sldId id="449" r:id="rId212"/>
    <p:sldId id="450" r:id="rId213"/>
    <p:sldId id="451" r:id="rId214"/>
    <p:sldId id="452" r:id="rId215"/>
    <p:sldId id="453" r:id="rId216"/>
    <p:sldId id="454" r:id="rId217"/>
    <p:sldId id="455" r:id="rId218"/>
    <p:sldId id="456" r:id="rId219"/>
    <p:sldId id="457" r:id="rId220"/>
    <p:sldId id="458" r:id="rId221"/>
    <p:sldId id="459" r:id="rId222"/>
    <p:sldId id="460" r:id="rId223"/>
    <p:sldId id="461" r:id="rId224"/>
    <p:sldId id="462" r:id="rId225"/>
  </p:sldIdLst>
  <p:sldSz cx="9144000" cy="6858000" type="screen4x3"/>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7" autoAdjust="0"/>
  </p:normalViewPr>
  <p:slideViewPr>
    <p:cSldViewPr>
      <p:cViewPr varScale="1">
        <p:scale>
          <a:sx n="62" d="100"/>
          <a:sy n="62" d="100"/>
        </p:scale>
        <p:origin x="1400"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904192" y="1"/>
            <a:ext cx="2985558" cy="501094"/>
          </a:xfrm>
          <a:prstGeom prst="rect">
            <a:avLst/>
          </a:prstGeom>
        </p:spPr>
        <p:txBody>
          <a:bodyPr vert="horz" lIns="92757" tIns="46378" rIns="92757" bIns="46378" rtlCol="1"/>
          <a:lstStyle>
            <a:lvl1pPr algn="r">
              <a:defRPr sz="1200"/>
            </a:lvl1pPr>
          </a:lstStyle>
          <a:p>
            <a:endParaRPr lang="he-IL"/>
          </a:p>
        </p:txBody>
      </p:sp>
      <p:sp>
        <p:nvSpPr>
          <p:cNvPr id="3" name="Date Placeholder 2"/>
          <p:cNvSpPr>
            <a:spLocks noGrp="1"/>
          </p:cNvSpPr>
          <p:nvPr>
            <p:ph type="dt" idx="1"/>
          </p:nvPr>
        </p:nvSpPr>
        <p:spPr>
          <a:xfrm>
            <a:off x="1596" y="1"/>
            <a:ext cx="2985558" cy="501094"/>
          </a:xfrm>
          <a:prstGeom prst="rect">
            <a:avLst/>
          </a:prstGeom>
        </p:spPr>
        <p:txBody>
          <a:bodyPr vert="horz" lIns="92757" tIns="46378" rIns="92757" bIns="46378" rtlCol="1"/>
          <a:lstStyle>
            <a:lvl1pPr algn="l">
              <a:defRPr sz="1200"/>
            </a:lvl1pPr>
          </a:lstStyle>
          <a:p>
            <a:fld id="{4B52035A-C433-4A42-A893-D397B33AAC41}" type="datetimeFigureOut">
              <a:rPr lang="he-IL" smtClean="0"/>
              <a:t>י"ט/אלול/תשפ"ד</a:t>
            </a:fld>
            <a:endParaRPr lang="he-IL"/>
          </a:p>
        </p:txBody>
      </p:sp>
      <p:sp>
        <p:nvSpPr>
          <p:cNvPr id="4" name="Slide Image Placeholder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2757" tIns="46378" rIns="92757" bIns="46378" rtlCol="1" anchor="ctr"/>
          <a:lstStyle/>
          <a:p>
            <a:endParaRPr lang="he-IL"/>
          </a:p>
        </p:txBody>
      </p:sp>
      <p:sp>
        <p:nvSpPr>
          <p:cNvPr id="5" name="Notes Placeholder 4"/>
          <p:cNvSpPr>
            <a:spLocks noGrp="1"/>
          </p:cNvSpPr>
          <p:nvPr>
            <p:ph type="body" sz="quarter" idx="3"/>
          </p:nvPr>
        </p:nvSpPr>
        <p:spPr>
          <a:xfrm>
            <a:off x="688976" y="4760397"/>
            <a:ext cx="5511800" cy="4509849"/>
          </a:xfrm>
          <a:prstGeom prst="rect">
            <a:avLst/>
          </a:prstGeom>
        </p:spPr>
        <p:txBody>
          <a:bodyPr vert="horz" lIns="92757" tIns="46378" rIns="92757" bIns="46378"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904192" y="9519054"/>
            <a:ext cx="2985558" cy="501094"/>
          </a:xfrm>
          <a:prstGeom prst="rect">
            <a:avLst/>
          </a:prstGeom>
        </p:spPr>
        <p:txBody>
          <a:bodyPr vert="horz" lIns="92757" tIns="46378" rIns="92757" bIns="46378" rtlCol="1" anchor="b"/>
          <a:lstStyle>
            <a:lvl1pPr algn="r">
              <a:defRPr sz="1200"/>
            </a:lvl1pPr>
          </a:lstStyle>
          <a:p>
            <a:endParaRPr lang="he-IL"/>
          </a:p>
        </p:txBody>
      </p:sp>
      <p:sp>
        <p:nvSpPr>
          <p:cNvPr id="7" name="Slide Number Placeholder 6"/>
          <p:cNvSpPr>
            <a:spLocks noGrp="1"/>
          </p:cNvSpPr>
          <p:nvPr>
            <p:ph type="sldNum" sz="quarter" idx="5"/>
          </p:nvPr>
        </p:nvSpPr>
        <p:spPr>
          <a:xfrm>
            <a:off x="1596" y="9519054"/>
            <a:ext cx="2985558" cy="501094"/>
          </a:xfrm>
          <a:prstGeom prst="rect">
            <a:avLst/>
          </a:prstGeom>
        </p:spPr>
        <p:txBody>
          <a:bodyPr vert="horz" lIns="92757" tIns="46378" rIns="92757" bIns="46378" rtlCol="1" anchor="b"/>
          <a:lstStyle>
            <a:lvl1pPr algn="l">
              <a:defRPr sz="1200"/>
            </a:lvl1pPr>
          </a:lstStyle>
          <a:p>
            <a:fld id="{697560D2-7EDD-455D-97A7-B377F4D6C1DB}" type="slidenum">
              <a:rPr lang="he-IL" smtClean="0"/>
              <a:t>‹#›</a:t>
            </a:fld>
            <a:endParaRPr lang="he-IL"/>
          </a:p>
        </p:txBody>
      </p:sp>
    </p:spTree>
    <p:extLst>
      <p:ext uri="{BB962C8B-B14F-4D97-AF65-F5344CB8AC3E}">
        <p14:creationId xmlns:p14="http://schemas.microsoft.com/office/powerpoint/2010/main" val="247522100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697560D2-7EDD-455D-97A7-B377F4D6C1DB}" type="slidenum">
              <a:rPr lang="he-IL" smtClean="0"/>
              <a:t>4</a:t>
            </a:fld>
            <a:endParaRPr lang="he-IL"/>
          </a:p>
        </p:txBody>
      </p:sp>
    </p:spTree>
    <p:extLst>
      <p:ext uri="{BB962C8B-B14F-4D97-AF65-F5344CB8AC3E}">
        <p14:creationId xmlns:p14="http://schemas.microsoft.com/office/powerpoint/2010/main" val="2250897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3CD1B-B80E-4E52-96AF-CF75E17BC81F}" type="datetime1">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C4815-6E75-4D5C-A3F4-DA309D3B323B}" type="datetime1">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759081-D05A-49AA-9ADA-80B4E3D3AECF}" type="datetime1">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7B3362-BDEE-4F1D-8B9F-8ABA903CCFA3}" type="datetime1">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9BC1C1-91BE-44DD-835C-20A08F2D3CCF}" type="datetime1">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BB0773-CDB3-47BD-AE8B-983A07C02431}" type="datetime1">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2C16DF-CA97-4B3D-A677-6C6DB9198031}" type="datetime1">
              <a:rPr lang="en-US" smtClean="0"/>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D682EE-B30A-41C1-BD88-8A08FE9EBA15}" type="datetime1">
              <a:rPr lang="en-US" smtClean="0"/>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E5D66-8331-4FD8-BDD0-25221699EF4B}" type="datetime1">
              <a:rPr lang="en-US" smtClean="0"/>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83769E-D405-4DD1-B0E6-42F633A2E763}" type="datetime1">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834778-74D1-47B3-AC9B-354497AA3524}" type="datetime1">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589A5-53C2-46BA-92CF-CF07B3A5A075}" type="datetime1">
              <a:rPr lang="en-US" smtClean="0"/>
              <a:t>9/22/2024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aksmanya@gmail.com?subject=W"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hyperlink" Target="https://moya-cbd.co.uk/response-to-the-fdas-warning-letter/" TargetMode="External"/><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pm"/><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19400"/>
            <a:ext cx="7772400" cy="1470025"/>
          </a:xfrm>
        </p:spPr>
        <p:txBody>
          <a:bodyPr>
            <a:noAutofit/>
          </a:bodyPr>
          <a:lstStyle/>
          <a:p>
            <a:r>
              <a:rPr lang="en-US" sz="3600" b="1" dirty="0">
                <a:solidFill>
                  <a:schemeClr val="accent3"/>
                </a:solidFill>
              </a:rPr>
              <a:t>June 2022</a:t>
            </a:r>
            <a:br>
              <a:rPr lang="en-US" sz="3600" b="1" dirty="0">
                <a:solidFill>
                  <a:schemeClr val="accent3"/>
                </a:solidFill>
              </a:rPr>
            </a:br>
            <a:br>
              <a:rPr lang="en-US" sz="3200" dirty="0"/>
            </a:br>
            <a:r>
              <a:rPr lang="en-US" sz="2400" i="1" dirty="0"/>
              <a:t>Yaakov Waksman, Ph.D.</a:t>
            </a:r>
            <a:br>
              <a:rPr lang="en-US" sz="2400" dirty="0"/>
            </a:br>
            <a:r>
              <a:rPr lang="en-US" sz="2400" i="1" dirty="0"/>
              <a:t>Head of Research &amp; Development</a:t>
            </a:r>
            <a:br>
              <a:rPr lang="en-US" sz="3200" dirty="0"/>
            </a:br>
            <a:r>
              <a:rPr lang="en-US" sz="2400" i="1" dirty="0">
                <a:hlinkClick r:id="rId2"/>
              </a:rPr>
              <a:t>waksmanya@gmail.com</a:t>
            </a:r>
            <a:br>
              <a:rPr lang="en-US" sz="3200" dirty="0"/>
            </a:br>
            <a:r>
              <a:rPr lang="en-US" sz="3200" dirty="0"/>
              <a:t> </a:t>
            </a:r>
            <a:br>
              <a:rPr lang="en-US" sz="3200" dirty="0"/>
            </a:br>
            <a:br>
              <a:rPr lang="en-US" sz="3600" dirty="0"/>
            </a:br>
            <a:endParaRPr lang="he-IL"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
        <p:nvSpPr>
          <p:cNvPr id="3" name="Rectangle 2"/>
          <p:cNvSpPr/>
          <p:nvPr/>
        </p:nvSpPr>
        <p:spPr>
          <a:xfrm>
            <a:off x="475275" y="1017635"/>
            <a:ext cx="8640423" cy="769441"/>
          </a:xfrm>
          <a:prstGeom prst="rect">
            <a:avLst/>
          </a:prstGeom>
          <a:noFill/>
        </p:spPr>
        <p:txBody>
          <a:bodyPr wrap="square" lIns="91440" tIns="45720" rIns="91440" bIns="45720">
            <a:spAutoFit/>
          </a:bodyPr>
          <a:lstStyle/>
          <a:p>
            <a:pPr algn="ctr"/>
            <a:r>
              <a:rPr lang="en-US" sz="4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Research Proposal</a:t>
            </a:r>
          </a:p>
        </p:txBody>
      </p:sp>
      <p:sp>
        <p:nvSpPr>
          <p:cNvPr id="5" name="TextBox 4"/>
          <p:cNvSpPr txBox="1"/>
          <p:nvPr/>
        </p:nvSpPr>
        <p:spPr>
          <a:xfrm>
            <a:off x="1524000" y="4267200"/>
            <a:ext cx="5943693" cy="1061829"/>
          </a:xfrm>
          <a:prstGeom prst="rect">
            <a:avLst/>
          </a:prstGeom>
          <a:noFill/>
        </p:spPr>
        <p:txBody>
          <a:bodyPr wrap="square" rtlCol="1">
            <a:spAutoFit/>
          </a:bodyPr>
          <a:lstStyle/>
          <a:p>
            <a:pPr algn="ctr"/>
            <a:r>
              <a:rPr lang="en-US" sz="2800" b="1" dirty="0"/>
              <a:t>Genetic susceptibility to THC &amp; CBD</a:t>
            </a:r>
            <a:br>
              <a:rPr lang="en-US" sz="2800" dirty="0"/>
            </a:br>
            <a:r>
              <a:rPr lang="en-US" sz="700" dirty="0"/>
              <a:t> </a:t>
            </a:r>
            <a:br>
              <a:rPr lang="en-US" sz="2800" b="1" dirty="0"/>
            </a:br>
            <a:r>
              <a:rPr lang="en-US" sz="2800" b="1" dirty="0"/>
              <a:t> Development of Diagnostic Tool</a:t>
            </a:r>
            <a:endParaRPr lang="he-IL" sz="2800" dirty="0"/>
          </a:p>
        </p:txBody>
      </p:sp>
    </p:spTree>
    <p:extLst>
      <p:ext uri="{BB962C8B-B14F-4D97-AF65-F5344CB8AC3E}">
        <p14:creationId xmlns:p14="http://schemas.microsoft.com/office/powerpoint/2010/main" val="3175476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Fatty acid amide hydrolase [FAAH]</a:t>
            </a:r>
            <a:br>
              <a:rPr lang="en-US" sz="3600" dirty="0"/>
            </a:br>
            <a:endParaRPr lang="he-IL" sz="3600" dirty="0"/>
          </a:p>
        </p:txBody>
      </p:sp>
      <p:sp>
        <p:nvSpPr>
          <p:cNvPr id="3" name="Content Placeholder 2"/>
          <p:cNvSpPr>
            <a:spLocks noGrp="1"/>
          </p:cNvSpPr>
          <p:nvPr>
            <p:ph idx="1"/>
          </p:nvPr>
        </p:nvSpPr>
        <p:spPr>
          <a:xfrm>
            <a:off x="457200" y="990600"/>
            <a:ext cx="8229600" cy="4525963"/>
          </a:xfrm>
        </p:spPr>
        <p:txBody>
          <a:bodyPr>
            <a:noAutofit/>
          </a:bodyPr>
          <a:lstStyle/>
          <a:p>
            <a:pPr marL="0" indent="0">
              <a:buNone/>
            </a:pPr>
            <a:r>
              <a:rPr lang="en-US" sz="1600" dirty="0"/>
              <a:t>FAAH (EC 3.5.1.99, </a:t>
            </a:r>
            <a:r>
              <a:rPr lang="en-US" sz="1600" dirty="0" err="1"/>
              <a:t>oleamide</a:t>
            </a:r>
            <a:r>
              <a:rPr lang="en-US" sz="1600" dirty="0"/>
              <a:t> hydrolase, </a:t>
            </a:r>
            <a:r>
              <a:rPr lang="en-US" sz="1600" dirty="0" err="1"/>
              <a:t>anandamide</a:t>
            </a:r>
            <a:r>
              <a:rPr lang="en-US" sz="1600" dirty="0"/>
              <a:t> </a:t>
            </a:r>
            <a:r>
              <a:rPr lang="en-US" sz="1600" dirty="0" err="1"/>
              <a:t>amidohydrolase</a:t>
            </a:r>
            <a:r>
              <a:rPr lang="en-US" sz="1600" dirty="0"/>
              <a:t>) is a member of the </a:t>
            </a:r>
            <a:r>
              <a:rPr lang="en-US" sz="1600" b="1" dirty="0"/>
              <a:t>serine hydrolase</a:t>
            </a:r>
            <a:r>
              <a:rPr lang="en-US" sz="1600" dirty="0"/>
              <a:t> family of </a:t>
            </a:r>
            <a:r>
              <a:rPr lang="en-US" sz="1600" u="sng" dirty="0"/>
              <a:t>enzymes</a:t>
            </a:r>
            <a:r>
              <a:rPr lang="en-US" sz="1600" dirty="0"/>
              <a:t>. It was first shown to break down </a:t>
            </a:r>
            <a:r>
              <a:rPr lang="en-US" sz="1600" dirty="0" err="1"/>
              <a:t>anandamide</a:t>
            </a:r>
            <a:r>
              <a:rPr lang="en-US" sz="1600" dirty="0"/>
              <a:t> [</a:t>
            </a:r>
            <a:r>
              <a:rPr lang="en-US" sz="1600" b="1" dirty="0"/>
              <a:t>AEA</a:t>
            </a:r>
            <a:r>
              <a:rPr lang="en-US" sz="1600" dirty="0"/>
              <a:t>] in 1993.  In humans, it is encoded by the </a:t>
            </a:r>
            <a:r>
              <a:rPr lang="en-US" sz="1600" b="1" dirty="0"/>
              <a:t>gene </a:t>
            </a:r>
            <a:r>
              <a:rPr lang="en-US" sz="1600" b="1" i="1" dirty="0"/>
              <a:t>FAAH</a:t>
            </a:r>
            <a:r>
              <a:rPr lang="en-US" sz="1600" dirty="0"/>
              <a:t>.</a:t>
            </a:r>
          </a:p>
          <a:p>
            <a:pPr marL="0" indent="0">
              <a:buNone/>
            </a:pPr>
            <a:r>
              <a:rPr lang="en-US" sz="1600" dirty="0"/>
              <a:t>FAAH is an </a:t>
            </a:r>
            <a:r>
              <a:rPr lang="en-US" sz="1600" u="sng" dirty="0"/>
              <a:t>integral membrane hydrolase</a:t>
            </a:r>
            <a:r>
              <a:rPr lang="en-US" sz="1600" dirty="0"/>
              <a:t> with a single N-terminal trans-membrane domain. In vitro, FAAH has esterase and </a:t>
            </a:r>
            <a:r>
              <a:rPr lang="en-US" sz="1600" dirty="0" err="1"/>
              <a:t>amidase</a:t>
            </a:r>
            <a:r>
              <a:rPr lang="en-US" sz="1600" dirty="0"/>
              <a:t> activity. In vivo, FAAH is the principal catabolic enzyme for a class of </a:t>
            </a:r>
            <a:r>
              <a:rPr lang="en-US" sz="1600" u="sng" dirty="0"/>
              <a:t>bioactive lipids</a:t>
            </a:r>
            <a:r>
              <a:rPr lang="en-US" sz="1600" dirty="0"/>
              <a:t> called the fatty acid amides (</a:t>
            </a:r>
            <a:r>
              <a:rPr lang="en-US" sz="1600" b="1" dirty="0"/>
              <a:t>FAAs</a:t>
            </a:r>
            <a:r>
              <a:rPr lang="en-US" sz="1600" dirty="0"/>
              <a:t>). Members of the FAAs include:</a:t>
            </a:r>
          </a:p>
          <a:p>
            <a:pPr marL="0" indent="0">
              <a:buNone/>
            </a:pPr>
            <a:r>
              <a:rPr lang="en-US" sz="1600" b="1" dirty="0" err="1"/>
              <a:t>Anandamide</a:t>
            </a:r>
            <a:r>
              <a:rPr lang="en-US" sz="1600" dirty="0"/>
              <a:t> (N-</a:t>
            </a:r>
            <a:r>
              <a:rPr lang="en-US" sz="1600" b="1" dirty="0" err="1"/>
              <a:t>a</a:t>
            </a:r>
            <a:r>
              <a:rPr lang="en-US" sz="1600" dirty="0" err="1"/>
              <a:t>rachidonoyl</a:t>
            </a:r>
            <a:r>
              <a:rPr lang="en-US" sz="1600" b="1" dirty="0" err="1"/>
              <a:t>e</a:t>
            </a:r>
            <a:r>
              <a:rPr lang="en-US" sz="1600" dirty="0" err="1"/>
              <a:t>th</a:t>
            </a:r>
            <a:r>
              <a:rPr lang="en-US" sz="1600" b="1" dirty="0" err="1"/>
              <a:t>a</a:t>
            </a:r>
            <a:r>
              <a:rPr lang="en-US" sz="1600" dirty="0" err="1"/>
              <a:t>nolamine</a:t>
            </a:r>
            <a:r>
              <a:rPr lang="en-US" sz="1600" dirty="0"/>
              <a:t> [</a:t>
            </a:r>
            <a:r>
              <a:rPr lang="en-US" sz="1600" b="1" dirty="0"/>
              <a:t>AEA</a:t>
            </a:r>
            <a:r>
              <a:rPr lang="en-US" sz="1600" dirty="0"/>
              <a:t>]), an </a:t>
            </a:r>
            <a:r>
              <a:rPr lang="en-US" sz="1600" dirty="0" err="1"/>
              <a:t>endocannabinoid</a:t>
            </a:r>
            <a:r>
              <a:rPr lang="en-US" sz="1600" dirty="0"/>
              <a:t> [</a:t>
            </a:r>
            <a:r>
              <a:rPr lang="en-US" sz="1600" dirty="0" err="1"/>
              <a:t>eCB</a:t>
            </a:r>
            <a:r>
              <a:rPr lang="en-US" sz="1600" dirty="0"/>
              <a:t>].</a:t>
            </a:r>
          </a:p>
          <a:p>
            <a:pPr marL="0" indent="0">
              <a:buNone/>
            </a:pPr>
            <a:r>
              <a:rPr lang="en-US" sz="1600" b="1" dirty="0" err="1"/>
              <a:t>Arachidonoylglycerol</a:t>
            </a:r>
            <a:r>
              <a:rPr lang="en-US" sz="1600" b="1" dirty="0"/>
              <a:t> </a:t>
            </a:r>
            <a:r>
              <a:rPr lang="en-US" sz="1600" dirty="0"/>
              <a:t>(</a:t>
            </a:r>
            <a:r>
              <a:rPr lang="en-US" sz="1600" b="1" dirty="0"/>
              <a:t>2-AG</a:t>
            </a:r>
            <a:r>
              <a:rPr lang="en-US" sz="1600" dirty="0"/>
              <a:t>), also an </a:t>
            </a:r>
            <a:r>
              <a:rPr lang="en-US" sz="1600" dirty="0" err="1"/>
              <a:t>eCB</a:t>
            </a:r>
            <a:r>
              <a:rPr lang="en-US" sz="1600" dirty="0"/>
              <a:t>.</a:t>
            </a:r>
          </a:p>
          <a:p>
            <a:pPr marL="0" indent="0">
              <a:buNone/>
            </a:pPr>
            <a:r>
              <a:rPr lang="en-US" sz="1600" dirty="0"/>
              <a:t>Other N-</a:t>
            </a:r>
            <a:r>
              <a:rPr lang="en-US" sz="1600" u="sng" dirty="0" err="1"/>
              <a:t>acyl</a:t>
            </a:r>
            <a:r>
              <a:rPr lang="en-US" sz="1600" dirty="0" err="1"/>
              <a:t>ethanolamines</a:t>
            </a:r>
            <a:r>
              <a:rPr lang="en-US" sz="1600" dirty="0"/>
              <a:t>, such as: </a:t>
            </a:r>
            <a:r>
              <a:rPr lang="en-US" sz="1600" b="1" dirty="0"/>
              <a:t>N-</a:t>
            </a:r>
            <a:r>
              <a:rPr lang="en-US" sz="1600" b="1" dirty="0" err="1"/>
              <a:t>oleoylethanolamine</a:t>
            </a:r>
            <a:r>
              <a:rPr lang="en-US" sz="1600" dirty="0"/>
              <a:t> [</a:t>
            </a:r>
            <a:r>
              <a:rPr lang="en-US" sz="1600" b="1" dirty="0"/>
              <a:t>OEA</a:t>
            </a:r>
            <a:r>
              <a:rPr lang="en-US" sz="1600" dirty="0"/>
              <a:t>] and </a:t>
            </a:r>
            <a:r>
              <a:rPr lang="en-US" sz="1600" b="1" dirty="0"/>
              <a:t>N-</a:t>
            </a:r>
            <a:r>
              <a:rPr lang="en-US" sz="1600" b="1" dirty="0" err="1"/>
              <a:t>palmitoylethanolamine</a:t>
            </a:r>
            <a:r>
              <a:rPr lang="en-US" sz="1600" b="1" dirty="0"/>
              <a:t> [PEA].</a:t>
            </a:r>
            <a:endParaRPr lang="en-US" sz="1600" dirty="0"/>
          </a:p>
          <a:p>
            <a:pPr marL="0" indent="0">
              <a:buNone/>
            </a:pPr>
            <a:r>
              <a:rPr lang="en-US" sz="1600" dirty="0"/>
              <a:t>The </a:t>
            </a:r>
            <a:r>
              <a:rPr lang="en-US" sz="1600" u="sng" dirty="0"/>
              <a:t>sleep-inducing</a:t>
            </a:r>
            <a:r>
              <a:rPr lang="en-US" sz="1600" dirty="0"/>
              <a:t> lipid mediator – </a:t>
            </a:r>
            <a:r>
              <a:rPr lang="en-US" sz="1600" b="1" dirty="0" err="1"/>
              <a:t>oleamide</a:t>
            </a:r>
            <a:r>
              <a:rPr lang="en-US" sz="1600" b="1" dirty="0"/>
              <a:t> [OLA]</a:t>
            </a:r>
            <a:r>
              <a:rPr lang="en-US" sz="1600" dirty="0"/>
              <a:t>.</a:t>
            </a:r>
          </a:p>
          <a:p>
            <a:pPr marL="0" indent="0">
              <a:buNone/>
            </a:pPr>
            <a:r>
              <a:rPr lang="en-US" sz="1600" dirty="0"/>
              <a:t>The </a:t>
            </a:r>
            <a:r>
              <a:rPr lang="en-US" sz="1600" b="1" dirty="0"/>
              <a:t>N-</a:t>
            </a:r>
            <a:r>
              <a:rPr lang="en-US" sz="1600" b="1" dirty="0" err="1"/>
              <a:t>acyltaurines</a:t>
            </a:r>
            <a:r>
              <a:rPr lang="en-US" sz="1600" dirty="0"/>
              <a:t>, which are </a:t>
            </a:r>
            <a:r>
              <a:rPr lang="en-US" sz="1600" b="1" dirty="0"/>
              <a:t>a</a:t>
            </a:r>
            <a:r>
              <a:rPr lang="en-US" sz="1600" dirty="0"/>
              <a:t>gonists of the </a:t>
            </a:r>
            <a:r>
              <a:rPr lang="en-US" sz="1600" b="1" dirty="0"/>
              <a:t>t</a:t>
            </a:r>
            <a:r>
              <a:rPr lang="en-US" sz="1600" dirty="0"/>
              <a:t>ransient </a:t>
            </a:r>
            <a:r>
              <a:rPr lang="en-US" sz="1600" b="1" dirty="0"/>
              <a:t>r</a:t>
            </a:r>
            <a:r>
              <a:rPr lang="en-US" sz="1600" dirty="0"/>
              <a:t>eceptor </a:t>
            </a:r>
            <a:r>
              <a:rPr lang="en-US" sz="1600" b="1" dirty="0"/>
              <a:t>p</a:t>
            </a:r>
            <a:r>
              <a:rPr lang="en-US" sz="1600" dirty="0"/>
              <a:t>otential (</a:t>
            </a:r>
            <a:r>
              <a:rPr lang="en-US" sz="1600" b="1" dirty="0"/>
              <a:t>TRP</a:t>
            </a:r>
            <a:r>
              <a:rPr lang="en-US" sz="1600" dirty="0"/>
              <a:t>) family of </a:t>
            </a:r>
            <a:r>
              <a:rPr lang="en-US" sz="1600" u="sng" dirty="0"/>
              <a:t>calcium ion channels</a:t>
            </a:r>
            <a:r>
              <a:rPr lang="en-US" sz="1600" dirty="0"/>
              <a:t>.</a:t>
            </a:r>
          </a:p>
          <a:p>
            <a:pPr marL="0" indent="0">
              <a:buNone/>
            </a:pPr>
            <a:r>
              <a:rPr lang="en-US" sz="1600" u="sng" dirty="0"/>
              <a:t>FAAH knockout[ </a:t>
            </a:r>
            <a:r>
              <a:rPr lang="en-US" sz="1600" b="1" u="sng" dirty="0"/>
              <a:t>KO</a:t>
            </a:r>
            <a:r>
              <a:rPr lang="en-US" sz="1600" u="sng" dirty="0"/>
              <a:t>] mice</a:t>
            </a:r>
            <a:r>
              <a:rPr lang="en-US" sz="1600" dirty="0"/>
              <a:t> display </a:t>
            </a:r>
            <a:r>
              <a:rPr lang="en-US" sz="1600" u="sng" dirty="0"/>
              <a:t>highly elevated</a:t>
            </a:r>
            <a:r>
              <a:rPr lang="en-US" sz="1600" dirty="0"/>
              <a:t> (&gt;15-fold) levels of N-</a:t>
            </a:r>
            <a:r>
              <a:rPr lang="en-US" sz="1600" dirty="0" err="1"/>
              <a:t>acylethanolamines</a:t>
            </a:r>
            <a:r>
              <a:rPr lang="en-US" sz="1600" dirty="0"/>
              <a:t> and N-</a:t>
            </a:r>
            <a:r>
              <a:rPr lang="en-US" sz="1600" dirty="0" err="1"/>
              <a:t>acyltaurines</a:t>
            </a:r>
            <a:r>
              <a:rPr lang="en-US" sz="1600" dirty="0"/>
              <a:t> in various tissues. Because of their significantly </a:t>
            </a:r>
            <a:r>
              <a:rPr lang="en-US" sz="1600" u="sng" dirty="0"/>
              <a:t>elevated </a:t>
            </a:r>
            <a:r>
              <a:rPr lang="en-US" sz="1600" u="sng" dirty="0" err="1"/>
              <a:t>anandamide</a:t>
            </a:r>
            <a:r>
              <a:rPr lang="en-US" sz="1600" u="sng" dirty="0"/>
              <a:t> levels</a:t>
            </a:r>
            <a:r>
              <a:rPr lang="en-US" sz="1600" dirty="0"/>
              <a:t>, FAAH KOs have an </a:t>
            </a:r>
            <a:r>
              <a:rPr lang="en-US" sz="1600" b="1" dirty="0"/>
              <a:t>analgesic phenotype</a:t>
            </a:r>
            <a:r>
              <a:rPr lang="en-US" sz="1600" dirty="0"/>
              <a:t>, showing </a:t>
            </a:r>
            <a:r>
              <a:rPr lang="en-US" sz="1600" u="sng" dirty="0"/>
              <a:t>reduced pain sensation</a:t>
            </a:r>
            <a:r>
              <a:rPr lang="en-US" sz="1600" dirty="0"/>
              <a:t> in the hot plate test, the formalin test, and the tail flick test. Finally, because of their impaired ability to degrade AEA, FAAH KOs also display </a:t>
            </a:r>
            <a:r>
              <a:rPr lang="en-US" sz="1600" u="sng" dirty="0"/>
              <a:t>super-sensitivity</a:t>
            </a:r>
            <a:r>
              <a:rPr lang="en-US" sz="1600" dirty="0"/>
              <a:t> to exogenous </a:t>
            </a:r>
            <a:r>
              <a:rPr lang="en-US" sz="1600" dirty="0" err="1"/>
              <a:t>anandamide</a:t>
            </a:r>
            <a:r>
              <a:rPr lang="en-US" sz="1600" dirty="0"/>
              <a:t>, a cannabinoid receptor </a:t>
            </a:r>
            <a:r>
              <a:rPr lang="en-US" sz="1600" b="1" dirty="0"/>
              <a:t>a</a:t>
            </a:r>
            <a:r>
              <a:rPr lang="en-US" sz="1600" dirty="0"/>
              <a:t>gonist. Due to the ability of FAAH to regulate nociception, it is currently viewed as an attractive drug target for the treatment of pain.</a:t>
            </a:r>
            <a:endParaRPr lang="he-IL" sz="1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0693750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100</a:t>
            </a:fld>
            <a:endParaRPr lang="en-US"/>
          </a:p>
        </p:txBody>
      </p:sp>
      <p:sp>
        <p:nvSpPr>
          <p:cNvPr id="4" name="Rectangle 3"/>
          <p:cNvSpPr/>
          <p:nvPr/>
        </p:nvSpPr>
        <p:spPr>
          <a:xfrm>
            <a:off x="304800" y="558998"/>
            <a:ext cx="8458200" cy="5232202"/>
          </a:xfrm>
          <a:prstGeom prst="rect">
            <a:avLst/>
          </a:prstGeom>
        </p:spPr>
        <p:txBody>
          <a:bodyPr wrap="square">
            <a:spAutoFit/>
          </a:bodyPr>
          <a:lstStyle/>
          <a:p>
            <a:pPr algn="ctr"/>
            <a:r>
              <a:rPr lang="en-US" sz="2400" b="1" dirty="0"/>
              <a:t>Effect of CBD on TRPV1</a:t>
            </a:r>
          </a:p>
          <a:p>
            <a:pPr algn="ctr"/>
            <a:r>
              <a:rPr lang="en-US" sz="800" b="1" dirty="0"/>
              <a:t> </a:t>
            </a:r>
            <a:endParaRPr lang="en-US" sz="800" dirty="0"/>
          </a:p>
          <a:p>
            <a:pPr rtl="1"/>
            <a:r>
              <a:rPr lang="en-US" b="1" dirty="0"/>
              <a:t>CBD Effects on TRPV1 Signaling Pathways in Cultured DRG Neurons (2020)</a:t>
            </a:r>
            <a:endParaRPr lang="en-US" dirty="0"/>
          </a:p>
          <a:p>
            <a:r>
              <a:rPr lang="en-US" sz="1600" dirty="0"/>
              <a:t>j. of Pain Research, 11 September 2020,  Volume 2020:13 Pages 2269—2278.</a:t>
            </a:r>
          </a:p>
          <a:p>
            <a:r>
              <a:rPr lang="en-US" sz="1600" dirty="0"/>
              <a:t>Uma </a:t>
            </a:r>
            <a:r>
              <a:rPr lang="en-US" sz="1600" b="1" dirty="0" err="1"/>
              <a:t>Anand</a:t>
            </a:r>
            <a:r>
              <a:rPr lang="en-US" sz="1600" dirty="0"/>
              <a:t>, et al.</a:t>
            </a:r>
          </a:p>
          <a:p>
            <a:r>
              <a:rPr lang="en-US" u="sng" dirty="0"/>
              <a:t>Introduction</a:t>
            </a:r>
            <a:r>
              <a:rPr lang="en-US" dirty="0"/>
              <a:t>:  </a:t>
            </a:r>
            <a:r>
              <a:rPr lang="en-US" dirty="0" err="1"/>
              <a:t>Cannabidiol</a:t>
            </a:r>
            <a:r>
              <a:rPr lang="en-US" dirty="0"/>
              <a:t> (CBD) is reported to produce </a:t>
            </a:r>
            <a:r>
              <a:rPr lang="en-US" b="1" dirty="0"/>
              <a:t>pain relief</a:t>
            </a:r>
            <a:r>
              <a:rPr lang="en-US" dirty="0"/>
              <a:t>, but the clinically relevant cellular and molecular mechanisms remain uncertain. The TRPV1 receptor integrates noxious stimuli and plays a key role in pain signaling. Hence, we conducted in vitro studies, to elucidate the efficacy and mechanisms of CBD for inhibiting neuronal hypersensitivity in cultured rat sensory neurons, following activation of TRPV1</a:t>
            </a:r>
            <a:r>
              <a:rPr lang="he-IL" dirty="0"/>
              <a:t>.</a:t>
            </a:r>
            <a:endParaRPr lang="en-US" dirty="0"/>
          </a:p>
          <a:p>
            <a:r>
              <a:rPr lang="en-US" u="sng" dirty="0"/>
              <a:t>Methods</a:t>
            </a:r>
            <a:r>
              <a:rPr lang="en-US" dirty="0"/>
              <a:t>: Adult rat dorsal root ganglion (</a:t>
            </a:r>
            <a:r>
              <a:rPr lang="en-US" b="1" dirty="0"/>
              <a:t>DRG</a:t>
            </a:r>
            <a:r>
              <a:rPr lang="en-US" dirty="0"/>
              <a:t>) neurons were cultured and supplemented with the </a:t>
            </a:r>
            <a:r>
              <a:rPr lang="en-US" dirty="0" err="1"/>
              <a:t>neurotrophic</a:t>
            </a:r>
            <a:r>
              <a:rPr lang="en-US" dirty="0"/>
              <a:t> factors NGF and GDNF, in an established model of </a:t>
            </a:r>
            <a:r>
              <a:rPr lang="en-US" u="sng" dirty="0"/>
              <a:t>neuronal hypersensitivity</a:t>
            </a:r>
            <a:r>
              <a:rPr lang="en-US" dirty="0"/>
              <a:t>. Neurons were stimulated with CBD at 1, 10, 100 </a:t>
            </a:r>
            <a:r>
              <a:rPr lang="en-US" dirty="0" err="1"/>
              <a:t>nMol</a:t>
            </a:r>
            <a:r>
              <a:rPr lang="en-US" dirty="0"/>
              <a:t>/L and 1, 10 and 50 </a:t>
            </a:r>
            <a:r>
              <a:rPr lang="en-US" dirty="0" err="1"/>
              <a:t>μMol</a:t>
            </a:r>
            <a:r>
              <a:rPr lang="en-US" dirty="0"/>
              <a:t>/L, 48 h after plating. In separate experiments, DRG neurons were also stimulated with capsaicin with or without CBD (1 </a:t>
            </a:r>
            <a:r>
              <a:rPr lang="en-US" dirty="0" err="1"/>
              <a:t>nMol</a:t>
            </a:r>
            <a:r>
              <a:rPr lang="en-US" dirty="0"/>
              <a:t>/L to 10 </a:t>
            </a:r>
            <a:r>
              <a:rPr lang="en-US" dirty="0" err="1"/>
              <a:t>μMol</a:t>
            </a:r>
            <a:r>
              <a:rPr lang="en-US" dirty="0"/>
              <a:t>/L), in a functional calcium imaging assay. The effects of the adenylyl </a:t>
            </a:r>
            <a:r>
              <a:rPr lang="en-US" dirty="0" err="1"/>
              <a:t>cyclase</a:t>
            </a:r>
            <a:r>
              <a:rPr lang="en-US" dirty="0"/>
              <a:t> [AC] activator </a:t>
            </a:r>
            <a:r>
              <a:rPr lang="en-US" b="1" dirty="0" err="1"/>
              <a:t>forskolin</a:t>
            </a:r>
            <a:r>
              <a:rPr lang="en-US" dirty="0"/>
              <a:t> and the </a:t>
            </a:r>
            <a:r>
              <a:rPr lang="en-US" dirty="0" err="1"/>
              <a:t>calcineurin</a:t>
            </a:r>
            <a:r>
              <a:rPr lang="en-US" dirty="0"/>
              <a:t> inhibitor </a:t>
            </a:r>
            <a:r>
              <a:rPr lang="en-US" b="1" dirty="0" err="1"/>
              <a:t>cyclosporin</a:t>
            </a:r>
            <a:r>
              <a:rPr lang="en-US" dirty="0"/>
              <a:t> were determined. We also measured </a:t>
            </a:r>
            <a:r>
              <a:rPr lang="en-US" dirty="0" err="1"/>
              <a:t>forskolin</a:t>
            </a:r>
            <a:r>
              <a:rPr lang="en-US" dirty="0"/>
              <a:t>-stimulated </a:t>
            </a:r>
            <a:r>
              <a:rPr lang="en-US" dirty="0" err="1"/>
              <a:t>cAMP</a:t>
            </a:r>
            <a:r>
              <a:rPr lang="en-US" dirty="0"/>
              <a:t> levels, without and after treatment with CBD, using a homogenous time-resolved fluorescence (HTRF) assay.</a:t>
            </a:r>
          </a:p>
        </p:txBody>
      </p:sp>
    </p:spTree>
    <p:extLst>
      <p:ext uri="{BB962C8B-B14F-4D97-AF65-F5344CB8AC3E}">
        <p14:creationId xmlns:p14="http://schemas.microsoft.com/office/powerpoint/2010/main" val="5847300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101</a:t>
            </a:fld>
            <a:endParaRPr lang="en-US"/>
          </a:p>
        </p:txBody>
      </p:sp>
      <p:sp>
        <p:nvSpPr>
          <p:cNvPr id="3" name="Rectangle 2"/>
          <p:cNvSpPr/>
          <p:nvPr/>
        </p:nvSpPr>
        <p:spPr>
          <a:xfrm>
            <a:off x="533400" y="533400"/>
            <a:ext cx="8382000" cy="5355312"/>
          </a:xfrm>
          <a:prstGeom prst="rect">
            <a:avLst/>
          </a:prstGeom>
        </p:spPr>
        <p:txBody>
          <a:bodyPr wrap="square">
            <a:spAutoFit/>
          </a:bodyPr>
          <a:lstStyle/>
          <a:p>
            <a:r>
              <a:rPr lang="en-US" b="1" u="sng" dirty="0"/>
              <a:t>Results</a:t>
            </a:r>
            <a:r>
              <a:rPr lang="en-US" dirty="0"/>
              <a:t>: DRG neurons treated with 10 and 50 </a:t>
            </a:r>
            <a:r>
              <a:rPr lang="en-US" dirty="0" err="1"/>
              <a:t>μMol</a:t>
            </a:r>
            <a:r>
              <a:rPr lang="en-US" dirty="0"/>
              <a:t>/L CBD showed </a:t>
            </a:r>
            <a:r>
              <a:rPr lang="en-US" b="1" dirty="0"/>
              <a:t>calcium influx</a:t>
            </a:r>
            <a:r>
              <a:rPr lang="en-US" dirty="0"/>
              <a:t>, but not at lower doses. Neurons treated with capsaicin demonstrated robust calcium influx, which was dose-dependently reduced in the presence of low dose CBD (IC50 = 100 </a:t>
            </a:r>
            <a:r>
              <a:rPr lang="en-US" dirty="0" err="1"/>
              <a:t>nMol</a:t>
            </a:r>
            <a:r>
              <a:rPr lang="en-US" dirty="0"/>
              <a:t>/L). The inhibition or desensitization by CBD was </a:t>
            </a:r>
            <a:r>
              <a:rPr lang="en-US" b="1" dirty="0"/>
              <a:t>reversed </a:t>
            </a:r>
            <a:r>
              <a:rPr lang="en-US" dirty="0"/>
              <a:t>in the presence of </a:t>
            </a:r>
            <a:r>
              <a:rPr lang="en-US" u="sng" dirty="0" err="1"/>
              <a:t>forskolin</a:t>
            </a:r>
            <a:r>
              <a:rPr lang="en-US" dirty="0"/>
              <a:t> and </a:t>
            </a:r>
            <a:r>
              <a:rPr lang="en-US" u="sng" dirty="0" err="1"/>
              <a:t>cyclosporin</a:t>
            </a:r>
            <a:r>
              <a:rPr lang="en-US" dirty="0"/>
              <a:t>.  </a:t>
            </a:r>
            <a:r>
              <a:rPr lang="en-US" dirty="0" err="1"/>
              <a:t>Forskolin</a:t>
            </a:r>
            <a:r>
              <a:rPr lang="en-US" dirty="0"/>
              <a:t>-stimulated </a:t>
            </a:r>
            <a:r>
              <a:rPr lang="en-US" dirty="0" err="1"/>
              <a:t>cAMP</a:t>
            </a:r>
            <a:r>
              <a:rPr lang="en-US" dirty="0"/>
              <a:t> levels were significantly reduced in CBD treated neurons</a:t>
            </a:r>
            <a:r>
              <a:rPr lang="he-IL" dirty="0"/>
              <a:t>.</a:t>
            </a:r>
            <a:endParaRPr lang="en-US" dirty="0"/>
          </a:p>
          <a:p>
            <a:r>
              <a:rPr lang="en-US" b="1" u="sng" dirty="0"/>
              <a:t>Conclusion</a:t>
            </a:r>
            <a:r>
              <a:rPr lang="en-US" dirty="0"/>
              <a:t>: CBD at </a:t>
            </a:r>
            <a:r>
              <a:rPr lang="en-US" b="1" dirty="0"/>
              <a:t>low doses</a:t>
            </a:r>
            <a:r>
              <a:rPr lang="en-US" dirty="0"/>
              <a:t> corresponding to plasma concentrations </a:t>
            </a:r>
            <a:r>
              <a:rPr lang="en-US" u="sng" dirty="0"/>
              <a:t>observed physiologically</a:t>
            </a:r>
            <a:r>
              <a:rPr lang="en-US" dirty="0"/>
              <a:t> inhibits or </a:t>
            </a:r>
            <a:r>
              <a:rPr lang="en-US" b="1" dirty="0"/>
              <a:t>de</a:t>
            </a:r>
            <a:r>
              <a:rPr lang="en-US" dirty="0"/>
              <a:t>sensitizes neuronal TRPV1 signaling by </a:t>
            </a:r>
            <a:r>
              <a:rPr lang="en-US" b="1" dirty="0"/>
              <a:t>inhibiting the adenylyl </a:t>
            </a:r>
            <a:r>
              <a:rPr lang="en-US" b="1" dirty="0" err="1"/>
              <a:t>cyclase</a:t>
            </a:r>
            <a:r>
              <a:rPr lang="en-US" b="1" dirty="0"/>
              <a:t> – </a:t>
            </a:r>
            <a:r>
              <a:rPr lang="en-US" b="1" dirty="0" err="1"/>
              <a:t>cAMP</a:t>
            </a:r>
            <a:r>
              <a:rPr lang="en-US" b="1" dirty="0"/>
              <a:t> pathway</a:t>
            </a:r>
            <a:r>
              <a:rPr lang="en-US" dirty="0"/>
              <a:t>, which is essential for maintaining TRPV1 </a:t>
            </a:r>
            <a:r>
              <a:rPr lang="en-US" u="sng" dirty="0"/>
              <a:t>phosphorylation</a:t>
            </a:r>
            <a:r>
              <a:rPr lang="en-US" dirty="0"/>
              <a:t> and </a:t>
            </a:r>
            <a:r>
              <a:rPr lang="en-US" u="sng" dirty="0"/>
              <a:t>sensitization</a:t>
            </a:r>
            <a:r>
              <a:rPr lang="en-US" dirty="0"/>
              <a:t>. </a:t>
            </a:r>
          </a:p>
          <a:p>
            <a:r>
              <a:rPr lang="en-US" dirty="0"/>
              <a:t>CBD also </a:t>
            </a:r>
            <a:r>
              <a:rPr lang="en-US" b="1" dirty="0"/>
              <a:t>facilitated </a:t>
            </a:r>
            <a:r>
              <a:rPr lang="en-US" b="1" dirty="0" err="1"/>
              <a:t>calcineurin</a:t>
            </a:r>
            <a:r>
              <a:rPr lang="en-US" b="1" dirty="0"/>
              <a:t>-mediated TRPV1 inhibition</a:t>
            </a:r>
            <a:r>
              <a:rPr lang="en-US" dirty="0"/>
              <a:t>. </a:t>
            </a:r>
          </a:p>
          <a:p>
            <a:r>
              <a:rPr lang="en-US" dirty="0"/>
              <a:t>These mechanisms may underlie </a:t>
            </a:r>
            <a:r>
              <a:rPr lang="en-US" b="1" dirty="0"/>
              <a:t>nociception desensitization</a:t>
            </a:r>
            <a:r>
              <a:rPr lang="en-US" dirty="0"/>
              <a:t> and the therapeutic effect of CBD in animal models and patients with acute and chronic </a:t>
            </a:r>
            <a:r>
              <a:rPr lang="en-US" b="1" dirty="0"/>
              <a:t>pain</a:t>
            </a:r>
            <a:r>
              <a:rPr lang="en-US" dirty="0"/>
              <a:t>.</a:t>
            </a:r>
          </a:p>
          <a:p>
            <a:r>
              <a:rPr lang="en-US" dirty="0"/>
              <a:t>Apart from the effects of </a:t>
            </a:r>
            <a:r>
              <a:rPr lang="en-US" b="1" dirty="0"/>
              <a:t>CBD </a:t>
            </a:r>
            <a:r>
              <a:rPr lang="en-US" dirty="0"/>
              <a:t>signaling via a range of </a:t>
            </a:r>
            <a:r>
              <a:rPr lang="en-US" b="1" dirty="0"/>
              <a:t>receptors</a:t>
            </a:r>
            <a:r>
              <a:rPr lang="en-US" dirty="0"/>
              <a:t> including CB</a:t>
            </a:r>
            <a:r>
              <a:rPr lang="en-US" b="1" dirty="0"/>
              <a:t>1</a:t>
            </a:r>
            <a:r>
              <a:rPr lang="en-US" dirty="0"/>
              <a:t>, CB</a:t>
            </a:r>
            <a:r>
              <a:rPr lang="en-US" b="1" dirty="0"/>
              <a:t>2</a:t>
            </a:r>
            <a:r>
              <a:rPr lang="en-US" dirty="0"/>
              <a:t>, GPR</a:t>
            </a:r>
            <a:r>
              <a:rPr lang="en-US" b="1" dirty="0"/>
              <a:t>55</a:t>
            </a:r>
            <a:r>
              <a:rPr lang="en-US" dirty="0"/>
              <a:t>, TRPV</a:t>
            </a:r>
            <a:r>
              <a:rPr lang="en-US" b="1" dirty="0"/>
              <a:t>2</a:t>
            </a:r>
            <a:r>
              <a:rPr lang="en-US" dirty="0"/>
              <a:t>, TRP</a:t>
            </a:r>
            <a:r>
              <a:rPr lang="en-US" b="1" dirty="0"/>
              <a:t>A1</a:t>
            </a:r>
            <a:r>
              <a:rPr lang="en-US" dirty="0"/>
              <a:t>, TRP</a:t>
            </a:r>
            <a:r>
              <a:rPr lang="en-US" b="1" dirty="0"/>
              <a:t>M8</a:t>
            </a:r>
            <a:r>
              <a:rPr lang="en-US" dirty="0"/>
              <a:t>, 5-HT</a:t>
            </a:r>
            <a:r>
              <a:rPr lang="en-US" b="1" dirty="0"/>
              <a:t>1a</a:t>
            </a:r>
            <a:r>
              <a:rPr lang="en-US" dirty="0"/>
              <a:t> as well as the </a:t>
            </a:r>
            <a:r>
              <a:rPr lang="en-US" b="1" dirty="0"/>
              <a:t>α3</a:t>
            </a:r>
            <a:r>
              <a:rPr lang="en-US" dirty="0"/>
              <a:t> and </a:t>
            </a:r>
            <a:r>
              <a:rPr lang="en-US" b="1" dirty="0"/>
              <a:t>α1</a:t>
            </a:r>
            <a:r>
              <a:rPr lang="en-US" dirty="0"/>
              <a:t> </a:t>
            </a:r>
            <a:r>
              <a:rPr lang="en-US" b="1" dirty="0"/>
              <a:t>gly</a:t>
            </a:r>
            <a:r>
              <a:rPr lang="en-US" dirty="0"/>
              <a:t>cine receptors, other effects of CBD have been described recently. These include non-selective </a:t>
            </a:r>
            <a:r>
              <a:rPr lang="en-US" b="1" dirty="0"/>
              <a:t>inhibition of voltage-dependent sodium currents</a:t>
            </a:r>
            <a:r>
              <a:rPr lang="en-US" dirty="0"/>
              <a:t>, </a:t>
            </a:r>
            <a:r>
              <a:rPr lang="en-US" b="1" dirty="0"/>
              <a:t>diminished action potential firing frequency via GPCRs</a:t>
            </a:r>
            <a:r>
              <a:rPr lang="en-US" dirty="0"/>
              <a:t>, and restoration of the excitability of </a:t>
            </a:r>
            <a:r>
              <a:rPr lang="en-US" b="1" dirty="0"/>
              <a:t>inhibitory interneurons</a:t>
            </a:r>
            <a:r>
              <a:rPr lang="en-US" dirty="0"/>
              <a:t> in a mouse model of </a:t>
            </a:r>
            <a:r>
              <a:rPr lang="en-US" dirty="0" err="1"/>
              <a:t>Dravet</a:t>
            </a:r>
            <a:r>
              <a:rPr lang="en-US" dirty="0"/>
              <a:t> syndrome.</a:t>
            </a:r>
          </a:p>
        </p:txBody>
      </p:sp>
    </p:spTree>
    <p:extLst>
      <p:ext uri="{BB962C8B-B14F-4D97-AF65-F5344CB8AC3E}">
        <p14:creationId xmlns:p14="http://schemas.microsoft.com/office/powerpoint/2010/main" val="25613333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102</a:t>
            </a:fld>
            <a:endParaRPr lang="en-US"/>
          </a:p>
        </p:txBody>
      </p:sp>
      <p:sp>
        <p:nvSpPr>
          <p:cNvPr id="3" name="Rectangle 2"/>
          <p:cNvSpPr/>
          <p:nvPr/>
        </p:nvSpPr>
        <p:spPr>
          <a:xfrm>
            <a:off x="228600" y="340578"/>
            <a:ext cx="8686800" cy="5755422"/>
          </a:xfrm>
          <a:prstGeom prst="rect">
            <a:avLst/>
          </a:prstGeom>
        </p:spPr>
        <p:txBody>
          <a:bodyPr wrap="square">
            <a:spAutoFit/>
          </a:bodyPr>
          <a:lstStyle/>
          <a:p>
            <a:r>
              <a:rPr lang="en-US" dirty="0">
                <a:solidFill>
                  <a:srgbClr val="0070C0"/>
                </a:solidFill>
              </a:rPr>
              <a:t>Genetic findings may be very </a:t>
            </a:r>
            <a:r>
              <a:rPr lang="en-US" b="1" u="sng" dirty="0">
                <a:solidFill>
                  <a:srgbClr val="0070C0"/>
                </a:solidFill>
              </a:rPr>
              <a:t>un</a:t>
            </a:r>
            <a:r>
              <a:rPr lang="en-US" dirty="0">
                <a:solidFill>
                  <a:srgbClr val="0070C0"/>
                </a:solidFill>
              </a:rPr>
              <a:t>predictable:</a:t>
            </a:r>
          </a:p>
          <a:p>
            <a:r>
              <a:rPr lang="en-US" b="1" dirty="0"/>
              <a:t>The case of </a:t>
            </a:r>
            <a:r>
              <a:rPr lang="en-US" b="1" i="1" dirty="0"/>
              <a:t>Cannabis</a:t>
            </a:r>
            <a:r>
              <a:rPr lang="en-US" b="1" dirty="0"/>
              <a:t>-induced Psychosis:</a:t>
            </a:r>
            <a:endParaRPr lang="en-US" dirty="0"/>
          </a:p>
          <a:p>
            <a:r>
              <a:rPr lang="en-US" b="1" dirty="0"/>
              <a:t>Genetic variation underlying psychosis-inducing effects of cannabis: critical review and future directions (2012)</a:t>
            </a:r>
            <a:endParaRPr lang="en-US" dirty="0"/>
          </a:p>
          <a:p>
            <a:r>
              <a:rPr lang="en-US" sz="1600" dirty="0" err="1"/>
              <a:t>Jeroen</a:t>
            </a:r>
            <a:r>
              <a:rPr lang="en-US" sz="1600" dirty="0"/>
              <a:t> </a:t>
            </a:r>
            <a:r>
              <a:rPr lang="en-US" sz="1600" b="1" dirty="0" err="1"/>
              <a:t>Decoster</a:t>
            </a:r>
            <a:r>
              <a:rPr lang="en-US" sz="1600" dirty="0"/>
              <a:t> et al</a:t>
            </a:r>
          </a:p>
          <a:p>
            <a:r>
              <a:rPr lang="en-US" sz="1600" dirty="0" err="1"/>
              <a:t>Curr</a:t>
            </a:r>
            <a:r>
              <a:rPr lang="en-US" sz="1600" dirty="0"/>
              <a:t>. Pharm. Des., 2012; 18(32):5015-23.</a:t>
            </a:r>
          </a:p>
          <a:p>
            <a:r>
              <a:rPr lang="en-US" sz="800" dirty="0"/>
              <a:t> </a:t>
            </a:r>
          </a:p>
          <a:p>
            <a:r>
              <a:rPr lang="en-US" sz="1600" dirty="0"/>
              <a:t>Cannabis use is associated with an increased risk for </a:t>
            </a:r>
            <a:r>
              <a:rPr lang="en-US" sz="1600" u="sng" dirty="0"/>
              <a:t>psychotic disorder</a:t>
            </a:r>
            <a:r>
              <a:rPr lang="en-US" sz="1600" dirty="0"/>
              <a:t>, yet </a:t>
            </a:r>
            <a:r>
              <a:rPr lang="en-US" sz="1600" b="1" dirty="0"/>
              <a:t>most</a:t>
            </a:r>
            <a:r>
              <a:rPr lang="en-US" sz="1600" dirty="0"/>
              <a:t> cannabis users do </a:t>
            </a:r>
            <a:r>
              <a:rPr lang="en-US" sz="1600" b="1" dirty="0"/>
              <a:t>not</a:t>
            </a:r>
            <a:r>
              <a:rPr lang="en-US" sz="1600" dirty="0"/>
              <a:t> develop psychosis, suggesting that other factors are also involved. This paper reviews the available evidence suggesting that </a:t>
            </a:r>
            <a:r>
              <a:rPr lang="en-US" sz="1600" b="1" dirty="0"/>
              <a:t>differential sensitivity</a:t>
            </a:r>
            <a:r>
              <a:rPr lang="en-US" sz="1600" dirty="0"/>
              <a:t> to the psychosis-inducing effects of cannabis may be related to </a:t>
            </a:r>
            <a:r>
              <a:rPr lang="en-US" sz="1600" b="1" dirty="0"/>
              <a:t>underlying genetic liability</a:t>
            </a:r>
            <a:r>
              <a:rPr lang="en-US" sz="1600" dirty="0"/>
              <a:t>. There is robust evidence that persons at </a:t>
            </a:r>
            <a:r>
              <a:rPr lang="en-US" sz="1600" u="sng" dirty="0"/>
              <a:t>psychometric risk for psychosis</a:t>
            </a:r>
            <a:r>
              <a:rPr lang="en-US" sz="1600" dirty="0"/>
              <a:t> are </a:t>
            </a:r>
            <a:r>
              <a:rPr lang="en-US" sz="1600" u="sng" dirty="0"/>
              <a:t>most vulnerable to display psychotic symptoms subsequent to the use of cannabis</a:t>
            </a:r>
            <a:r>
              <a:rPr lang="en-US" sz="1600" dirty="0"/>
              <a:t>. Multiple studies have also found that persons at </a:t>
            </a:r>
            <a:r>
              <a:rPr lang="en-US" sz="1600" u="sng" dirty="0"/>
              <a:t>familial risk for psychosis</a:t>
            </a:r>
            <a:r>
              <a:rPr lang="en-US" sz="1600" dirty="0"/>
              <a:t> have an </a:t>
            </a:r>
            <a:r>
              <a:rPr lang="en-US" sz="1600" u="sng" dirty="0"/>
              <a:t>increased sensitivity</a:t>
            </a:r>
            <a:r>
              <a:rPr lang="en-US" sz="1600" dirty="0"/>
              <a:t> to the effects of cannabis. Together, these findings support the concept of a biological interaction between cannabis use and one's underlying </a:t>
            </a:r>
            <a:r>
              <a:rPr lang="en-US" sz="1600" b="1" dirty="0"/>
              <a:t>genetic vulnerability</a:t>
            </a:r>
            <a:r>
              <a:rPr lang="en-US" sz="1600" dirty="0"/>
              <a:t>. At the molecular-genetic level, however, few (if any) interactions have been consistently replicated, although a reported interaction with </a:t>
            </a:r>
            <a:r>
              <a:rPr lang="en-US" sz="1600" u="sng" dirty="0"/>
              <a:t>variation</a:t>
            </a:r>
            <a:r>
              <a:rPr lang="en-US" sz="1600" dirty="0"/>
              <a:t> in </a:t>
            </a:r>
            <a:r>
              <a:rPr lang="en-US" sz="1600" b="1" dirty="0"/>
              <a:t>AKT1</a:t>
            </a:r>
            <a:r>
              <a:rPr lang="en-US" sz="1600" dirty="0"/>
              <a:t> is promising and deserves further follow-up. The apparent lack of consistent replication can be ascribed to problems of initial gene selection, statistical power, a bias towards positive results and insufficient attempts at true replication, leading to the conclusion that increased sample sizes, </a:t>
            </a:r>
            <a:r>
              <a:rPr lang="en-US" sz="1600" b="1" dirty="0"/>
              <a:t>greater density of genetic markers </a:t>
            </a:r>
            <a:r>
              <a:rPr lang="en-US" sz="1600" dirty="0"/>
              <a:t>and a stronger focus on true replication are necessary. The major challenge for molecular-genetic gene-environment interaction research will be to combine the </a:t>
            </a:r>
            <a:r>
              <a:rPr lang="en-US" sz="1600" b="1" dirty="0"/>
              <a:t>agnostic</a:t>
            </a:r>
            <a:r>
              <a:rPr lang="en-US" sz="1600" dirty="0"/>
              <a:t> </a:t>
            </a:r>
            <a:r>
              <a:rPr lang="en-US" sz="1600" b="1" dirty="0"/>
              <a:t>detection</a:t>
            </a:r>
            <a:r>
              <a:rPr lang="en-US" sz="1600" dirty="0"/>
              <a:t> of </a:t>
            </a:r>
            <a:r>
              <a:rPr lang="en-US" sz="1600" u="sng" dirty="0"/>
              <a:t>disorder-associated genetic variants</a:t>
            </a:r>
            <a:r>
              <a:rPr lang="en-US" sz="1600" dirty="0"/>
              <a:t> from genome-wide studies with the hypothesis-based approach from epidemiological and neurobiological studies.</a:t>
            </a:r>
          </a:p>
        </p:txBody>
      </p:sp>
    </p:spTree>
    <p:extLst>
      <p:ext uri="{BB962C8B-B14F-4D97-AF65-F5344CB8AC3E}">
        <p14:creationId xmlns:p14="http://schemas.microsoft.com/office/powerpoint/2010/main" val="41401169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103</a:t>
            </a:fld>
            <a:endParaRPr lang="en-US"/>
          </a:p>
        </p:txBody>
      </p:sp>
      <p:sp>
        <p:nvSpPr>
          <p:cNvPr id="4" name="Rectangle 3"/>
          <p:cNvSpPr/>
          <p:nvPr/>
        </p:nvSpPr>
        <p:spPr>
          <a:xfrm>
            <a:off x="838200" y="76200"/>
            <a:ext cx="7620000" cy="4647426"/>
          </a:xfrm>
          <a:prstGeom prst="rect">
            <a:avLst/>
          </a:prstGeom>
        </p:spPr>
        <p:txBody>
          <a:bodyPr wrap="square">
            <a:spAutoFit/>
          </a:bodyPr>
          <a:lstStyle/>
          <a:p>
            <a:pPr algn="ctr"/>
            <a:r>
              <a:rPr lang="en-US" sz="2400" b="1" dirty="0"/>
              <a:t>AKT1 enzyme and its genes</a:t>
            </a:r>
            <a:endParaRPr lang="en-US" sz="1600" b="1" dirty="0"/>
          </a:p>
          <a:p>
            <a:r>
              <a:rPr lang="en-US" sz="1600" b="1" dirty="0"/>
              <a:t>RAC(Rho family)-alpha serine/threonine-protein kinase</a:t>
            </a:r>
            <a:r>
              <a:rPr lang="en-US" sz="1600" dirty="0"/>
              <a:t> is an </a:t>
            </a:r>
            <a:r>
              <a:rPr lang="en-US" sz="1600" b="1" dirty="0"/>
              <a:t>enzyme</a:t>
            </a:r>
            <a:r>
              <a:rPr lang="en-US" sz="1600" dirty="0"/>
              <a:t> that in humans is encoded by the </a:t>
            </a:r>
            <a:r>
              <a:rPr lang="en-US" sz="1600" i="1" dirty="0"/>
              <a:t>AKT1 </a:t>
            </a:r>
            <a:r>
              <a:rPr lang="en-US" sz="1600" dirty="0"/>
              <a:t>gene. This enzyme belongs to the AKT subfamily of serine/threonine kinases that contain </a:t>
            </a:r>
            <a:r>
              <a:rPr lang="en-US" sz="1600" b="1" dirty="0"/>
              <a:t>SH2</a:t>
            </a:r>
            <a:r>
              <a:rPr lang="en-US" sz="1600" dirty="0"/>
              <a:t> (</a:t>
            </a:r>
            <a:r>
              <a:rPr lang="en-US" sz="1600" b="1" dirty="0" err="1"/>
              <a:t>S</a:t>
            </a:r>
            <a:r>
              <a:rPr lang="en-US" sz="1600" dirty="0" err="1"/>
              <a:t>rc</a:t>
            </a:r>
            <a:r>
              <a:rPr lang="en-US" sz="1600" dirty="0"/>
              <a:t> </a:t>
            </a:r>
            <a:r>
              <a:rPr lang="en-US" sz="1600" b="1" dirty="0"/>
              <a:t>h</a:t>
            </a:r>
            <a:r>
              <a:rPr lang="en-US" sz="1600" dirty="0"/>
              <a:t>omology </a:t>
            </a:r>
            <a:r>
              <a:rPr lang="en-US" sz="1600" b="1" dirty="0"/>
              <a:t>2</a:t>
            </a:r>
            <a:r>
              <a:rPr lang="en-US" sz="1600" dirty="0"/>
              <a:t>-like) protein domains. It is commonly referred to as PKB, or by both names as "</a:t>
            </a:r>
            <a:r>
              <a:rPr lang="en-US" sz="1600" dirty="0" err="1"/>
              <a:t>Akt</a:t>
            </a:r>
            <a:r>
              <a:rPr lang="en-US" sz="1600" dirty="0"/>
              <a:t>/PKB".</a:t>
            </a:r>
          </a:p>
          <a:p>
            <a:r>
              <a:rPr lang="en-US" sz="1600" dirty="0"/>
              <a:t>The </a:t>
            </a:r>
            <a:r>
              <a:rPr lang="en-US" sz="1600" b="1" dirty="0"/>
              <a:t>serine-threonine protein kinase</a:t>
            </a:r>
            <a:r>
              <a:rPr lang="en-US" sz="1600" dirty="0"/>
              <a:t> AKT1 is catalytically </a:t>
            </a:r>
            <a:r>
              <a:rPr lang="en-US" sz="1600" b="1" dirty="0"/>
              <a:t>in</a:t>
            </a:r>
            <a:r>
              <a:rPr lang="en-US" sz="1600" dirty="0"/>
              <a:t>active in serum-starved primary and immortalized </a:t>
            </a:r>
            <a:r>
              <a:rPr lang="en-US" sz="1600" b="1" dirty="0"/>
              <a:t>fibroblasts</a:t>
            </a:r>
            <a:r>
              <a:rPr lang="en-US" sz="1600" dirty="0"/>
              <a:t>. AKT1 and the related AKT2 are activated by platelet-derived growth factor [</a:t>
            </a:r>
            <a:r>
              <a:rPr lang="en-US" sz="1600" b="1" dirty="0"/>
              <a:t>PDGF</a:t>
            </a:r>
            <a:r>
              <a:rPr lang="en-US" sz="1600" dirty="0"/>
              <a:t>]. The activation is rapid and specific, and it is abrogated by </a:t>
            </a:r>
            <a:r>
              <a:rPr lang="en-US" sz="1600" u="sng" dirty="0"/>
              <a:t>mutations</a:t>
            </a:r>
            <a:r>
              <a:rPr lang="en-US" sz="1600" dirty="0"/>
              <a:t> in the </a:t>
            </a:r>
            <a:r>
              <a:rPr lang="en-US" sz="1600" u="sng" dirty="0" err="1"/>
              <a:t>pleckstrin</a:t>
            </a:r>
            <a:r>
              <a:rPr lang="en-US" sz="1600" u="sng" dirty="0"/>
              <a:t> homology domain</a:t>
            </a:r>
            <a:r>
              <a:rPr lang="en-US" sz="1600" dirty="0"/>
              <a:t> of AKT1. It was shown that the activation occurs through </a:t>
            </a:r>
            <a:r>
              <a:rPr lang="en-US" sz="1600" b="1" dirty="0"/>
              <a:t>phosphatidylinositol 3-kinase</a:t>
            </a:r>
            <a:r>
              <a:rPr lang="en-US" sz="1600" dirty="0"/>
              <a:t>. In the developing nervous system AKT is a critical mediator of </a:t>
            </a:r>
            <a:r>
              <a:rPr lang="en-US" sz="1600" u="sng" dirty="0"/>
              <a:t>growth factor-induced neuronal survival</a:t>
            </a:r>
            <a:r>
              <a:rPr lang="en-US" sz="1600" dirty="0"/>
              <a:t>. Survival factors can </a:t>
            </a:r>
            <a:r>
              <a:rPr lang="en-US" sz="1600" u="sng" dirty="0"/>
              <a:t>suppress apoptosis</a:t>
            </a:r>
            <a:r>
              <a:rPr lang="en-US" sz="1600" dirty="0"/>
              <a:t> in a transcription-</a:t>
            </a:r>
            <a:r>
              <a:rPr lang="en-US" sz="1600" b="1" dirty="0"/>
              <a:t>in</a:t>
            </a:r>
            <a:r>
              <a:rPr lang="en-US" sz="1600" dirty="0"/>
              <a:t>dependent manner by activating the serine/threonine kinase AKT1, which then phosphorylates and </a:t>
            </a:r>
            <a:r>
              <a:rPr lang="en-US" sz="1600" b="1" dirty="0"/>
              <a:t>in</a:t>
            </a:r>
            <a:r>
              <a:rPr lang="en-US" sz="1600" dirty="0"/>
              <a:t>activates components of the apoptotic machinery. Mice lacking Akt1 display a 25% </a:t>
            </a:r>
            <a:r>
              <a:rPr lang="en-US" sz="1600" u="sng" dirty="0"/>
              <a:t>reduction in body mass</a:t>
            </a:r>
            <a:r>
              <a:rPr lang="en-US" sz="1600" dirty="0"/>
              <a:t>, indicating that Akt1 is critical for </a:t>
            </a:r>
            <a:r>
              <a:rPr lang="en-US" sz="1600" u="sng" dirty="0"/>
              <a:t>transmitting growth-promoting signals</a:t>
            </a:r>
            <a:r>
              <a:rPr lang="en-US" sz="1600" dirty="0"/>
              <a:t>, most likely via the </a:t>
            </a:r>
            <a:r>
              <a:rPr lang="en-US" sz="1600" b="1" dirty="0"/>
              <a:t>IGF1 receptor</a:t>
            </a:r>
            <a:r>
              <a:rPr lang="en-US" sz="1600" dirty="0"/>
              <a:t>. </a:t>
            </a:r>
            <a:r>
              <a:rPr lang="en-US" sz="1600" u="sng" dirty="0"/>
              <a:t>Mice lacking Akt1</a:t>
            </a:r>
            <a:r>
              <a:rPr lang="en-US" sz="1600" dirty="0"/>
              <a:t> are also </a:t>
            </a:r>
            <a:r>
              <a:rPr lang="en-US" sz="1600" u="sng" dirty="0"/>
              <a:t>resistant to cancer</a:t>
            </a:r>
            <a:r>
              <a:rPr lang="en-US" sz="1600" dirty="0"/>
              <a:t>: They experience considerable delay in tumor growth initiated by the large T antigen or the </a:t>
            </a:r>
            <a:r>
              <a:rPr lang="en-US" sz="1600" dirty="0" err="1"/>
              <a:t>Neu</a:t>
            </a:r>
            <a:r>
              <a:rPr lang="en-US" sz="1600" dirty="0"/>
              <a:t> oncogene. A single-nucleotide polymorphism [</a:t>
            </a:r>
            <a:r>
              <a:rPr lang="en-US" sz="1600" b="1" dirty="0"/>
              <a:t>SNP</a:t>
            </a:r>
            <a:r>
              <a:rPr lang="en-US" sz="1600" dirty="0"/>
              <a:t>] in this gene causes Proteus syndrome.</a:t>
            </a:r>
          </a:p>
        </p:txBody>
      </p:sp>
      <p:pic>
        <p:nvPicPr>
          <p:cNvPr id="5" name="תמונה 21"/>
          <p:cNvPicPr/>
          <p:nvPr/>
        </p:nvPicPr>
        <p:blipFill>
          <a:blip r:embed="rId2" cstate="print">
            <a:extLst>
              <a:ext uri="{28A0092B-C50C-407E-A947-70E740481C1C}">
                <a14:useLocalDpi xmlns:a14="http://schemas.microsoft.com/office/drawing/2010/main" val="0"/>
              </a:ext>
            </a:extLst>
          </a:blip>
          <a:stretch>
            <a:fillRect/>
          </a:stretch>
        </p:blipFill>
        <p:spPr>
          <a:xfrm>
            <a:off x="3657601" y="4742400"/>
            <a:ext cx="1371599" cy="1810800"/>
          </a:xfrm>
          <a:prstGeom prst="rect">
            <a:avLst/>
          </a:prstGeom>
        </p:spPr>
      </p:pic>
    </p:spTree>
    <p:extLst>
      <p:ext uri="{BB962C8B-B14F-4D97-AF65-F5344CB8AC3E}">
        <p14:creationId xmlns:p14="http://schemas.microsoft.com/office/powerpoint/2010/main" val="35467739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104</a:t>
            </a:fld>
            <a:endParaRPr lang="en-US"/>
          </a:p>
        </p:txBody>
      </p:sp>
      <p:sp>
        <p:nvSpPr>
          <p:cNvPr id="4" name="Rectangle 3"/>
          <p:cNvSpPr/>
          <p:nvPr/>
        </p:nvSpPr>
        <p:spPr>
          <a:xfrm>
            <a:off x="2133600" y="304800"/>
            <a:ext cx="4868833" cy="584775"/>
          </a:xfrm>
          <a:prstGeom prst="rect">
            <a:avLst/>
          </a:prstGeom>
        </p:spPr>
        <p:txBody>
          <a:bodyPr wrap="none">
            <a:spAutoFit/>
          </a:bodyPr>
          <a:lstStyle/>
          <a:p>
            <a:r>
              <a:rPr lang="en-US" sz="3200" b="1" dirty="0"/>
              <a:t>AKT1 Structure &amp; Functions</a:t>
            </a:r>
            <a:endParaRPr lang="en-US" sz="3200" dirty="0"/>
          </a:p>
        </p:txBody>
      </p:sp>
      <p:pic>
        <p:nvPicPr>
          <p:cNvPr id="5" name="תמונה 22"/>
          <p:cNvPicPr/>
          <p:nvPr/>
        </p:nvPicPr>
        <p:blipFill>
          <a:blip r:embed="rId2" cstate="print">
            <a:extLst>
              <a:ext uri="{28A0092B-C50C-407E-A947-70E740481C1C}">
                <a14:useLocalDpi xmlns:a14="http://schemas.microsoft.com/office/drawing/2010/main" val="0"/>
              </a:ext>
            </a:extLst>
          </a:blip>
          <a:stretch>
            <a:fillRect/>
          </a:stretch>
        </p:blipFill>
        <p:spPr>
          <a:xfrm>
            <a:off x="1143000" y="1066800"/>
            <a:ext cx="6224270" cy="2667000"/>
          </a:xfrm>
          <a:prstGeom prst="rect">
            <a:avLst/>
          </a:prstGeom>
        </p:spPr>
      </p:pic>
      <p:sp>
        <p:nvSpPr>
          <p:cNvPr id="7" name="Rectangle 6"/>
          <p:cNvSpPr/>
          <p:nvPr/>
        </p:nvSpPr>
        <p:spPr>
          <a:xfrm>
            <a:off x="1066800" y="4191000"/>
            <a:ext cx="6705600" cy="1908215"/>
          </a:xfrm>
          <a:prstGeom prst="rect">
            <a:avLst/>
          </a:prstGeom>
        </p:spPr>
        <p:txBody>
          <a:bodyPr wrap="square">
            <a:spAutoFit/>
          </a:bodyPr>
          <a:lstStyle/>
          <a:p>
            <a:pPr algn="ctr"/>
            <a:r>
              <a:rPr lang="en-US" sz="2000" b="1" dirty="0"/>
              <a:t>AKT1 genes and the response to THC:</a:t>
            </a:r>
          </a:p>
          <a:p>
            <a:r>
              <a:rPr lang="en-US" sz="800" dirty="0"/>
              <a:t> </a:t>
            </a:r>
          </a:p>
          <a:p>
            <a:r>
              <a:rPr lang="en-US" u="sng" dirty="0"/>
              <a:t>Inhibition</a:t>
            </a:r>
            <a:r>
              <a:rPr lang="en-US" dirty="0"/>
              <a:t> of AKT1 activity by </a:t>
            </a:r>
            <a:r>
              <a:rPr lang="en-US" b="1" dirty="0"/>
              <a:t>phosphorylation:</a:t>
            </a:r>
            <a:endParaRPr lang="en-US" dirty="0"/>
          </a:p>
          <a:p>
            <a:r>
              <a:rPr lang="en-US" b="1" dirty="0"/>
              <a:t>AKT1</a:t>
            </a:r>
            <a:r>
              <a:rPr lang="en-US" dirty="0"/>
              <a:t> genes polymorphism: </a:t>
            </a:r>
            <a:r>
              <a:rPr lang="en-US" b="1" dirty="0"/>
              <a:t>rs2494732 </a:t>
            </a:r>
            <a:r>
              <a:rPr lang="en-US" dirty="0"/>
              <a:t>is linked to </a:t>
            </a:r>
            <a:r>
              <a:rPr lang="en-US" b="1" dirty="0"/>
              <a:t>schizophrenia</a:t>
            </a:r>
            <a:r>
              <a:rPr lang="en-US" dirty="0"/>
              <a:t>, </a:t>
            </a:r>
            <a:r>
              <a:rPr lang="en-US" b="1" dirty="0"/>
              <a:t>cognition problems</a:t>
            </a:r>
            <a:r>
              <a:rPr lang="en-US" dirty="0"/>
              <a:t> and </a:t>
            </a:r>
            <a:r>
              <a:rPr lang="en-US" b="1" dirty="0"/>
              <a:t>acute psychosis as a result of THC ingestion</a:t>
            </a:r>
            <a:r>
              <a:rPr lang="en-US" dirty="0"/>
              <a:t>.</a:t>
            </a:r>
          </a:p>
          <a:p>
            <a:r>
              <a:rPr lang="en-US" dirty="0"/>
              <a:t>In these people, THC affects midbrain &amp; striatal functions.</a:t>
            </a:r>
          </a:p>
          <a:p>
            <a:r>
              <a:rPr lang="en-US" b="1" dirty="0">
                <a:solidFill>
                  <a:srgbClr val="0070C0"/>
                </a:solidFill>
              </a:rPr>
              <a:t>People that carry this SNP should not ingest THC at all.</a:t>
            </a:r>
          </a:p>
        </p:txBody>
      </p:sp>
    </p:spTree>
    <p:extLst>
      <p:ext uri="{BB962C8B-B14F-4D97-AF65-F5344CB8AC3E}">
        <p14:creationId xmlns:p14="http://schemas.microsoft.com/office/powerpoint/2010/main" val="15141982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105</a:t>
            </a:fld>
            <a:endParaRPr lang="en-US"/>
          </a:p>
        </p:txBody>
      </p:sp>
      <p:pic>
        <p:nvPicPr>
          <p:cNvPr id="3" name="תמונה 56"/>
          <p:cNvPicPr/>
          <p:nvPr/>
        </p:nvPicPr>
        <p:blipFill rotWithShape="1">
          <a:blip r:embed="rId2">
            <a:extLst>
              <a:ext uri="{28A0092B-C50C-407E-A947-70E740481C1C}">
                <a14:useLocalDpi xmlns:a14="http://schemas.microsoft.com/office/drawing/2010/main" val="0"/>
              </a:ext>
            </a:extLst>
          </a:blip>
          <a:srcRect l="11192" t="6642" r="5040" b="50830"/>
          <a:stretch/>
        </p:blipFill>
        <p:spPr bwMode="auto">
          <a:xfrm>
            <a:off x="1752600" y="438150"/>
            <a:ext cx="6290945" cy="451485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676400" y="5029200"/>
            <a:ext cx="6324600" cy="1200329"/>
          </a:xfrm>
          <a:prstGeom prst="rect">
            <a:avLst/>
          </a:prstGeom>
        </p:spPr>
        <p:txBody>
          <a:bodyPr wrap="square">
            <a:spAutoFit/>
          </a:bodyPr>
          <a:lstStyle/>
          <a:p>
            <a:r>
              <a:rPr lang="en-US" b="1" dirty="0">
                <a:solidFill>
                  <a:srgbClr val="0070C0"/>
                </a:solidFill>
              </a:rPr>
              <a:t>COMT gene polymorphism: rs4680 </a:t>
            </a:r>
            <a:r>
              <a:rPr lang="en-US" dirty="0"/>
              <a:t>is linked to </a:t>
            </a:r>
            <a:r>
              <a:rPr lang="en-US" u="sng" dirty="0"/>
              <a:t>psychosis in youngsters</a:t>
            </a:r>
            <a:r>
              <a:rPr lang="en-US" dirty="0"/>
              <a:t>, </a:t>
            </a:r>
            <a:r>
              <a:rPr lang="en-US" u="sng" dirty="0"/>
              <a:t>cognition problems</a:t>
            </a:r>
            <a:r>
              <a:rPr lang="en-US" dirty="0"/>
              <a:t> and </a:t>
            </a:r>
            <a:r>
              <a:rPr lang="en-US" u="sng" dirty="0"/>
              <a:t>psychosis as a result of cannabis use</a:t>
            </a:r>
            <a:r>
              <a:rPr lang="en-US" dirty="0"/>
              <a:t>. </a:t>
            </a:r>
          </a:p>
          <a:p>
            <a:r>
              <a:rPr lang="en-US" dirty="0"/>
              <a:t>People that carry this SNP should not ingest any THC.</a:t>
            </a:r>
          </a:p>
        </p:txBody>
      </p:sp>
      <p:sp>
        <p:nvSpPr>
          <p:cNvPr id="5" name="Rectangle 4"/>
          <p:cNvSpPr/>
          <p:nvPr/>
        </p:nvSpPr>
        <p:spPr>
          <a:xfrm>
            <a:off x="1828800" y="1524000"/>
            <a:ext cx="6172200" cy="1752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2655280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106</a:t>
            </a:fld>
            <a:endParaRPr lang="en-US"/>
          </a:p>
        </p:txBody>
      </p:sp>
      <p:sp>
        <p:nvSpPr>
          <p:cNvPr id="4" name="Rectangle 3"/>
          <p:cNvSpPr/>
          <p:nvPr/>
        </p:nvSpPr>
        <p:spPr>
          <a:xfrm>
            <a:off x="457200" y="381000"/>
            <a:ext cx="8077200" cy="4585871"/>
          </a:xfrm>
          <a:prstGeom prst="rect">
            <a:avLst/>
          </a:prstGeom>
        </p:spPr>
        <p:txBody>
          <a:bodyPr wrap="square">
            <a:spAutoFit/>
          </a:bodyPr>
          <a:lstStyle/>
          <a:p>
            <a:pPr algn="ctr"/>
            <a:r>
              <a:rPr lang="en-US" sz="2000" b="1" dirty="0"/>
              <a:t>COMT protein &amp; its genes</a:t>
            </a:r>
            <a:endParaRPr lang="en-US" sz="2000" dirty="0"/>
          </a:p>
          <a:p>
            <a:r>
              <a:rPr lang="en-US" sz="1600" b="1" dirty="0"/>
              <a:t>Catechol-O-</a:t>
            </a:r>
            <a:r>
              <a:rPr lang="en-US" sz="1600" b="1" dirty="0" err="1"/>
              <a:t>methyltransferase</a:t>
            </a:r>
            <a:r>
              <a:rPr lang="en-US" sz="1600" dirty="0"/>
              <a:t> (COMT; EC 2.1.1.6) is one of several </a:t>
            </a:r>
            <a:r>
              <a:rPr lang="en-US" sz="1600" u="sng" dirty="0"/>
              <a:t>enzymes</a:t>
            </a:r>
            <a:r>
              <a:rPr lang="en-US" sz="1600" dirty="0"/>
              <a:t> that </a:t>
            </a:r>
            <a:r>
              <a:rPr lang="en-US" sz="1600" b="1" dirty="0"/>
              <a:t>degrade </a:t>
            </a:r>
            <a:r>
              <a:rPr lang="en-US" sz="1600" b="1" dirty="0" err="1"/>
              <a:t>catecholamines</a:t>
            </a:r>
            <a:r>
              <a:rPr lang="en-US" sz="1600" b="1" dirty="0"/>
              <a:t> [CAs]</a:t>
            </a:r>
            <a:r>
              <a:rPr lang="en-US" sz="1600" dirty="0"/>
              <a:t> (NTs such as dopamine [DA], epinephrine [E], and norepinephrine [NE]), </a:t>
            </a:r>
            <a:r>
              <a:rPr lang="en-US" sz="1600" dirty="0" err="1"/>
              <a:t>catecholestrogens</a:t>
            </a:r>
            <a:r>
              <a:rPr lang="en-US" sz="1600" dirty="0"/>
              <a:t>, and various drugs and substances having a catechol structure. In humans, COMT protein is encoded by the </a:t>
            </a:r>
            <a:r>
              <a:rPr lang="en-US" sz="1600" i="1" dirty="0"/>
              <a:t>COMT</a:t>
            </a:r>
            <a:r>
              <a:rPr lang="en-US" sz="1600" dirty="0"/>
              <a:t> gene. </a:t>
            </a:r>
            <a:r>
              <a:rPr lang="en-US" sz="1600" u="sng" dirty="0"/>
              <a:t>Two isoforms</a:t>
            </a:r>
            <a:r>
              <a:rPr lang="en-US" sz="1600" dirty="0"/>
              <a:t> of COMT are produced: the </a:t>
            </a:r>
            <a:r>
              <a:rPr lang="en-US" sz="1600" u="sng" dirty="0"/>
              <a:t>soluble short</a:t>
            </a:r>
            <a:r>
              <a:rPr lang="en-US" sz="1600" dirty="0"/>
              <a:t> form (</a:t>
            </a:r>
            <a:r>
              <a:rPr lang="en-US" sz="1600" b="1" dirty="0"/>
              <a:t>S</a:t>
            </a:r>
            <a:r>
              <a:rPr lang="en-US" sz="1600" dirty="0"/>
              <a:t>-COMT) and the </a:t>
            </a:r>
            <a:r>
              <a:rPr lang="en-US" sz="1600" b="1" u="sng" dirty="0"/>
              <a:t>m</a:t>
            </a:r>
            <a:r>
              <a:rPr lang="en-US" sz="1600" u="sng" dirty="0"/>
              <a:t>embrane </a:t>
            </a:r>
            <a:r>
              <a:rPr lang="en-US" sz="1600" b="1" u="sng" dirty="0"/>
              <a:t>b</a:t>
            </a:r>
            <a:r>
              <a:rPr lang="en-US" sz="1600" u="sng" dirty="0"/>
              <a:t>ound long form</a:t>
            </a:r>
            <a:r>
              <a:rPr lang="en-US" sz="1600" dirty="0"/>
              <a:t> (</a:t>
            </a:r>
            <a:r>
              <a:rPr lang="en-US" sz="1600" b="1" dirty="0"/>
              <a:t>MB</a:t>
            </a:r>
            <a:r>
              <a:rPr lang="en-US" sz="1600" dirty="0"/>
              <a:t>-COMT). As the regulation of CAs is impaired in a number of medical conditions, several pharmaceutical drugs target COMT to alter its activity and therefore the availability of CAs. COMT was first discovered by the biochemist </a:t>
            </a:r>
            <a:r>
              <a:rPr lang="en-US" sz="1600" b="1" dirty="0"/>
              <a:t>Julius Axelrod</a:t>
            </a:r>
            <a:r>
              <a:rPr lang="en-US" sz="1600" dirty="0"/>
              <a:t> in 1957. COMT is involved in the </a:t>
            </a:r>
            <a:r>
              <a:rPr lang="en-US" sz="1600" u="sng" dirty="0"/>
              <a:t>inactivation of the CA NTs</a:t>
            </a:r>
            <a:r>
              <a:rPr lang="en-US" sz="1600" dirty="0"/>
              <a:t> (dopamine, epinephrine, and norepinephrine). The enzyme </a:t>
            </a:r>
            <a:r>
              <a:rPr lang="en-US" sz="1600" u="sng" dirty="0"/>
              <a:t>introduces a</a:t>
            </a:r>
            <a:r>
              <a:rPr lang="en-US" sz="1600" dirty="0"/>
              <a:t> </a:t>
            </a:r>
            <a:r>
              <a:rPr lang="en-US" sz="1600" u="sng" dirty="0"/>
              <a:t>methyl group</a:t>
            </a:r>
            <a:r>
              <a:rPr lang="en-US" sz="1600" dirty="0"/>
              <a:t> to the CA, which is donated by S-</a:t>
            </a:r>
            <a:r>
              <a:rPr lang="en-US" sz="1600" dirty="0" err="1"/>
              <a:t>adenosyl</a:t>
            </a:r>
            <a:r>
              <a:rPr lang="en-US" sz="1600" dirty="0"/>
              <a:t> methionine (</a:t>
            </a:r>
            <a:r>
              <a:rPr lang="en-US" sz="1600" b="1" dirty="0"/>
              <a:t>SAM</a:t>
            </a:r>
            <a:r>
              <a:rPr lang="en-US" sz="1600" dirty="0"/>
              <a:t>). Any compound having a catechol structure, like </a:t>
            </a:r>
            <a:r>
              <a:rPr lang="en-US" sz="1600" dirty="0" err="1"/>
              <a:t>catecholestrogens</a:t>
            </a:r>
            <a:r>
              <a:rPr lang="en-US" sz="1600" dirty="0"/>
              <a:t> &amp; catechol-containing flavonoids, are also substrates of COMT</a:t>
            </a:r>
            <a:r>
              <a:rPr lang="he-IL" sz="1600" dirty="0"/>
              <a:t>.</a:t>
            </a:r>
            <a:endParaRPr lang="en-US" sz="1600" dirty="0"/>
          </a:p>
          <a:p>
            <a:r>
              <a:rPr lang="en-US" sz="1600" b="1" dirty="0"/>
              <a:t>Levodopa</a:t>
            </a:r>
            <a:r>
              <a:rPr lang="en-US" sz="1600" dirty="0"/>
              <a:t>, a </a:t>
            </a:r>
            <a:r>
              <a:rPr lang="en-US" sz="1600" u="sng" dirty="0"/>
              <a:t>precursor of CAs</a:t>
            </a:r>
            <a:r>
              <a:rPr lang="en-US" sz="1600" dirty="0"/>
              <a:t>, is an important substrate of COMT. COMT inhibitors, like </a:t>
            </a:r>
            <a:r>
              <a:rPr lang="en-US" sz="1600" dirty="0" err="1"/>
              <a:t>entacapone</a:t>
            </a:r>
            <a:r>
              <a:rPr lang="en-US" sz="1600" dirty="0"/>
              <a:t>, save levodopa from COMT and prolong the action of levodopa. </a:t>
            </a:r>
            <a:r>
              <a:rPr lang="en-US" sz="1600" dirty="0" err="1"/>
              <a:t>Entacapone</a:t>
            </a:r>
            <a:r>
              <a:rPr lang="en-US" sz="1600" dirty="0"/>
              <a:t> is a widely used adjunct drug of levodopa therapy. When given with an inhibitor of </a:t>
            </a:r>
            <a:r>
              <a:rPr lang="en-US" sz="1600" dirty="0" err="1"/>
              <a:t>dopa</a:t>
            </a:r>
            <a:r>
              <a:rPr lang="en-US" sz="1600" dirty="0"/>
              <a:t> decarboxylase (</a:t>
            </a:r>
            <a:r>
              <a:rPr lang="en-US" sz="1600" dirty="0" err="1"/>
              <a:t>carbidopa</a:t>
            </a:r>
            <a:r>
              <a:rPr lang="en-US" sz="1600" dirty="0"/>
              <a:t> or </a:t>
            </a:r>
            <a:r>
              <a:rPr lang="en-US" sz="1600" dirty="0" err="1"/>
              <a:t>benserazide</a:t>
            </a:r>
            <a:r>
              <a:rPr lang="en-US" sz="1600" dirty="0"/>
              <a:t>), levodopa is optimally saved. This "triple therapy" is becoming a standard in the treatment of Parkinson's disease</a:t>
            </a:r>
            <a:r>
              <a:rPr lang="he-IL" sz="1600" dirty="0"/>
              <a:t>.</a:t>
            </a:r>
            <a:r>
              <a:rPr lang="en-US" sz="1600" dirty="0"/>
              <a:t>  </a:t>
            </a:r>
            <a:r>
              <a:rPr lang="en-US" sz="1600" b="1" dirty="0"/>
              <a:t>Fava bean sprouts </a:t>
            </a:r>
            <a:r>
              <a:rPr lang="en-US" sz="1600" dirty="0"/>
              <a:t>contain natural L-DOPA.</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3581400" y="4724400"/>
            <a:ext cx="1600200" cy="1733550"/>
          </a:xfrm>
          <a:prstGeom prst="rect">
            <a:avLst/>
          </a:prstGeom>
        </p:spPr>
      </p:pic>
    </p:spTree>
    <p:extLst>
      <p:ext uri="{BB962C8B-B14F-4D97-AF65-F5344CB8AC3E}">
        <p14:creationId xmlns:p14="http://schemas.microsoft.com/office/powerpoint/2010/main" val="40682521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107</a:t>
            </a:fld>
            <a:endParaRPr lang="en-US"/>
          </a:p>
        </p:txBody>
      </p:sp>
      <p:pic>
        <p:nvPicPr>
          <p:cNvPr id="3" name="תמונה 57"/>
          <p:cNvPicPr/>
          <p:nvPr/>
        </p:nvPicPr>
        <p:blipFill>
          <a:blip r:embed="rId2">
            <a:extLst>
              <a:ext uri="{28A0092B-C50C-407E-A947-70E740481C1C}">
                <a14:useLocalDpi xmlns:a14="http://schemas.microsoft.com/office/drawing/2010/main" val="0"/>
              </a:ext>
            </a:extLst>
          </a:blip>
          <a:stretch>
            <a:fillRect/>
          </a:stretch>
        </p:blipFill>
        <p:spPr>
          <a:xfrm>
            <a:off x="1752600" y="304800"/>
            <a:ext cx="4973880" cy="3581400"/>
          </a:xfrm>
          <a:prstGeom prst="rect">
            <a:avLst/>
          </a:prstGeom>
        </p:spPr>
      </p:pic>
      <p:sp>
        <p:nvSpPr>
          <p:cNvPr id="5" name="Rectangle 4"/>
          <p:cNvSpPr/>
          <p:nvPr/>
        </p:nvSpPr>
        <p:spPr>
          <a:xfrm>
            <a:off x="1033251" y="4062549"/>
            <a:ext cx="6662949" cy="2031325"/>
          </a:xfrm>
          <a:prstGeom prst="rect">
            <a:avLst/>
          </a:prstGeom>
        </p:spPr>
        <p:txBody>
          <a:bodyPr wrap="square">
            <a:spAutoFit/>
          </a:bodyPr>
          <a:lstStyle/>
          <a:p>
            <a:r>
              <a:rPr lang="en-US" b="1" dirty="0"/>
              <a:t>Norepinephrine degradation</a:t>
            </a:r>
            <a:r>
              <a:rPr lang="en-US" dirty="0"/>
              <a:t>: </a:t>
            </a:r>
            <a:r>
              <a:rPr lang="en-US" dirty="0">
                <a:solidFill>
                  <a:srgbClr val="00B050"/>
                </a:solidFill>
              </a:rPr>
              <a:t>Catechol-O-</a:t>
            </a:r>
            <a:r>
              <a:rPr lang="en-US" dirty="0" err="1">
                <a:solidFill>
                  <a:srgbClr val="00B050"/>
                </a:solidFill>
              </a:rPr>
              <a:t>methyltransferase</a:t>
            </a:r>
            <a:r>
              <a:rPr lang="en-US" dirty="0">
                <a:solidFill>
                  <a:srgbClr val="00B050"/>
                </a:solidFill>
              </a:rPr>
              <a:t> [</a:t>
            </a:r>
            <a:r>
              <a:rPr lang="en-US" b="1" dirty="0">
                <a:solidFill>
                  <a:srgbClr val="00B050"/>
                </a:solidFill>
              </a:rPr>
              <a:t>COMT</a:t>
            </a:r>
            <a:r>
              <a:rPr lang="en-US" dirty="0">
                <a:solidFill>
                  <a:srgbClr val="00B050"/>
                </a:solidFill>
              </a:rPr>
              <a:t>] </a:t>
            </a:r>
            <a:r>
              <a:rPr lang="en-US" dirty="0"/>
              <a:t>is shown in </a:t>
            </a:r>
            <a:r>
              <a:rPr lang="en-US" b="1" dirty="0"/>
              <a:t>green </a:t>
            </a:r>
            <a:r>
              <a:rPr lang="en-US" dirty="0"/>
              <a:t>boxes.</a:t>
            </a:r>
          </a:p>
          <a:p>
            <a:r>
              <a:rPr lang="en-US" dirty="0"/>
              <a:t>Specific reactions catalyzed by COMT include</a:t>
            </a:r>
            <a:r>
              <a:rPr lang="he-IL" dirty="0"/>
              <a:t>:</a:t>
            </a:r>
            <a:endParaRPr lang="en-US" dirty="0"/>
          </a:p>
          <a:p>
            <a:r>
              <a:rPr lang="en-US" dirty="0"/>
              <a:t>Dopamine [DA] → 3-Methoxytyramine</a:t>
            </a:r>
          </a:p>
          <a:p>
            <a:r>
              <a:rPr lang="en-US" dirty="0"/>
              <a:t>DOPAC → HVA (</a:t>
            </a:r>
            <a:r>
              <a:rPr lang="en-US" dirty="0" err="1"/>
              <a:t>homovanillic</a:t>
            </a:r>
            <a:r>
              <a:rPr lang="en-US" dirty="0"/>
              <a:t> acid)</a:t>
            </a:r>
          </a:p>
          <a:p>
            <a:r>
              <a:rPr lang="en-US" dirty="0"/>
              <a:t>Norepinephrine [NE] → </a:t>
            </a:r>
            <a:r>
              <a:rPr lang="en-US" dirty="0" err="1"/>
              <a:t>Normetanephrine</a:t>
            </a:r>
            <a:endParaRPr lang="en-US" dirty="0"/>
          </a:p>
          <a:p>
            <a:r>
              <a:rPr lang="en-US" dirty="0"/>
              <a:t>Epinephrine [E] → </a:t>
            </a:r>
            <a:r>
              <a:rPr lang="en-US" dirty="0" err="1"/>
              <a:t>Metanephrine</a:t>
            </a:r>
            <a:endParaRPr lang="en-US" dirty="0"/>
          </a:p>
        </p:txBody>
      </p:sp>
    </p:spTree>
    <p:extLst>
      <p:ext uri="{BB962C8B-B14F-4D97-AF65-F5344CB8AC3E}">
        <p14:creationId xmlns:p14="http://schemas.microsoft.com/office/powerpoint/2010/main" val="3327119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108</a:t>
            </a:fld>
            <a:endParaRPr lang="en-US"/>
          </a:p>
        </p:txBody>
      </p:sp>
      <p:sp>
        <p:nvSpPr>
          <p:cNvPr id="3" name="Rectangle 2"/>
          <p:cNvSpPr/>
          <p:nvPr/>
        </p:nvSpPr>
        <p:spPr>
          <a:xfrm>
            <a:off x="533400" y="685800"/>
            <a:ext cx="8001000" cy="5078313"/>
          </a:xfrm>
          <a:prstGeom prst="rect">
            <a:avLst/>
          </a:prstGeom>
        </p:spPr>
        <p:txBody>
          <a:bodyPr wrap="square">
            <a:spAutoFit/>
          </a:bodyPr>
          <a:lstStyle/>
          <a:p>
            <a:r>
              <a:rPr lang="en-US" dirty="0"/>
              <a:t>In the brain, COMT-dependent DA degradation is of particular importance in brain regions with </a:t>
            </a:r>
            <a:r>
              <a:rPr lang="en-US" u="sng" dirty="0"/>
              <a:t>low expression</a:t>
            </a:r>
            <a:r>
              <a:rPr lang="en-US" dirty="0"/>
              <a:t> of the presynaptic dopamine transporter (</a:t>
            </a:r>
            <a:r>
              <a:rPr lang="en-US" b="1" dirty="0"/>
              <a:t>DAT</a:t>
            </a:r>
            <a:r>
              <a:rPr lang="en-US" dirty="0"/>
              <a:t>), such as the </a:t>
            </a:r>
            <a:r>
              <a:rPr lang="en-US" u="sng" dirty="0"/>
              <a:t>prefrontal cortex</a:t>
            </a:r>
            <a:r>
              <a:rPr lang="en-US" dirty="0"/>
              <a:t>. (In the PFC, DA is also removed by </a:t>
            </a:r>
            <a:r>
              <a:rPr lang="en-US" b="1" dirty="0"/>
              <a:t>pre</a:t>
            </a:r>
            <a:r>
              <a:rPr lang="en-US" dirty="0"/>
              <a:t>synaptic norepinephrine transporters (NET) and degraded by monoamine oxidase [</a:t>
            </a:r>
            <a:r>
              <a:rPr lang="en-US" b="1" dirty="0"/>
              <a:t>MAO</a:t>
            </a:r>
            <a:r>
              <a:rPr lang="en-US" dirty="0"/>
              <a:t>].) Controversy exists about the predominance and orientation of membrane bound COMT in the CNS, that is, whether this COMT process is active </a:t>
            </a:r>
            <a:r>
              <a:rPr lang="en-US" dirty="0" err="1"/>
              <a:t>intracellularly</a:t>
            </a:r>
            <a:r>
              <a:rPr lang="en-US" dirty="0"/>
              <a:t> in postsynaptic neurons and glia, or oriented outward on the membrane, acting extra-</a:t>
            </a:r>
            <a:r>
              <a:rPr lang="en-US" dirty="0" err="1"/>
              <a:t>cellularly</a:t>
            </a:r>
            <a:r>
              <a:rPr lang="en-US" dirty="0"/>
              <a:t> on synaptic and extra-synaptic DA</a:t>
            </a:r>
            <a:r>
              <a:rPr lang="he-IL" dirty="0"/>
              <a:t>.</a:t>
            </a:r>
            <a:endParaRPr lang="en-US" dirty="0"/>
          </a:p>
          <a:p>
            <a:r>
              <a:rPr lang="en-US" u="sng" dirty="0"/>
              <a:t>Soluble COMT</a:t>
            </a:r>
            <a:r>
              <a:rPr lang="en-US" dirty="0"/>
              <a:t> can also be found extra-</a:t>
            </a:r>
            <a:r>
              <a:rPr lang="en-US" dirty="0" err="1"/>
              <a:t>cellularly</a:t>
            </a:r>
            <a:r>
              <a:rPr lang="en-US" dirty="0"/>
              <a:t>, although extracellular COMT plays a less significant role in the CNS than it does peripherally.   Despite its importance in neurons, COMT is actually primarily expressed in the liver.</a:t>
            </a:r>
          </a:p>
          <a:p>
            <a:r>
              <a:rPr lang="en-US" dirty="0"/>
              <a:t>The COMT protein is coded by the gene </a:t>
            </a:r>
            <a:r>
              <a:rPr lang="en-US" i="1" dirty="0"/>
              <a:t>COMT</a:t>
            </a:r>
            <a:r>
              <a:rPr lang="en-US" dirty="0"/>
              <a:t>. The gene is associated with allelic variants. The best-studied is </a:t>
            </a:r>
            <a:r>
              <a:rPr lang="en-US" b="1" dirty="0"/>
              <a:t>Val158Met</a:t>
            </a:r>
            <a:r>
              <a:rPr lang="en-US" dirty="0"/>
              <a:t>. </a:t>
            </a:r>
            <a:r>
              <a:rPr lang="en-US" u="sng" dirty="0"/>
              <a:t>Others</a:t>
            </a:r>
            <a:r>
              <a:rPr lang="en-US" dirty="0"/>
              <a:t> are </a:t>
            </a:r>
            <a:r>
              <a:rPr lang="en-US" b="1" dirty="0"/>
              <a:t>rs737865</a:t>
            </a:r>
            <a:r>
              <a:rPr lang="en-US" dirty="0"/>
              <a:t> and </a:t>
            </a:r>
            <a:r>
              <a:rPr lang="en-US" b="1" dirty="0"/>
              <a:t>rs165599</a:t>
            </a:r>
            <a:r>
              <a:rPr lang="en-US" dirty="0"/>
              <a:t> that have been studied for association with </a:t>
            </a:r>
            <a:r>
              <a:rPr lang="en-US" b="1" dirty="0"/>
              <a:t>personality traits</a:t>
            </a:r>
            <a:r>
              <a:rPr lang="en-US" dirty="0"/>
              <a:t>, </a:t>
            </a:r>
            <a:r>
              <a:rPr lang="en-US" u="sng" dirty="0"/>
              <a:t>response to antidepressant medications</a:t>
            </a:r>
            <a:r>
              <a:rPr lang="en-US" dirty="0"/>
              <a:t>, and </a:t>
            </a:r>
            <a:r>
              <a:rPr lang="en-US" u="sng" dirty="0"/>
              <a:t>psychosis risk</a:t>
            </a:r>
            <a:r>
              <a:rPr lang="en-US" dirty="0"/>
              <a:t> associated with </a:t>
            </a:r>
            <a:r>
              <a:rPr lang="en-US" dirty="0">
                <a:solidFill>
                  <a:schemeClr val="accent6">
                    <a:lumMod val="75000"/>
                  </a:schemeClr>
                </a:solidFill>
              </a:rPr>
              <a:t>Alzheimer's</a:t>
            </a:r>
            <a:r>
              <a:rPr lang="en-US" dirty="0"/>
              <a:t> disease. COMT has been studied as a potential gene in the pathogenesis of schizophrenia; however meta-analyses find no association between the risk of schizophrenia and a number of polymorphisms, including Val158Met.</a:t>
            </a:r>
          </a:p>
        </p:txBody>
      </p:sp>
    </p:spTree>
    <p:extLst>
      <p:ext uri="{BB962C8B-B14F-4D97-AF65-F5344CB8AC3E}">
        <p14:creationId xmlns:p14="http://schemas.microsoft.com/office/powerpoint/2010/main" val="31440960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109</a:t>
            </a:fld>
            <a:endParaRPr lang="en-US"/>
          </a:p>
        </p:txBody>
      </p:sp>
      <p:sp>
        <p:nvSpPr>
          <p:cNvPr id="3" name="Rectangle 2"/>
          <p:cNvSpPr/>
          <p:nvPr/>
        </p:nvSpPr>
        <p:spPr>
          <a:xfrm>
            <a:off x="609600" y="913686"/>
            <a:ext cx="7848600" cy="4801314"/>
          </a:xfrm>
          <a:prstGeom prst="rect">
            <a:avLst/>
          </a:prstGeom>
        </p:spPr>
        <p:txBody>
          <a:bodyPr wrap="square">
            <a:spAutoFit/>
          </a:bodyPr>
          <a:lstStyle/>
          <a:p>
            <a:r>
              <a:rPr lang="en-US" sz="2000" b="1" dirty="0"/>
              <a:t>The Val158Met polymorphism</a:t>
            </a:r>
            <a:endParaRPr lang="en-US" sz="2000" dirty="0"/>
          </a:p>
          <a:p>
            <a:r>
              <a:rPr lang="en-US" sz="1700" dirty="0"/>
              <a:t>A </a:t>
            </a:r>
            <a:r>
              <a:rPr lang="en-US" sz="1700" u="sng" dirty="0"/>
              <a:t>functional</a:t>
            </a:r>
            <a:r>
              <a:rPr lang="en-US" sz="1700" dirty="0"/>
              <a:t> single-nucleotide polymorphism (a common normal variant) of the gene for COMT results in a </a:t>
            </a:r>
            <a:r>
              <a:rPr lang="en-US" sz="1700" dirty="0" err="1"/>
              <a:t>valine</a:t>
            </a:r>
            <a:r>
              <a:rPr lang="en-US" sz="1700" dirty="0"/>
              <a:t> to methionine mutation at position 158 (</a:t>
            </a:r>
            <a:r>
              <a:rPr lang="en-US" sz="1700" b="1" dirty="0"/>
              <a:t>Val158Met</a:t>
            </a:r>
            <a:r>
              <a:rPr lang="en-US" sz="1700" dirty="0"/>
              <a:t>) </a:t>
            </a:r>
            <a:r>
              <a:rPr lang="en-US" sz="1700" b="1" dirty="0"/>
              <a:t>rs4680</a:t>
            </a:r>
            <a:r>
              <a:rPr lang="en-US" sz="1700" dirty="0"/>
              <a:t>. In vitro, the </a:t>
            </a:r>
            <a:r>
              <a:rPr lang="en-US" sz="1700" u="sng" dirty="0"/>
              <a:t>homo</a:t>
            </a:r>
            <a:r>
              <a:rPr lang="en-US" sz="1700" dirty="0"/>
              <a:t>zygous </a:t>
            </a:r>
            <a:r>
              <a:rPr lang="en-US" sz="1700" b="1" dirty="0"/>
              <a:t>Val variant </a:t>
            </a:r>
            <a:r>
              <a:rPr lang="en-US" sz="1700" u="sng" dirty="0"/>
              <a:t>metabolizes DA at up to four times the rate of its </a:t>
            </a:r>
            <a:r>
              <a:rPr lang="en-US" sz="1700" b="1" u="sng" dirty="0"/>
              <a:t>m</a:t>
            </a:r>
            <a:r>
              <a:rPr lang="en-US" sz="1700" u="sng" dirty="0"/>
              <a:t>ethionine counterpart.</a:t>
            </a:r>
            <a:r>
              <a:rPr lang="en-US" sz="1700" dirty="0"/>
              <a:t> However, in vivo the Met variant is overexpressed in the brain, resulting in a </a:t>
            </a:r>
            <a:r>
              <a:rPr lang="en-US" sz="1700" u="sng" dirty="0"/>
              <a:t>40% decrease</a:t>
            </a:r>
            <a:r>
              <a:rPr lang="en-US" sz="1700" dirty="0"/>
              <a:t> (rather than 75% decrease) in functional enzyme activity. The lower rates of catabolism for the Met allele, results in </a:t>
            </a:r>
            <a:r>
              <a:rPr lang="en-US" sz="1700" u="sng" dirty="0"/>
              <a:t>higher synaptic DA levels,</a:t>
            </a:r>
            <a:r>
              <a:rPr lang="en-US" sz="1700" dirty="0"/>
              <a:t> following NT release, ultimately increasing dopaminergic stimulation of the </a:t>
            </a:r>
            <a:r>
              <a:rPr lang="en-US" sz="1700" b="1" dirty="0"/>
              <a:t>post</a:t>
            </a:r>
            <a:r>
              <a:rPr lang="en-US" sz="1700" dirty="0"/>
              <a:t>synaptic neuron. Given the preferential role of COMT in prefrontal DA degradation, the Val158Met polymorphism is thought to exert its </a:t>
            </a:r>
            <a:r>
              <a:rPr lang="en-US" sz="1700" b="1" dirty="0"/>
              <a:t>effects on cognition</a:t>
            </a:r>
            <a:r>
              <a:rPr lang="en-US" sz="1700" dirty="0"/>
              <a:t> by </a:t>
            </a:r>
            <a:r>
              <a:rPr lang="en-US" sz="1700" u="sng" dirty="0"/>
              <a:t>modulating DA signaling</a:t>
            </a:r>
            <a:r>
              <a:rPr lang="en-US" sz="1700" dirty="0"/>
              <a:t> in the </a:t>
            </a:r>
            <a:r>
              <a:rPr lang="en-US" sz="1700" b="1" dirty="0"/>
              <a:t>frontal lobes</a:t>
            </a:r>
            <a:r>
              <a:rPr lang="he-IL" sz="1700" dirty="0"/>
              <a:t>.</a:t>
            </a:r>
            <a:endParaRPr lang="en-US" sz="1700" dirty="0"/>
          </a:p>
          <a:p>
            <a:r>
              <a:rPr lang="en-US" sz="1700" dirty="0"/>
              <a:t>The gene variant has been shown to affect </a:t>
            </a:r>
            <a:r>
              <a:rPr lang="en-US" sz="1700" u="sng" dirty="0"/>
              <a:t>cognitive tasks</a:t>
            </a:r>
            <a:r>
              <a:rPr lang="en-US" sz="1700" dirty="0"/>
              <a:t> broadly related to </a:t>
            </a:r>
            <a:r>
              <a:rPr lang="en-US" sz="1700" b="1" dirty="0"/>
              <a:t>executive function</a:t>
            </a:r>
            <a:r>
              <a:rPr lang="en-US" sz="1700" dirty="0"/>
              <a:t>, such as set shifting, response inhibition, abstract thought, and the acquisition of rules or task structure.</a:t>
            </a:r>
          </a:p>
          <a:p>
            <a:r>
              <a:rPr lang="en-US" sz="1700" dirty="0"/>
              <a:t>Comparable effects on similar cognitive tasks, the frontal lobes, and the neurotransmitter DA have also all been linked to </a:t>
            </a:r>
            <a:r>
              <a:rPr lang="en-US" sz="1700" u="sng" dirty="0"/>
              <a:t>schizophrenia</a:t>
            </a:r>
            <a:r>
              <a:rPr lang="en-US" sz="1700" dirty="0"/>
              <a:t>. It has been proposed that an inherited variant of COMT is one of the genetic factors that may </a:t>
            </a:r>
            <a:r>
              <a:rPr lang="en-US" sz="1700" b="1" dirty="0"/>
              <a:t>predispose</a:t>
            </a:r>
            <a:r>
              <a:rPr lang="en-US" sz="1700" dirty="0"/>
              <a:t> someone to developing schizophrenia later in life.</a:t>
            </a:r>
          </a:p>
        </p:txBody>
      </p:sp>
    </p:spTree>
    <p:extLst>
      <p:ext uri="{BB962C8B-B14F-4D97-AF65-F5344CB8AC3E}">
        <p14:creationId xmlns:p14="http://schemas.microsoft.com/office/powerpoint/2010/main" val="43265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noFill/>
          <a:effectLst/>
        </p:spPr>
        <p:txBody>
          <a:bodyPr>
            <a:normAutofit/>
          </a:bodyPr>
          <a:lstStyle/>
          <a:p>
            <a:pPr marL="0" indent="0" rtl="1">
              <a:buNone/>
            </a:pPr>
            <a:endParaRPr lang="en-US" sz="1600" u="sng" dirty="0"/>
          </a:p>
          <a:p>
            <a:pPr marL="0" indent="0" rtl="1">
              <a:buNone/>
            </a:pPr>
            <a:endParaRPr lang="en-US" sz="1600" u="sng" dirty="0"/>
          </a:p>
          <a:p>
            <a:pPr marL="0" indent="0" rtl="1">
              <a:buNone/>
            </a:pPr>
            <a:endParaRPr lang="en-US" sz="1600" u="sng" dirty="0"/>
          </a:p>
          <a:p>
            <a:pPr marL="0" indent="0" rtl="1">
              <a:buNone/>
            </a:pPr>
            <a:endParaRPr lang="en-US" sz="1600" u="sng" dirty="0"/>
          </a:p>
          <a:p>
            <a:pPr marL="0" indent="0" rtl="1">
              <a:buNone/>
            </a:pPr>
            <a:r>
              <a:rPr lang="en-US" sz="1600" u="sng" dirty="0"/>
              <a:t>A </a:t>
            </a:r>
            <a:r>
              <a:rPr lang="en-US" sz="1600" b="1" u="sng" dirty="0"/>
              <a:t>Scottish woman</a:t>
            </a:r>
            <a:r>
              <a:rPr lang="en-US" sz="1600" dirty="0"/>
              <a:t> with a previously unreported </a:t>
            </a:r>
            <a:r>
              <a:rPr lang="en-US" sz="1600" b="1" dirty="0"/>
              <a:t>genetic</a:t>
            </a:r>
            <a:r>
              <a:rPr lang="en-US" sz="1600" dirty="0"/>
              <a:t> </a:t>
            </a:r>
            <a:r>
              <a:rPr lang="en-US" sz="1600" b="1" dirty="0"/>
              <a:t>mutation</a:t>
            </a:r>
            <a:r>
              <a:rPr lang="en-US" sz="1600" dirty="0"/>
              <a:t> (dubbed </a:t>
            </a:r>
            <a:r>
              <a:rPr lang="en-US" sz="1600" b="1" dirty="0"/>
              <a:t>FAAH-OUT</a:t>
            </a:r>
            <a:r>
              <a:rPr lang="en-US" sz="1600" dirty="0"/>
              <a:t>) in her FAAH gene with resultant </a:t>
            </a:r>
            <a:r>
              <a:rPr lang="en-US" sz="1600" u="sng" dirty="0"/>
              <a:t>elevated </a:t>
            </a:r>
            <a:r>
              <a:rPr lang="en-US" sz="1600" u="sng" dirty="0" err="1"/>
              <a:t>anandamide</a:t>
            </a:r>
            <a:r>
              <a:rPr lang="en-US" sz="1600" dirty="0"/>
              <a:t> levels was reported in </a:t>
            </a:r>
            <a:r>
              <a:rPr lang="en-US" sz="1600" b="1" dirty="0"/>
              <a:t>2019</a:t>
            </a:r>
            <a:r>
              <a:rPr lang="en-US" sz="1600" dirty="0"/>
              <a:t> to be </a:t>
            </a:r>
            <a:r>
              <a:rPr lang="en-US" sz="1600" u="sng" dirty="0"/>
              <a:t>immune to anxiety</a:t>
            </a:r>
            <a:r>
              <a:rPr lang="en-US" sz="1600" dirty="0"/>
              <a:t>, </a:t>
            </a:r>
            <a:r>
              <a:rPr lang="en-US" sz="1600" u="sng" dirty="0"/>
              <a:t>unable to experience fear</a:t>
            </a:r>
            <a:r>
              <a:rPr lang="en-US" sz="1600" dirty="0"/>
              <a:t>, and </a:t>
            </a:r>
            <a:r>
              <a:rPr lang="en-US" sz="1600" u="sng" dirty="0"/>
              <a:t>insensitive to </a:t>
            </a:r>
            <a:r>
              <a:rPr lang="en-US" sz="1600" b="1" u="sng" dirty="0"/>
              <a:t>pain</a:t>
            </a:r>
            <a:r>
              <a:rPr lang="en-US" sz="1600" dirty="0"/>
              <a:t>. The frequent burns and cuts she suffered due to her hypo-Algeria </a:t>
            </a:r>
            <a:r>
              <a:rPr lang="en-US" sz="1600" u="sng" dirty="0"/>
              <a:t>healed quicker</a:t>
            </a:r>
            <a:r>
              <a:rPr lang="en-US" sz="1600" dirty="0"/>
              <a:t> than average.  </a:t>
            </a:r>
          </a:p>
          <a:p>
            <a:pPr marL="0" indent="0" rtl="1">
              <a:buNone/>
            </a:pPr>
            <a:r>
              <a:rPr lang="en-US" sz="1600" b="1" dirty="0"/>
              <a:t>Could this Scottish woman feel the therapeutic effects of CBD?</a:t>
            </a:r>
            <a:endParaRPr lang="en-US" sz="1600" dirty="0"/>
          </a:p>
          <a:p>
            <a:pPr marL="0" indent="0" rtl="1">
              <a:buNone/>
            </a:pPr>
            <a:r>
              <a:rPr lang="en-US" sz="1600" dirty="0"/>
              <a:t>A 2017 study found a strong correlation between national percentage of </a:t>
            </a:r>
            <a:r>
              <a:rPr lang="en-US" sz="1600" u="sng" dirty="0"/>
              <a:t>very happy people</a:t>
            </a:r>
            <a:r>
              <a:rPr lang="en-US" sz="1600" dirty="0"/>
              <a:t> (as measured by the World Values Survey) and the presence of the </a:t>
            </a:r>
            <a:r>
              <a:rPr lang="en-US" sz="1600" b="1" dirty="0"/>
              <a:t>A allele</a:t>
            </a:r>
            <a:r>
              <a:rPr lang="en-US" sz="1600" dirty="0"/>
              <a:t> in the </a:t>
            </a:r>
            <a:r>
              <a:rPr lang="en-US" sz="1600" b="1" dirty="0"/>
              <a:t>FAAH gene</a:t>
            </a:r>
            <a:r>
              <a:rPr lang="en-US" sz="1600" dirty="0"/>
              <a:t> </a:t>
            </a:r>
            <a:r>
              <a:rPr lang="en-US" sz="1600" u="sng" dirty="0"/>
              <a:t>variant</a:t>
            </a:r>
            <a:r>
              <a:rPr lang="en-US" sz="1600" dirty="0"/>
              <a:t> </a:t>
            </a:r>
            <a:r>
              <a:rPr lang="en-US" sz="1800" b="1" dirty="0"/>
              <a:t>rs324420</a:t>
            </a:r>
            <a:r>
              <a:rPr lang="en-US" sz="1600" dirty="0"/>
              <a:t> in citizens' genetic make-up.</a:t>
            </a:r>
          </a:p>
          <a:p>
            <a:pPr marL="0" indent="0" rtl="1">
              <a:buNone/>
            </a:pPr>
            <a:endParaRPr lang="en-US" sz="1600" dirty="0"/>
          </a:p>
          <a:p>
            <a:pPr marL="0" indent="0">
              <a:buNone/>
            </a:pPr>
            <a:endParaRPr lang="he-IL" sz="1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562709" y="457200"/>
            <a:ext cx="1905000" cy="2410114"/>
          </a:xfrm>
          <a:prstGeom prst="rect">
            <a:avLst/>
          </a:prstGeom>
        </p:spPr>
      </p:pic>
      <p:sp>
        <p:nvSpPr>
          <p:cNvPr id="8" name="TextBox 7"/>
          <p:cNvSpPr txBox="1"/>
          <p:nvPr/>
        </p:nvSpPr>
        <p:spPr>
          <a:xfrm>
            <a:off x="1371600" y="5105400"/>
            <a:ext cx="6096000" cy="1200329"/>
          </a:xfrm>
          <a:prstGeom prst="rect">
            <a:avLst/>
          </a:prstGeom>
          <a:solidFill>
            <a:schemeClr val="bg1">
              <a:lumMod val="75000"/>
            </a:schemeClr>
          </a:solidFill>
        </p:spPr>
        <p:txBody>
          <a:bodyPr wrap="square" rtlCol="1">
            <a:spAutoFit/>
          </a:bodyPr>
          <a:lstStyle/>
          <a:p>
            <a:r>
              <a:rPr lang="en-US" dirty="0"/>
              <a:t>The </a:t>
            </a:r>
            <a:r>
              <a:rPr lang="en-US" b="1" dirty="0" err="1"/>
              <a:t>rs</a:t>
            </a:r>
            <a:r>
              <a:rPr lang="en-US" dirty="0" err="1"/>
              <a:t>ID</a:t>
            </a:r>
            <a:r>
              <a:rPr lang="en-US" dirty="0"/>
              <a:t> number is a unique label ("</a:t>
            </a:r>
            <a:r>
              <a:rPr lang="en-US" dirty="0" err="1"/>
              <a:t>rs</a:t>
            </a:r>
            <a:r>
              <a:rPr lang="en-US" dirty="0"/>
              <a:t>" followed by a number)</a:t>
            </a:r>
          </a:p>
          <a:p>
            <a:r>
              <a:rPr lang="en-US" dirty="0"/>
              <a:t> used by researchers and databases to identify a specific SNP</a:t>
            </a:r>
          </a:p>
          <a:p>
            <a:r>
              <a:rPr lang="en-US" dirty="0"/>
              <a:t> (Single Nucleotide Polymorphism). It stands for </a:t>
            </a:r>
            <a:r>
              <a:rPr lang="en-US" b="1" dirty="0"/>
              <a:t>R</a:t>
            </a:r>
            <a:r>
              <a:rPr lang="en-US" dirty="0"/>
              <a:t>eference</a:t>
            </a:r>
            <a:r>
              <a:rPr lang="en-US" b="1" dirty="0"/>
              <a:t> S</a:t>
            </a:r>
            <a:r>
              <a:rPr lang="en-US" dirty="0"/>
              <a:t>NP</a:t>
            </a:r>
          </a:p>
          <a:p>
            <a:r>
              <a:rPr lang="en-US" dirty="0"/>
              <a:t> cluster ID and is the naming convention used for most SNPs.</a:t>
            </a:r>
          </a:p>
        </p:txBody>
      </p:sp>
    </p:spTree>
    <p:extLst>
      <p:ext uri="{BB962C8B-B14F-4D97-AF65-F5344CB8AC3E}">
        <p14:creationId xmlns:p14="http://schemas.microsoft.com/office/powerpoint/2010/main" val="34915356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110</a:t>
            </a:fld>
            <a:endParaRPr lang="en-US"/>
          </a:p>
        </p:txBody>
      </p:sp>
      <p:sp>
        <p:nvSpPr>
          <p:cNvPr id="3" name="Rectangle 2"/>
          <p:cNvSpPr/>
          <p:nvPr/>
        </p:nvSpPr>
        <p:spPr>
          <a:xfrm>
            <a:off x="457200" y="304800"/>
            <a:ext cx="8281851" cy="4524315"/>
          </a:xfrm>
          <a:prstGeom prst="rect">
            <a:avLst/>
          </a:prstGeom>
        </p:spPr>
        <p:txBody>
          <a:bodyPr wrap="square">
            <a:spAutoFit/>
          </a:bodyPr>
          <a:lstStyle/>
          <a:p>
            <a:r>
              <a:rPr lang="en-US" sz="1600" dirty="0"/>
              <a:t>A </a:t>
            </a:r>
            <a:r>
              <a:rPr lang="en-US" sz="1600" u="sng" dirty="0"/>
              <a:t>non-synonymous</a:t>
            </a:r>
            <a:r>
              <a:rPr lang="en-US" sz="1600" dirty="0"/>
              <a:t> SNP </a:t>
            </a:r>
            <a:r>
              <a:rPr lang="en-US" sz="1600" b="1" dirty="0"/>
              <a:t>rs4680</a:t>
            </a:r>
            <a:r>
              <a:rPr lang="en-US" sz="1600" dirty="0"/>
              <a:t> was found to be associated with </a:t>
            </a:r>
            <a:r>
              <a:rPr lang="en-US" sz="1600" u="sng" dirty="0"/>
              <a:t>depressed factor</a:t>
            </a:r>
            <a:r>
              <a:rPr lang="en-US" sz="1600" dirty="0"/>
              <a:t> of Positive and Negative Syndrome Scale (</a:t>
            </a:r>
            <a:r>
              <a:rPr lang="en-US" sz="1600" b="1" dirty="0"/>
              <a:t>PANSS</a:t>
            </a:r>
            <a:r>
              <a:rPr lang="en-US" sz="1600" dirty="0"/>
              <a:t>) and </a:t>
            </a:r>
            <a:r>
              <a:rPr lang="en-US" sz="1600" u="sng" dirty="0"/>
              <a:t>efficiency of</a:t>
            </a:r>
            <a:r>
              <a:rPr lang="en-US" sz="1600" dirty="0"/>
              <a:t> </a:t>
            </a:r>
            <a:r>
              <a:rPr lang="en-US" sz="1600" u="sng" dirty="0"/>
              <a:t>emotion</a:t>
            </a:r>
            <a:r>
              <a:rPr lang="en-US" sz="1600" dirty="0"/>
              <a:t> in Schizophrenia subjects. It is increasingly recognized that allelic variation at the COMT gene are also relevant for </a:t>
            </a:r>
            <a:r>
              <a:rPr lang="en-US" sz="1600" b="1" dirty="0"/>
              <a:t>emotional processing</a:t>
            </a:r>
            <a:r>
              <a:rPr lang="en-US" sz="1600" dirty="0"/>
              <a:t>, as they seem to influence the interaction between </a:t>
            </a:r>
            <a:r>
              <a:rPr lang="en-US" sz="1600" u="sng" dirty="0"/>
              <a:t>prefrontal</a:t>
            </a:r>
            <a:r>
              <a:rPr lang="en-US" sz="1600" dirty="0"/>
              <a:t> and </a:t>
            </a:r>
            <a:r>
              <a:rPr lang="en-US" sz="1600" u="sng" dirty="0"/>
              <a:t>limbic </a:t>
            </a:r>
            <a:r>
              <a:rPr lang="en-US" sz="1600" dirty="0"/>
              <a:t>regions. Research conducted lately, has demonstrated an effect of COMT both in patients with </a:t>
            </a:r>
            <a:r>
              <a:rPr lang="en-US" sz="1600" b="1" dirty="0"/>
              <a:t>bipolar disorder</a:t>
            </a:r>
            <a:r>
              <a:rPr lang="en-US" sz="1600" dirty="0"/>
              <a:t> [BPD] and in their relatives</a:t>
            </a:r>
            <a:r>
              <a:rPr lang="he-IL" sz="1600" dirty="0"/>
              <a:t>.</a:t>
            </a:r>
            <a:r>
              <a:rPr lang="en-US" sz="1600" dirty="0"/>
              <a:t>The COMT </a:t>
            </a:r>
            <a:r>
              <a:rPr lang="en-US" sz="1600" b="1" dirty="0"/>
              <a:t>Val158Met polymorphism</a:t>
            </a:r>
            <a:r>
              <a:rPr lang="en-US" sz="1600" dirty="0"/>
              <a:t> also has a pleiotropic effect on </a:t>
            </a:r>
            <a:r>
              <a:rPr lang="en-US" sz="1600" u="sng" dirty="0"/>
              <a:t>emotional processing</a:t>
            </a:r>
            <a:r>
              <a:rPr lang="en-US" sz="1600" dirty="0"/>
              <a:t>. The polymorphism has been shown to </a:t>
            </a:r>
            <a:r>
              <a:rPr lang="en-US" sz="1600" u="sng" dirty="0"/>
              <a:t>affect ratings</a:t>
            </a:r>
            <a:r>
              <a:rPr lang="en-US" sz="1600" dirty="0"/>
              <a:t> of </a:t>
            </a:r>
            <a:r>
              <a:rPr lang="en-US" sz="1600" b="1" dirty="0"/>
              <a:t>subjective well-being</a:t>
            </a:r>
            <a:r>
              <a:rPr lang="en-US" sz="1600" dirty="0"/>
              <a:t>. When 621 women were measured with </a:t>
            </a:r>
            <a:r>
              <a:rPr lang="en-US" sz="1600" u="sng" dirty="0"/>
              <a:t>experience sample monitoring</a:t>
            </a:r>
            <a:r>
              <a:rPr lang="en-US" sz="1600" dirty="0"/>
              <a:t>, which is similar to mood assessment as response to beeping watched, the </a:t>
            </a:r>
            <a:r>
              <a:rPr lang="en-US" sz="1600" b="1" u="sng" dirty="0"/>
              <a:t>Met/Met</a:t>
            </a:r>
            <a:r>
              <a:rPr lang="en-US" sz="1600" u="sng" dirty="0"/>
              <a:t> form</a:t>
            </a:r>
            <a:r>
              <a:rPr lang="en-US" sz="1600" dirty="0"/>
              <a:t> confers </a:t>
            </a:r>
            <a:r>
              <a:rPr lang="en-US" sz="1600" u="sng" dirty="0"/>
              <a:t>double</a:t>
            </a:r>
            <a:r>
              <a:rPr lang="en-US" sz="1600" dirty="0"/>
              <a:t> the </a:t>
            </a:r>
            <a:r>
              <a:rPr lang="en-US" sz="1600" u="sng" dirty="0"/>
              <a:t>subjective mental sensation of well-being</a:t>
            </a:r>
            <a:r>
              <a:rPr lang="en-US" sz="1600" dirty="0"/>
              <a:t> from a wide variety of daily events. The ability to </a:t>
            </a:r>
            <a:r>
              <a:rPr lang="en-US" sz="1600" u="sng" dirty="0"/>
              <a:t>experience reward</a:t>
            </a:r>
            <a:r>
              <a:rPr lang="en-US" sz="1600" dirty="0"/>
              <a:t> increased with the number of Met alleles. Also, the effect of different genotype was greater for events that were felt as more pleasant. The effect size of genotypic moderation was quite large: Subjects with the </a:t>
            </a:r>
            <a:r>
              <a:rPr lang="en-US" sz="1600" b="1" dirty="0"/>
              <a:t>Val/Val genotype</a:t>
            </a:r>
            <a:r>
              <a:rPr lang="en-US" sz="1600" dirty="0"/>
              <a:t> generated almost similar amounts of subjective well-being from a very pleasant event as Met/Met subjects did from a 'bit pleasant event'. Genetic variation with functional impact on </a:t>
            </a:r>
            <a:r>
              <a:rPr lang="en-US" sz="1600" u="sng" dirty="0"/>
              <a:t>cortical DA tone</a:t>
            </a:r>
            <a:r>
              <a:rPr lang="en-US" sz="1600" dirty="0"/>
              <a:t> has a strong influence on </a:t>
            </a:r>
            <a:r>
              <a:rPr lang="en-US" sz="1600" b="1" dirty="0"/>
              <a:t>reward experience </a:t>
            </a:r>
            <a:r>
              <a:rPr lang="en-US" sz="1600" dirty="0"/>
              <a:t>in the flow of daily life. In one study participants with the </a:t>
            </a:r>
            <a:r>
              <a:rPr lang="en-US" sz="1600" b="1" dirty="0"/>
              <a:t>Met/Met</a:t>
            </a:r>
            <a:r>
              <a:rPr lang="en-US" sz="1600" dirty="0"/>
              <a:t> phenotype described an </a:t>
            </a:r>
            <a:r>
              <a:rPr lang="en-US" sz="1600" u="sng" dirty="0"/>
              <a:t>increase of positive affect </a:t>
            </a:r>
            <a:r>
              <a:rPr lang="en-US" sz="1600" dirty="0"/>
              <a:t>twice as high in amplitude as participants with the Val/Val phenotype following very pleasant or pleasant events.</a:t>
            </a:r>
          </a:p>
        </p:txBody>
      </p:sp>
      <p:sp>
        <p:nvSpPr>
          <p:cNvPr id="4" name="Rectangle 3"/>
          <p:cNvSpPr/>
          <p:nvPr/>
        </p:nvSpPr>
        <p:spPr>
          <a:xfrm>
            <a:off x="381000" y="4724400"/>
            <a:ext cx="8177349" cy="1569660"/>
          </a:xfrm>
          <a:prstGeom prst="rect">
            <a:avLst/>
          </a:prstGeom>
        </p:spPr>
        <p:txBody>
          <a:bodyPr wrap="square">
            <a:spAutoFit/>
          </a:bodyPr>
          <a:lstStyle/>
          <a:p>
            <a:r>
              <a:rPr lang="en-US" sz="1700" dirty="0"/>
              <a:t>One review found that those with </a:t>
            </a:r>
            <a:r>
              <a:rPr lang="en-US" sz="1700" b="1" dirty="0"/>
              <a:t>Val/Val</a:t>
            </a:r>
            <a:r>
              <a:rPr lang="en-US" sz="1700" dirty="0"/>
              <a:t> tended to be </a:t>
            </a:r>
            <a:r>
              <a:rPr lang="en-US" sz="1700" b="1" dirty="0"/>
              <a:t>more extroverted</a:t>
            </a:r>
            <a:r>
              <a:rPr lang="en-US" sz="1700" dirty="0"/>
              <a:t>, more </a:t>
            </a:r>
            <a:r>
              <a:rPr lang="en-US" sz="1700" b="1" dirty="0"/>
              <a:t>novelty seeking</a:t>
            </a:r>
            <a:r>
              <a:rPr lang="en-US" sz="1700" dirty="0"/>
              <a:t> and </a:t>
            </a:r>
            <a:r>
              <a:rPr lang="en-US" sz="1700" b="1" dirty="0"/>
              <a:t>less neurotic</a:t>
            </a:r>
            <a:r>
              <a:rPr lang="en-US" sz="1700" dirty="0"/>
              <a:t> than those with the </a:t>
            </a:r>
            <a:r>
              <a:rPr lang="en-US" sz="1700" b="1" dirty="0"/>
              <a:t>Met/Met</a:t>
            </a:r>
            <a:r>
              <a:rPr lang="en-US" sz="1700" dirty="0"/>
              <a:t> allele.</a:t>
            </a:r>
          </a:p>
          <a:p>
            <a:r>
              <a:rPr lang="en-US" sz="800" dirty="0"/>
              <a:t> </a:t>
            </a:r>
          </a:p>
          <a:p>
            <a:r>
              <a:rPr lang="en-US" b="1" i="1" u="sng" dirty="0"/>
              <a:t>Hypothesis:</a:t>
            </a:r>
            <a:r>
              <a:rPr lang="en-US" dirty="0"/>
              <a:t> The </a:t>
            </a:r>
            <a:r>
              <a:rPr lang="en-US" b="1" dirty="0"/>
              <a:t>Val/Val</a:t>
            </a:r>
            <a:r>
              <a:rPr lang="en-US" dirty="0"/>
              <a:t> subjects </a:t>
            </a:r>
            <a:r>
              <a:rPr lang="en-US" u="sng" dirty="0"/>
              <a:t>cannot</a:t>
            </a:r>
            <a:r>
              <a:rPr lang="en-US" dirty="0"/>
              <a:t> feel the therapeutic effects of </a:t>
            </a:r>
            <a:r>
              <a:rPr lang="en-US" b="1" dirty="0"/>
              <a:t>CBD</a:t>
            </a:r>
            <a:r>
              <a:rPr lang="en-US" dirty="0"/>
              <a:t>. The </a:t>
            </a:r>
            <a:r>
              <a:rPr lang="en-US" b="1" dirty="0"/>
              <a:t>Met/Met</a:t>
            </a:r>
            <a:r>
              <a:rPr lang="en-US" dirty="0"/>
              <a:t> subjects will </a:t>
            </a:r>
            <a:r>
              <a:rPr lang="en-US" u="sng" dirty="0"/>
              <a:t>get improvement of symptoms</a:t>
            </a:r>
            <a:r>
              <a:rPr lang="en-US" dirty="0"/>
              <a:t> from many mental &amp; physical disorders as a result of CBD ingestion.</a:t>
            </a:r>
          </a:p>
        </p:txBody>
      </p:sp>
      <p:sp>
        <p:nvSpPr>
          <p:cNvPr id="5" name="Rectangle 4"/>
          <p:cNvSpPr/>
          <p:nvPr/>
        </p:nvSpPr>
        <p:spPr>
          <a:xfrm>
            <a:off x="381000" y="5410200"/>
            <a:ext cx="8177349" cy="8915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43190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111</a:t>
            </a:fld>
            <a:endParaRPr lang="en-US"/>
          </a:p>
        </p:txBody>
      </p:sp>
      <p:sp>
        <p:nvSpPr>
          <p:cNvPr id="3" name="Rectangle 2"/>
          <p:cNvSpPr/>
          <p:nvPr/>
        </p:nvSpPr>
        <p:spPr>
          <a:xfrm>
            <a:off x="304800" y="358200"/>
            <a:ext cx="8458200" cy="5509200"/>
          </a:xfrm>
          <a:prstGeom prst="rect">
            <a:avLst/>
          </a:prstGeom>
        </p:spPr>
        <p:txBody>
          <a:bodyPr wrap="square">
            <a:spAutoFit/>
          </a:bodyPr>
          <a:lstStyle/>
          <a:p>
            <a:pPr rtl="1"/>
            <a:r>
              <a:rPr lang="en-US" sz="1600" b="1" dirty="0"/>
              <a:t>The interaction between cannabis use and the Val158Met polymorphism of the COMT gene in psychosis: A trans-diagnostic meta – analysis (2018)</a:t>
            </a:r>
            <a:endParaRPr lang="en-US" sz="1600" dirty="0"/>
          </a:p>
          <a:p>
            <a:pPr rtl="1"/>
            <a:r>
              <a:rPr lang="en-US" sz="1600" dirty="0"/>
              <a:t>Feb 14; 13(2): e0192658  </a:t>
            </a:r>
            <a:r>
              <a:rPr lang="en-US" sz="1600" dirty="0" err="1"/>
              <a:t>PLoS</a:t>
            </a:r>
            <a:r>
              <a:rPr lang="en-US" sz="1600" dirty="0"/>
              <a:t> One,</a:t>
            </a:r>
          </a:p>
          <a:p>
            <a:r>
              <a:rPr lang="en-US" sz="1600" dirty="0"/>
              <a:t>Thomas </a:t>
            </a:r>
            <a:r>
              <a:rPr lang="en-US" sz="1600" b="1" dirty="0" err="1"/>
              <a:t>Stephanus</a:t>
            </a:r>
            <a:r>
              <a:rPr lang="en-US" sz="1600" dirty="0"/>
              <a:t> et al.</a:t>
            </a:r>
          </a:p>
          <a:p>
            <a:r>
              <a:rPr lang="en-US" sz="1600" u="sng" dirty="0"/>
              <a:t>Background</a:t>
            </a:r>
            <a:r>
              <a:rPr lang="en-US" sz="1600" dirty="0"/>
              <a:t>: Neither environmental nor genetic factors are sufficient to predict the trans-diagnostic expression of </a:t>
            </a:r>
            <a:r>
              <a:rPr lang="en-US" sz="1600" b="1" dirty="0"/>
              <a:t>psychosis</a:t>
            </a:r>
            <a:r>
              <a:rPr lang="en-US" sz="1600" dirty="0"/>
              <a:t>. Therefore, analysis of </a:t>
            </a:r>
            <a:r>
              <a:rPr lang="en-US" sz="1600" u="sng" dirty="0"/>
              <a:t>gene-environment interactions</a:t>
            </a:r>
            <a:r>
              <a:rPr lang="en-US" sz="1600" dirty="0"/>
              <a:t> may be productive</a:t>
            </a:r>
            <a:r>
              <a:rPr lang="he-IL" sz="1600" dirty="0"/>
              <a:t>.</a:t>
            </a:r>
            <a:endParaRPr lang="en-US" sz="1600" dirty="0"/>
          </a:p>
          <a:p>
            <a:r>
              <a:rPr lang="en-US" sz="1600" u="sng" dirty="0"/>
              <a:t>Objective</a:t>
            </a:r>
            <a:r>
              <a:rPr lang="en-US" sz="1600" dirty="0"/>
              <a:t>: A meta-analysis was performed using papers investigating the interaction between </a:t>
            </a:r>
            <a:r>
              <a:rPr lang="en-US" sz="1600" b="1" dirty="0"/>
              <a:t>cannabis use </a:t>
            </a:r>
            <a:r>
              <a:rPr lang="en-US" sz="1600" dirty="0"/>
              <a:t>and catechol-O-methyl </a:t>
            </a:r>
            <a:r>
              <a:rPr lang="en-US" sz="1600" dirty="0" err="1"/>
              <a:t>transferase</a:t>
            </a:r>
            <a:r>
              <a:rPr lang="en-US" sz="1600" dirty="0"/>
              <a:t> (</a:t>
            </a:r>
            <a:r>
              <a:rPr lang="en-US" sz="1600" b="1" dirty="0"/>
              <a:t>COMT</a:t>
            </a:r>
            <a:r>
              <a:rPr lang="en-US" sz="1600" dirty="0"/>
              <a:t>) </a:t>
            </a:r>
            <a:r>
              <a:rPr lang="en-US" sz="1600" b="1" dirty="0"/>
              <a:t>polymorphism Val158Met</a:t>
            </a:r>
            <a:r>
              <a:rPr lang="en-US" sz="1600" dirty="0"/>
              <a:t> (COMTVal158Met).</a:t>
            </a:r>
          </a:p>
          <a:p>
            <a:r>
              <a:rPr lang="en-US" sz="1600" u="sng" dirty="0"/>
              <a:t>Study eligibility criteria</a:t>
            </a:r>
            <a:r>
              <a:rPr lang="en-US" sz="1600" dirty="0"/>
              <a:t>: All observational studies assessing the interaction between COMTVal158Met and cannabis with any psychosis or psychotic symptoms measure as an outcome</a:t>
            </a:r>
            <a:r>
              <a:rPr lang="he-IL" sz="1600" dirty="0"/>
              <a:t>.</a:t>
            </a:r>
            <a:endParaRPr lang="en-US" sz="1600" dirty="0"/>
          </a:p>
          <a:p>
            <a:r>
              <a:rPr lang="en-US" sz="1600" u="sng" dirty="0"/>
              <a:t>Study appraisal and synthesis methods</a:t>
            </a:r>
            <a:r>
              <a:rPr lang="en-US" sz="1600" dirty="0"/>
              <a:t>: A meta-analysis was performed using the Meta-analysis of Observational Studies in Epidemiology guidelines and forest plots were generated. Thirteen articles met the selection criteria: 7 clinical studies using a case-only design, 3 clinical studies with a dichotomous outcome, and 3 studies analyzing a continuous outcome of psychotic symptoms below the threshold of psychotic disorder. The three study types were analyzed separately. Validity of the included studies was assessed using "A Cochrane Risk of Bias Assessment Tool: for Non-Randomized Studies of Interventions</a:t>
            </a:r>
            <a:r>
              <a:rPr lang="he-IL" sz="1600" dirty="0"/>
              <a:t>".</a:t>
            </a:r>
            <a:endParaRPr lang="en-US" sz="1600" dirty="0"/>
          </a:p>
          <a:p>
            <a:r>
              <a:rPr lang="en-US" sz="800" dirty="0"/>
              <a:t> </a:t>
            </a:r>
          </a:p>
          <a:p>
            <a:r>
              <a:rPr lang="en-US" sz="1600" u="sng" dirty="0"/>
              <a:t>Results</a:t>
            </a:r>
            <a:r>
              <a:rPr lang="en-US" sz="1600" dirty="0"/>
              <a:t>: For case-only studies, a </a:t>
            </a:r>
            <a:r>
              <a:rPr lang="en-US" sz="1600" b="1" dirty="0"/>
              <a:t>significant interaction </a:t>
            </a:r>
            <a:r>
              <a:rPr lang="en-US" sz="1600" dirty="0"/>
              <a:t>was found between </a:t>
            </a:r>
            <a:r>
              <a:rPr lang="en-US" sz="1600" u="sng" dirty="0"/>
              <a:t>cannabis use</a:t>
            </a:r>
            <a:r>
              <a:rPr lang="en-US" sz="1600" dirty="0"/>
              <a:t> and </a:t>
            </a:r>
            <a:r>
              <a:rPr lang="en-US" sz="1600" b="1" dirty="0"/>
              <a:t>COMTVal158Met</a:t>
            </a:r>
            <a:r>
              <a:rPr lang="en-US" sz="1600" dirty="0"/>
              <a:t>, with an OR of 1.45 (95% Confidence Interval = 1.05-2.00; Met/Met as the </a:t>
            </a:r>
            <a:r>
              <a:rPr lang="en-US" sz="1600" b="1" dirty="0"/>
              <a:t>risk genotype</a:t>
            </a:r>
            <a:r>
              <a:rPr lang="en-US" sz="1600" dirty="0"/>
              <a:t>). </a:t>
            </a:r>
            <a:endParaRPr lang="he-IL" sz="1600" dirty="0"/>
          </a:p>
        </p:txBody>
      </p:sp>
    </p:spTree>
    <p:extLst>
      <p:ext uri="{BB962C8B-B14F-4D97-AF65-F5344CB8AC3E}">
        <p14:creationId xmlns:p14="http://schemas.microsoft.com/office/powerpoint/2010/main" val="1462677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112</a:t>
            </a:fld>
            <a:endParaRPr lang="en-US"/>
          </a:p>
        </p:txBody>
      </p:sp>
      <p:sp>
        <p:nvSpPr>
          <p:cNvPr id="4" name="Rectangle 3"/>
          <p:cNvSpPr/>
          <p:nvPr/>
        </p:nvSpPr>
        <p:spPr>
          <a:xfrm>
            <a:off x="609600" y="1143000"/>
            <a:ext cx="7924800" cy="3139321"/>
          </a:xfrm>
          <a:prstGeom prst="rect">
            <a:avLst/>
          </a:prstGeom>
        </p:spPr>
        <p:txBody>
          <a:bodyPr wrap="square">
            <a:spAutoFit/>
          </a:bodyPr>
          <a:lstStyle/>
          <a:p>
            <a:r>
              <a:rPr lang="en-US" dirty="0"/>
              <a:t>However, there was no evidence for interaction in either the studies including </a:t>
            </a:r>
            <a:r>
              <a:rPr lang="en-US" b="1" dirty="0"/>
              <a:t>dichotomous outcomes </a:t>
            </a:r>
            <a:r>
              <a:rPr lang="en-US" dirty="0"/>
              <a:t>(B = -0.51, 95% Confidence Interval -1.72, 0.70) or the studies including continuous outcomes (B = -0.04 95% Confidence Interval -0.16-0.08).</a:t>
            </a:r>
          </a:p>
          <a:p>
            <a:r>
              <a:rPr lang="en-US" u="sng" dirty="0"/>
              <a:t>Limitation</a:t>
            </a:r>
            <a:r>
              <a:rPr lang="en-US" dirty="0"/>
              <a:t>: A substantial part of the included studies used the </a:t>
            </a:r>
            <a:r>
              <a:rPr lang="en-US" b="1" dirty="0"/>
              <a:t>case-only</a:t>
            </a:r>
            <a:r>
              <a:rPr lang="en-US" dirty="0"/>
              <a:t> design, which has </a:t>
            </a:r>
            <a:r>
              <a:rPr lang="en-US" b="1" dirty="0"/>
              <a:t>lower validity </a:t>
            </a:r>
            <a:r>
              <a:rPr lang="en-US" dirty="0"/>
              <a:t>and tends to </a:t>
            </a:r>
            <a:r>
              <a:rPr lang="en-US" b="1" dirty="0"/>
              <a:t>overestimate</a:t>
            </a:r>
            <a:r>
              <a:rPr lang="en-US" dirty="0"/>
              <a:t> true effects</a:t>
            </a:r>
            <a:r>
              <a:rPr lang="he-IL" dirty="0"/>
              <a:t>.</a:t>
            </a:r>
            <a:endParaRPr lang="en-US" dirty="0"/>
          </a:p>
          <a:p>
            <a:r>
              <a:rPr lang="en-US" u="sng" dirty="0"/>
              <a:t>Conclusion</a:t>
            </a:r>
            <a:r>
              <a:rPr lang="en-US" dirty="0"/>
              <a:t>: The interaction term between </a:t>
            </a:r>
            <a:r>
              <a:rPr lang="en-US" b="1" dirty="0"/>
              <a:t>cannabis use</a:t>
            </a:r>
            <a:r>
              <a:rPr lang="en-US" dirty="0"/>
              <a:t> and </a:t>
            </a:r>
            <a:r>
              <a:rPr lang="en-US" b="1" dirty="0"/>
              <a:t>COMTVal158Met</a:t>
            </a:r>
            <a:r>
              <a:rPr lang="en-US" dirty="0"/>
              <a:t> was only statistically significant in the case-only studies, but not in studies using other clinical or non-clinical psychosis outcomes. Future additional high quality studies might change current perspectives, yet currently evidence for the interaction remains unconvincing.</a:t>
            </a:r>
          </a:p>
        </p:txBody>
      </p:sp>
    </p:spTree>
    <p:extLst>
      <p:ext uri="{BB962C8B-B14F-4D97-AF65-F5344CB8AC3E}">
        <p14:creationId xmlns:p14="http://schemas.microsoft.com/office/powerpoint/2010/main" val="12795647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113</a:t>
            </a:fld>
            <a:endParaRPr lang="en-US"/>
          </a:p>
        </p:txBody>
      </p:sp>
      <p:sp>
        <p:nvSpPr>
          <p:cNvPr id="4" name="Rectangle 3"/>
          <p:cNvSpPr/>
          <p:nvPr/>
        </p:nvSpPr>
        <p:spPr>
          <a:xfrm>
            <a:off x="685800" y="381000"/>
            <a:ext cx="7543800" cy="4708981"/>
          </a:xfrm>
          <a:prstGeom prst="rect">
            <a:avLst/>
          </a:prstGeom>
        </p:spPr>
        <p:txBody>
          <a:bodyPr wrap="square">
            <a:spAutoFit/>
          </a:bodyPr>
          <a:lstStyle/>
          <a:p>
            <a:pPr algn="ctr"/>
            <a:r>
              <a:rPr lang="en-US" sz="2400" b="1" dirty="0"/>
              <a:t>Polymorphism of the AKT1 gene:</a:t>
            </a:r>
            <a:endParaRPr lang="en-US" sz="2400" dirty="0"/>
          </a:p>
          <a:p>
            <a:pPr algn="ctr"/>
            <a:r>
              <a:rPr lang="en-US" sz="2400" b="1" dirty="0">
                <a:solidFill>
                  <a:schemeClr val="tx2"/>
                </a:solidFill>
              </a:rPr>
              <a:t>rs2494732</a:t>
            </a:r>
            <a:endParaRPr lang="en-US" dirty="0">
              <a:solidFill>
                <a:schemeClr val="tx2"/>
              </a:solidFill>
            </a:endParaRPr>
          </a:p>
          <a:p>
            <a:r>
              <a:rPr lang="en-US" dirty="0"/>
              <a:t>rs2494732 is a SNP in the AKT1 gene, encoding one of three serine/threonine-protein kinases regulating numerous processes such as cell survival, growth and angiogenesis. Medical conditions that may be linked to the </a:t>
            </a:r>
            <a:r>
              <a:rPr lang="en-US" u="sng" dirty="0"/>
              <a:t>rarer</a:t>
            </a:r>
            <a:r>
              <a:rPr lang="en-US" dirty="0"/>
              <a:t> (minor) rs2494732(</a:t>
            </a:r>
            <a:r>
              <a:rPr lang="en-US" b="1" dirty="0"/>
              <a:t>C</a:t>
            </a:r>
            <a:r>
              <a:rPr lang="en-US" dirty="0"/>
              <a:t>) </a:t>
            </a:r>
            <a:r>
              <a:rPr lang="en-US" b="1" dirty="0"/>
              <a:t>allele</a:t>
            </a:r>
            <a:r>
              <a:rPr lang="en-US" dirty="0"/>
              <a:t> include </a:t>
            </a:r>
            <a:r>
              <a:rPr lang="en-US" u="sng" dirty="0"/>
              <a:t>drug response</a:t>
            </a:r>
            <a:r>
              <a:rPr lang="en-US" dirty="0"/>
              <a:t>, </a:t>
            </a:r>
            <a:r>
              <a:rPr lang="en-US" u="sng" dirty="0"/>
              <a:t>schizophrenia</a:t>
            </a:r>
            <a:r>
              <a:rPr lang="en-US" dirty="0"/>
              <a:t>, and </a:t>
            </a:r>
            <a:r>
              <a:rPr lang="en-US" u="sng" dirty="0"/>
              <a:t>drug-related psychoses</a:t>
            </a:r>
            <a:r>
              <a:rPr lang="en-US" dirty="0"/>
              <a:t>, in particular, </a:t>
            </a:r>
            <a:r>
              <a:rPr lang="en-US" b="1" dirty="0"/>
              <a:t>cannabis-related psychosis</a:t>
            </a:r>
            <a:r>
              <a:rPr lang="he-IL" b="1" dirty="0"/>
              <a:t>.</a:t>
            </a:r>
            <a:endParaRPr lang="en-US" dirty="0"/>
          </a:p>
          <a:p>
            <a:r>
              <a:rPr lang="en-US" dirty="0"/>
              <a:t>A study of 442 healthy, once-a-month cannabis users between the ages of 16-23 to see if AKT1 variants influenced acute psychosis response concluded that the </a:t>
            </a:r>
            <a:r>
              <a:rPr lang="en-US" u="sng" dirty="0"/>
              <a:t>number </a:t>
            </a:r>
            <a:r>
              <a:rPr lang="en-US" dirty="0"/>
              <a:t>of rs2494732(</a:t>
            </a:r>
            <a:r>
              <a:rPr lang="en-US" b="1" dirty="0"/>
              <a:t>C</a:t>
            </a:r>
            <a:r>
              <a:rPr lang="en-US" dirty="0"/>
              <a:t>) alleles </a:t>
            </a:r>
            <a:r>
              <a:rPr lang="en-US" u="sng" dirty="0"/>
              <a:t>predicted</a:t>
            </a:r>
            <a:r>
              <a:rPr lang="en-US" dirty="0"/>
              <a:t> (p = 0.015) </a:t>
            </a:r>
            <a:r>
              <a:rPr lang="en-US" b="1" dirty="0"/>
              <a:t>acute psychotic response to cannabis</a:t>
            </a:r>
            <a:r>
              <a:rPr lang="en-US" dirty="0"/>
              <a:t>. Basically, the more copies someone had of this SNP, the more likely they were to have </a:t>
            </a:r>
            <a:r>
              <a:rPr lang="en-US" b="1" dirty="0"/>
              <a:t>mind-altering symptoms while stoned</a:t>
            </a:r>
            <a:r>
              <a:rPr lang="en-US" dirty="0"/>
              <a:t>. Other factors studied, including gender, ethnicity, and years of cannabis use, did not predict whether they would have these (transient) symptoms. Note that this side-effect (</a:t>
            </a:r>
            <a:r>
              <a:rPr lang="en-US" u="sng" dirty="0"/>
              <a:t>psychosis</a:t>
            </a:r>
            <a:r>
              <a:rPr lang="en-US" dirty="0"/>
              <a:t> or </a:t>
            </a:r>
            <a:r>
              <a:rPr lang="en-US" u="sng" dirty="0"/>
              <a:t>paranoia</a:t>
            </a:r>
            <a:r>
              <a:rPr lang="en-US" dirty="0"/>
              <a:t>) was infrequent in an absolute sense regardless of genotype</a:t>
            </a:r>
            <a:r>
              <a:rPr lang="he-IL" dirty="0"/>
              <a:t>.</a:t>
            </a:r>
            <a:endParaRPr lang="en-US" dirty="0"/>
          </a:p>
        </p:txBody>
      </p:sp>
    </p:spTree>
    <p:extLst>
      <p:ext uri="{BB962C8B-B14F-4D97-AF65-F5344CB8AC3E}">
        <p14:creationId xmlns:p14="http://schemas.microsoft.com/office/powerpoint/2010/main" val="23794256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114</a:t>
            </a:fld>
            <a:endParaRPr lang="en-US"/>
          </a:p>
        </p:txBody>
      </p:sp>
      <p:sp>
        <p:nvSpPr>
          <p:cNvPr id="4" name="Rectangle 3"/>
          <p:cNvSpPr/>
          <p:nvPr/>
        </p:nvSpPr>
        <p:spPr>
          <a:xfrm>
            <a:off x="457200" y="510600"/>
            <a:ext cx="8153400" cy="5509200"/>
          </a:xfrm>
          <a:prstGeom prst="rect">
            <a:avLst/>
          </a:prstGeom>
        </p:spPr>
        <p:txBody>
          <a:bodyPr wrap="square">
            <a:spAutoFit/>
          </a:bodyPr>
          <a:lstStyle/>
          <a:p>
            <a:r>
              <a:rPr lang="en-US" sz="1600" dirty="0"/>
              <a:t>A case-control study of 489 </a:t>
            </a:r>
            <a:r>
              <a:rPr lang="en-US" sz="1600" u="sng" dirty="0"/>
              <a:t>first-episode psychosis patients</a:t>
            </a:r>
            <a:r>
              <a:rPr lang="en-US" sz="1600" dirty="0"/>
              <a:t> concluded that while </a:t>
            </a:r>
            <a:r>
              <a:rPr lang="en-US" sz="1600" b="1" dirty="0"/>
              <a:t>rs2494732 </a:t>
            </a:r>
            <a:r>
              <a:rPr lang="en-US" sz="1600" dirty="0"/>
              <a:t>was not associated with an increased risk of a psychotic disorder, with lifetime cannabis use, or with frequency of use, there was a significant association between </a:t>
            </a:r>
            <a:r>
              <a:rPr lang="en-US" sz="1600" b="1" dirty="0"/>
              <a:t>psychosis</a:t>
            </a:r>
            <a:r>
              <a:rPr lang="en-US" sz="1600" dirty="0"/>
              <a:t> and </a:t>
            </a:r>
            <a:r>
              <a:rPr lang="en-US" sz="1600" b="1" dirty="0"/>
              <a:t>cannabis use</a:t>
            </a:r>
            <a:r>
              <a:rPr lang="en-US" sz="1600" dirty="0"/>
              <a:t>. rs2494732(</a:t>
            </a:r>
            <a:r>
              <a:rPr lang="en-US" sz="1600" b="1" dirty="0"/>
              <a:t>C;C</a:t>
            </a:r>
            <a:r>
              <a:rPr lang="en-US" sz="1600" dirty="0"/>
              <a:t>) individuals with a history of cannabis use had an </a:t>
            </a:r>
            <a:r>
              <a:rPr lang="en-US" sz="1600" u="sng" dirty="0"/>
              <a:t>increased likelihood of a psychotic disorder</a:t>
            </a:r>
            <a:r>
              <a:rPr lang="en-US" sz="1600" dirty="0"/>
              <a:t> (odds ratio 2.18, CI: 1.1 - 4.3) when compared with users who were (</a:t>
            </a:r>
            <a:r>
              <a:rPr lang="en-US" sz="1600" b="1" dirty="0"/>
              <a:t>T;T</a:t>
            </a:r>
            <a:r>
              <a:rPr lang="en-US" sz="1600" dirty="0"/>
              <a:t>) carriers. The interaction between the rs2494732 genotype and frequency of use was also somewhat significant (likelihood ratio = 13.39; p = .010). Among daily users, (</a:t>
            </a:r>
            <a:r>
              <a:rPr lang="en-US" sz="1600" b="1" dirty="0"/>
              <a:t>C;C</a:t>
            </a:r>
            <a:r>
              <a:rPr lang="en-US" sz="1600" dirty="0"/>
              <a:t>) carriers had a </a:t>
            </a:r>
            <a:r>
              <a:rPr lang="en-US" sz="1600" u="sng" dirty="0"/>
              <a:t>7x increase in the odds of psychosis</a:t>
            </a:r>
            <a:r>
              <a:rPr lang="en-US" sz="1600" dirty="0"/>
              <a:t> compared with (T;T) carriers (odds ratio 7.23, CI: 1.37 - 38.12).</a:t>
            </a:r>
          </a:p>
          <a:p>
            <a:r>
              <a:rPr lang="en-US" sz="1600" dirty="0"/>
              <a:t>Among (likely Japanese) 120 first-episode neuroleptic-naive </a:t>
            </a:r>
            <a:r>
              <a:rPr lang="en-US" sz="1600" u="sng" dirty="0"/>
              <a:t>schizophrenics</a:t>
            </a:r>
            <a:r>
              <a:rPr lang="en-US" sz="1600" dirty="0"/>
              <a:t> treated with </a:t>
            </a:r>
            <a:r>
              <a:rPr lang="en-US" sz="1600" dirty="0" err="1"/>
              <a:t>risperidone</a:t>
            </a:r>
            <a:r>
              <a:rPr lang="en-US" sz="1600" dirty="0"/>
              <a:t> genotyped for 30 variants in misc. dopamine and serotonin receptors two SNPs in </a:t>
            </a:r>
            <a:r>
              <a:rPr lang="en-US" sz="1600" b="1" dirty="0"/>
              <a:t>DRD2</a:t>
            </a:r>
            <a:r>
              <a:rPr lang="en-US" sz="1600" dirty="0"/>
              <a:t> (</a:t>
            </a:r>
            <a:r>
              <a:rPr lang="en-US" sz="1600" b="1" dirty="0"/>
              <a:t>rs1799989 </a:t>
            </a:r>
            <a:r>
              <a:rPr lang="en-US" sz="1600" dirty="0"/>
              <a:t>and </a:t>
            </a:r>
            <a:r>
              <a:rPr lang="en-US" sz="1600" b="1" dirty="0"/>
              <a:t>rs1800497</a:t>
            </a:r>
            <a:r>
              <a:rPr lang="en-US" sz="1600" dirty="0"/>
              <a:t>) and two SNPs in </a:t>
            </a:r>
            <a:r>
              <a:rPr lang="en-US" sz="1600" b="1" dirty="0"/>
              <a:t>AKT1</a:t>
            </a:r>
            <a:r>
              <a:rPr lang="en-US" sz="1600" dirty="0"/>
              <a:t> (</a:t>
            </a:r>
            <a:r>
              <a:rPr lang="en-US" sz="1600" b="1" dirty="0"/>
              <a:t>rs3803300</a:t>
            </a:r>
            <a:r>
              <a:rPr lang="en-US" sz="1600" dirty="0"/>
              <a:t> and </a:t>
            </a:r>
            <a:r>
              <a:rPr lang="en-US" sz="1600" b="1" dirty="0"/>
              <a:t>rs2494732</a:t>
            </a:r>
            <a:r>
              <a:rPr lang="en-US" sz="1600" dirty="0"/>
              <a:t>) were significant </a:t>
            </a:r>
            <a:r>
              <a:rPr lang="en-US" sz="1600" b="1" dirty="0"/>
              <a:t>predictors of treatment response </a:t>
            </a:r>
            <a:r>
              <a:rPr lang="en-US" sz="1600" dirty="0"/>
              <a:t>to </a:t>
            </a:r>
            <a:r>
              <a:rPr lang="en-US" sz="1600" dirty="0" err="1"/>
              <a:t>risperidone</a:t>
            </a:r>
            <a:r>
              <a:rPr lang="en-US" sz="1600" dirty="0"/>
              <a:t>. </a:t>
            </a:r>
          </a:p>
          <a:p>
            <a:r>
              <a:rPr lang="en-US" sz="1600" dirty="0"/>
              <a:t>The </a:t>
            </a:r>
            <a:r>
              <a:rPr lang="en-US" sz="1600" u="sng" dirty="0"/>
              <a:t>ancestral allele</a:t>
            </a:r>
            <a:r>
              <a:rPr lang="en-US" sz="1600" dirty="0"/>
              <a:t> is </a:t>
            </a:r>
            <a:r>
              <a:rPr lang="en-US" sz="1600" b="1" dirty="0"/>
              <a:t>C </a:t>
            </a:r>
            <a:r>
              <a:rPr lang="en-US" sz="1600" dirty="0"/>
              <a:t>in the </a:t>
            </a:r>
            <a:r>
              <a:rPr lang="en-US" sz="1600" dirty="0" err="1"/>
              <a:t>dbSNP</a:t>
            </a:r>
            <a:r>
              <a:rPr lang="en-US" sz="1600" dirty="0"/>
              <a:t> database.</a:t>
            </a:r>
          </a:p>
          <a:p>
            <a:r>
              <a:rPr lang="en-US" sz="800" dirty="0"/>
              <a:t> </a:t>
            </a:r>
          </a:p>
          <a:p>
            <a:r>
              <a:rPr lang="en-US" sz="1600" b="1" dirty="0"/>
              <a:t>rs3803300</a:t>
            </a:r>
            <a:endParaRPr lang="en-US" sz="1600" dirty="0"/>
          </a:p>
          <a:p>
            <a:r>
              <a:rPr lang="en-US" sz="1600" dirty="0"/>
              <a:t>Patients with the </a:t>
            </a:r>
            <a:r>
              <a:rPr lang="en-US" sz="1600" b="1" dirty="0"/>
              <a:t>CC </a:t>
            </a:r>
            <a:r>
              <a:rPr lang="en-US" sz="1600" dirty="0"/>
              <a:t>genotype and </a:t>
            </a:r>
            <a:r>
              <a:rPr lang="en-US" sz="1600" u="sng" dirty="0"/>
              <a:t>schizophrenia</a:t>
            </a:r>
            <a:r>
              <a:rPr lang="en-US" sz="1600" dirty="0"/>
              <a:t> may have a </a:t>
            </a:r>
            <a:r>
              <a:rPr lang="en-US" sz="1600" u="sng" dirty="0"/>
              <a:t>decrease response</a:t>
            </a:r>
            <a:r>
              <a:rPr lang="en-US" sz="1600" dirty="0"/>
              <a:t> to </a:t>
            </a:r>
            <a:r>
              <a:rPr lang="en-US" sz="1600" dirty="0" err="1"/>
              <a:t>risperidone</a:t>
            </a:r>
            <a:r>
              <a:rPr lang="en-US" sz="1600" dirty="0"/>
              <a:t> as compared to patients with the C</a:t>
            </a:r>
            <a:r>
              <a:rPr lang="en-US" sz="1600" b="1" dirty="0"/>
              <a:t>T</a:t>
            </a:r>
            <a:r>
              <a:rPr lang="en-US" sz="1600" dirty="0"/>
              <a:t> or </a:t>
            </a:r>
            <a:r>
              <a:rPr lang="en-US" sz="1600" b="1" dirty="0"/>
              <a:t>TT </a:t>
            </a:r>
            <a:r>
              <a:rPr lang="en-US" sz="1600" dirty="0"/>
              <a:t>genotype. </a:t>
            </a:r>
          </a:p>
          <a:p>
            <a:r>
              <a:rPr lang="en-US" sz="1600" dirty="0"/>
              <a:t>Patients with the </a:t>
            </a:r>
            <a:r>
              <a:rPr lang="en-US" sz="1600" b="1" dirty="0"/>
              <a:t>CT</a:t>
            </a:r>
            <a:r>
              <a:rPr lang="en-US" sz="1600" dirty="0"/>
              <a:t> genotype and schizophrenia may have an </a:t>
            </a:r>
            <a:r>
              <a:rPr lang="en-US" sz="1600" u="sng" dirty="0"/>
              <a:t>increased response</a:t>
            </a:r>
            <a:r>
              <a:rPr lang="en-US" sz="1600" dirty="0"/>
              <a:t> to </a:t>
            </a:r>
            <a:r>
              <a:rPr lang="en-US" sz="1600" dirty="0" err="1"/>
              <a:t>risperidone</a:t>
            </a:r>
            <a:r>
              <a:rPr lang="en-US" sz="1600" dirty="0"/>
              <a:t> as compared to patients with the TT genotype. </a:t>
            </a:r>
          </a:p>
          <a:p>
            <a:r>
              <a:rPr lang="en-US" sz="1600" dirty="0"/>
              <a:t>Patients with the </a:t>
            </a:r>
            <a:r>
              <a:rPr lang="en-US" sz="1600" b="1" dirty="0"/>
              <a:t>TT</a:t>
            </a:r>
            <a:r>
              <a:rPr lang="en-US" sz="1600" dirty="0"/>
              <a:t> genotype and schizophrenia may have a </a:t>
            </a:r>
            <a:r>
              <a:rPr lang="en-US" sz="1600" u="sng" dirty="0"/>
              <a:t>decreased response</a:t>
            </a:r>
            <a:r>
              <a:rPr lang="en-US" sz="1600" dirty="0"/>
              <a:t> to </a:t>
            </a:r>
            <a:r>
              <a:rPr lang="en-US" sz="1600" dirty="0" err="1"/>
              <a:t>risperidone</a:t>
            </a:r>
            <a:r>
              <a:rPr lang="en-US" sz="1600" dirty="0"/>
              <a:t> as compared to patients with the CT genotype. </a:t>
            </a:r>
          </a:p>
        </p:txBody>
      </p:sp>
    </p:spTree>
    <p:extLst>
      <p:ext uri="{BB962C8B-B14F-4D97-AF65-F5344CB8AC3E}">
        <p14:creationId xmlns:p14="http://schemas.microsoft.com/office/powerpoint/2010/main" val="33104208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115</a:t>
            </a:fld>
            <a:endParaRPr lang="en-US"/>
          </a:p>
        </p:txBody>
      </p:sp>
      <p:sp>
        <p:nvSpPr>
          <p:cNvPr id="4" name="Rectangle 3"/>
          <p:cNvSpPr/>
          <p:nvPr/>
        </p:nvSpPr>
        <p:spPr>
          <a:xfrm>
            <a:off x="838200" y="751344"/>
            <a:ext cx="7620000" cy="3170099"/>
          </a:xfrm>
          <a:prstGeom prst="rect">
            <a:avLst/>
          </a:prstGeom>
          <a:solidFill>
            <a:schemeClr val="bg2">
              <a:lumMod val="90000"/>
            </a:schemeClr>
          </a:solidFill>
        </p:spPr>
        <p:txBody>
          <a:bodyPr wrap="square">
            <a:spAutoFit/>
          </a:bodyPr>
          <a:lstStyle/>
          <a:p>
            <a:pPr algn="ctr"/>
            <a:r>
              <a:rPr lang="en-US" sz="2000" b="1" dirty="0" err="1"/>
              <a:t>Risperidone</a:t>
            </a:r>
            <a:endParaRPr lang="en-US" sz="2000" dirty="0"/>
          </a:p>
          <a:p>
            <a:r>
              <a:rPr lang="en-US" dirty="0" err="1"/>
              <a:t>Risperidone</a:t>
            </a:r>
            <a:r>
              <a:rPr lang="en-US" dirty="0"/>
              <a:t>, is an </a:t>
            </a:r>
            <a:r>
              <a:rPr lang="en-US" b="1" dirty="0"/>
              <a:t>atypical antipsychotic</a:t>
            </a:r>
            <a:r>
              <a:rPr lang="en-US" dirty="0"/>
              <a:t> used to treat schizophrenia and bipolar disorder. It is taken either by mouth or by injection (subcutaneous or intramuscular). The injectable versions are long-acting and last for 2-4 weeks.</a:t>
            </a:r>
          </a:p>
          <a:p>
            <a:r>
              <a:rPr lang="en-US" dirty="0"/>
              <a:t>Common side effects include movement problems, sleepiness, dizziness, trouble seeing, constipation, and increased weight. Serious side effects may include the potentially permanent movement disorder tardive </a:t>
            </a:r>
            <a:r>
              <a:rPr lang="en-US" u="sng" dirty="0"/>
              <a:t>dyskinesia</a:t>
            </a:r>
            <a:r>
              <a:rPr lang="en-US" dirty="0"/>
              <a:t>, as well as neuroleptic malignant syndrome, an increased risk of suicide, and high blood sugar levels. In older people with psychosis as a result of dementia, it may increase the risk of death. Its mechanism of action is believed to be related to its action as a dopamine and serotonin </a:t>
            </a:r>
            <a:r>
              <a:rPr lang="en-US" b="1" dirty="0"/>
              <a:t>anta</a:t>
            </a:r>
            <a:r>
              <a:rPr lang="en-US" dirty="0"/>
              <a:t>gonist.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4248150"/>
            <a:ext cx="3352800" cy="1466850"/>
          </a:xfrm>
          <a:prstGeom prst="rect">
            <a:avLst/>
          </a:prstGeom>
        </p:spPr>
      </p:pic>
    </p:spTree>
    <p:extLst>
      <p:ext uri="{BB962C8B-B14F-4D97-AF65-F5344CB8AC3E}">
        <p14:creationId xmlns:p14="http://schemas.microsoft.com/office/powerpoint/2010/main" val="19797902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116</a:t>
            </a:fld>
            <a:endParaRPr lang="en-US"/>
          </a:p>
        </p:txBody>
      </p:sp>
      <p:sp>
        <p:nvSpPr>
          <p:cNvPr id="3" name="Rectangle 2"/>
          <p:cNvSpPr/>
          <p:nvPr/>
        </p:nvSpPr>
        <p:spPr>
          <a:xfrm>
            <a:off x="914400" y="1371600"/>
            <a:ext cx="7467600" cy="3600986"/>
          </a:xfrm>
          <a:prstGeom prst="rect">
            <a:avLst/>
          </a:prstGeom>
        </p:spPr>
        <p:txBody>
          <a:bodyPr wrap="square">
            <a:spAutoFit/>
          </a:bodyPr>
          <a:lstStyle/>
          <a:p>
            <a:r>
              <a:rPr lang="en-US" sz="2400" b="1" dirty="0"/>
              <a:t>AKT1 and genetic vulnerability to bipolar disorder [BD] </a:t>
            </a:r>
            <a:r>
              <a:rPr lang="en-US" sz="2400" dirty="0"/>
              <a:t>(2020)</a:t>
            </a:r>
          </a:p>
          <a:p>
            <a:r>
              <a:rPr lang="en-US" dirty="0"/>
              <a:t>Psychiatry Research Volume 284, February 2020, 112677.</a:t>
            </a:r>
          </a:p>
          <a:p>
            <a:r>
              <a:rPr lang="en-US" dirty="0"/>
              <a:t>Vincent </a:t>
            </a:r>
            <a:r>
              <a:rPr lang="en-US" b="1" dirty="0" err="1"/>
              <a:t>Millischer</a:t>
            </a:r>
            <a:r>
              <a:rPr lang="en-US" dirty="0"/>
              <a:t> et al.</a:t>
            </a:r>
          </a:p>
          <a:p>
            <a:endParaRPr lang="en-US" dirty="0"/>
          </a:p>
          <a:p>
            <a:r>
              <a:rPr lang="en-US" dirty="0"/>
              <a:t>AKT1 encodes a serine/threonine kinase and is implicated in </a:t>
            </a:r>
            <a:r>
              <a:rPr lang="en-US" b="1" dirty="0"/>
              <a:t>lithium signaling</a:t>
            </a:r>
            <a:r>
              <a:rPr lang="he-IL" b="1" dirty="0"/>
              <a:t>. </a:t>
            </a:r>
            <a:r>
              <a:rPr lang="en-US" dirty="0"/>
              <a:t>Genetic variations of AKT1 have been associated with bipolar disorder (</a:t>
            </a:r>
            <a:r>
              <a:rPr lang="en-US" b="1" dirty="0"/>
              <a:t>BPD</a:t>
            </a:r>
            <a:r>
              <a:rPr lang="en-US" dirty="0"/>
              <a:t>).</a:t>
            </a:r>
            <a:r>
              <a:rPr lang="en-US" b="1" dirty="0"/>
              <a:t> </a:t>
            </a:r>
            <a:r>
              <a:rPr lang="en-US" dirty="0"/>
              <a:t>Here, we were not able to replicate previously reported associations. </a:t>
            </a:r>
          </a:p>
          <a:p>
            <a:r>
              <a:rPr lang="en-US" dirty="0"/>
              <a:t>Genome wide association data did not reveal any signal for BPD in the AKT1 region</a:t>
            </a:r>
            <a:r>
              <a:rPr lang="he-IL" dirty="0"/>
              <a:t>.</a:t>
            </a:r>
            <a:r>
              <a:rPr lang="en-US" dirty="0"/>
              <a:t> AKT1 encodes a serine/threonine kinase that has as one of its best-known </a:t>
            </a:r>
            <a:r>
              <a:rPr lang="en-US" u="sng" dirty="0"/>
              <a:t>substrates</a:t>
            </a:r>
            <a:r>
              <a:rPr lang="en-US" dirty="0"/>
              <a:t> glycogen synthase kinase-3 (</a:t>
            </a:r>
            <a:r>
              <a:rPr lang="en-US" b="1" dirty="0"/>
              <a:t>GSK3</a:t>
            </a:r>
            <a:r>
              <a:rPr lang="en-US" dirty="0"/>
              <a:t>), </a:t>
            </a:r>
            <a:r>
              <a:rPr lang="en-US" u="sng" dirty="0"/>
              <a:t>a primary target for lithium</a:t>
            </a:r>
            <a:r>
              <a:rPr lang="en-US" dirty="0"/>
              <a:t>. </a:t>
            </a:r>
          </a:p>
        </p:txBody>
      </p:sp>
    </p:spTree>
    <p:extLst>
      <p:ext uri="{BB962C8B-B14F-4D97-AF65-F5344CB8AC3E}">
        <p14:creationId xmlns:p14="http://schemas.microsoft.com/office/powerpoint/2010/main" val="38384094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117</a:t>
            </a:fld>
            <a:endParaRPr lang="en-US"/>
          </a:p>
        </p:txBody>
      </p:sp>
      <p:sp>
        <p:nvSpPr>
          <p:cNvPr id="4" name="Rectangle 3"/>
          <p:cNvSpPr/>
          <p:nvPr/>
        </p:nvSpPr>
        <p:spPr>
          <a:xfrm>
            <a:off x="990600" y="457200"/>
            <a:ext cx="7162800" cy="3231654"/>
          </a:xfrm>
          <a:prstGeom prst="rect">
            <a:avLst/>
          </a:prstGeom>
        </p:spPr>
        <p:txBody>
          <a:bodyPr wrap="square">
            <a:spAutoFit/>
          </a:bodyPr>
          <a:lstStyle/>
          <a:p>
            <a:pPr algn="ctr"/>
            <a:r>
              <a:rPr lang="en-US" sz="2400" b="1" dirty="0"/>
              <a:t>GSK3</a:t>
            </a:r>
          </a:p>
          <a:p>
            <a:r>
              <a:rPr lang="en-US" b="1" dirty="0"/>
              <a:t>Glycogen synthase kinase 3</a:t>
            </a:r>
            <a:r>
              <a:rPr lang="en-US" dirty="0"/>
              <a:t> (GSK-3) is a serine/threonine </a:t>
            </a:r>
            <a:r>
              <a:rPr lang="en-US" u="sng" dirty="0"/>
              <a:t>protein kinase</a:t>
            </a:r>
            <a:r>
              <a:rPr lang="en-US" dirty="0"/>
              <a:t> that mediates the addition of phosphate molecules onto serine and threonine amino acid residues. First discovered in 1980 as a regulatory kinase for its namesake, glycogen synthase (</a:t>
            </a:r>
            <a:r>
              <a:rPr lang="en-US" b="1" dirty="0"/>
              <a:t>GS</a:t>
            </a:r>
            <a:r>
              <a:rPr lang="en-US" dirty="0"/>
              <a:t>), GSK-3 has since been identified as a protein kinase for over 100 different proteins in a variety of different pathways. In mammals, including humans, GSK-3 exists in two </a:t>
            </a:r>
            <a:r>
              <a:rPr lang="en-US" dirty="0" err="1"/>
              <a:t>isozymes</a:t>
            </a:r>
            <a:r>
              <a:rPr lang="en-US" dirty="0"/>
              <a:t> </a:t>
            </a:r>
            <a:r>
              <a:rPr lang="en-US" u="sng" dirty="0"/>
              <a:t>encoded by two homologous genes</a:t>
            </a:r>
            <a:r>
              <a:rPr lang="en-US" dirty="0"/>
              <a:t> </a:t>
            </a:r>
            <a:r>
              <a:rPr lang="en-US" b="1" dirty="0"/>
              <a:t>GSK-3α</a:t>
            </a:r>
            <a:r>
              <a:rPr lang="en-US" dirty="0"/>
              <a:t> (GSK3A) and </a:t>
            </a:r>
            <a:r>
              <a:rPr lang="en-US" b="1" dirty="0"/>
              <a:t>GSK-3β</a:t>
            </a:r>
            <a:r>
              <a:rPr lang="en-US" dirty="0"/>
              <a:t> (GSK3B). GSK-3 has been the subject of much research since it has been implicated in a number of diseases, including type 2 diabetes, </a:t>
            </a:r>
            <a:r>
              <a:rPr lang="en-US" b="1" dirty="0">
                <a:solidFill>
                  <a:schemeClr val="accent6">
                    <a:lumMod val="75000"/>
                  </a:schemeClr>
                </a:solidFill>
              </a:rPr>
              <a:t>Alzheimer's</a:t>
            </a:r>
            <a:r>
              <a:rPr lang="en-US" dirty="0"/>
              <a:t> disease, inflammation, cancer, </a:t>
            </a:r>
            <a:r>
              <a:rPr lang="en-US" u="sng" dirty="0"/>
              <a:t>addiction</a:t>
            </a:r>
            <a:r>
              <a:rPr lang="en-US" dirty="0"/>
              <a:t> and </a:t>
            </a:r>
            <a:r>
              <a:rPr lang="en-US" u="sng" dirty="0"/>
              <a:t>bipolar disorder.</a:t>
            </a:r>
            <a:endParaRPr lang="en-US" dirty="0"/>
          </a:p>
        </p:txBody>
      </p:sp>
      <p:sp>
        <p:nvSpPr>
          <p:cNvPr id="5" name="Rectangle 4"/>
          <p:cNvSpPr/>
          <p:nvPr/>
        </p:nvSpPr>
        <p:spPr>
          <a:xfrm>
            <a:off x="990600" y="3886200"/>
            <a:ext cx="6934200" cy="2308324"/>
          </a:xfrm>
          <a:prstGeom prst="rect">
            <a:avLst/>
          </a:prstGeom>
        </p:spPr>
        <p:txBody>
          <a:bodyPr wrap="square">
            <a:spAutoFit/>
          </a:bodyPr>
          <a:lstStyle/>
          <a:p>
            <a:r>
              <a:rPr lang="en-US" dirty="0"/>
              <a:t>Glycogen synthase kinase </a:t>
            </a:r>
            <a:r>
              <a:rPr lang="en-US" b="1" dirty="0"/>
              <a:t>inhibitors</a:t>
            </a:r>
            <a:r>
              <a:rPr lang="en-US" dirty="0"/>
              <a:t> are different </a:t>
            </a:r>
            <a:r>
              <a:rPr lang="en-US" dirty="0" err="1"/>
              <a:t>chemotypes</a:t>
            </a:r>
            <a:r>
              <a:rPr lang="en-US" dirty="0"/>
              <a:t> and have variable mechanisms of action; they may be </a:t>
            </a:r>
            <a:r>
              <a:rPr lang="en-US" u="sng" dirty="0" err="1"/>
              <a:t>cations</a:t>
            </a:r>
            <a:r>
              <a:rPr lang="en-US" dirty="0"/>
              <a:t>, from natural sources, synthetic ATP and non-ATP competitive inhibitors and substrate-competitive inhibitors. GSK3 is a </a:t>
            </a:r>
            <a:r>
              <a:rPr lang="en-US" b="1" dirty="0"/>
              <a:t>bi-lobar architecture </a:t>
            </a:r>
            <a:r>
              <a:rPr lang="en-US" dirty="0"/>
              <a:t>with N-terminal and C-terminal, the N-terminal is responsible for ATP binding and C-terminal which is called as activation loop mediates the kinase activity. Tyrosine located at the C-terminal it essential for full GSK3 activity.</a:t>
            </a:r>
          </a:p>
        </p:txBody>
      </p:sp>
    </p:spTree>
    <p:extLst>
      <p:ext uri="{BB962C8B-B14F-4D97-AF65-F5344CB8AC3E}">
        <p14:creationId xmlns:p14="http://schemas.microsoft.com/office/powerpoint/2010/main" val="2808234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118</a:t>
            </a:fld>
            <a:endParaRPr lang="en-US"/>
          </a:p>
        </p:txBody>
      </p:sp>
      <p:sp>
        <p:nvSpPr>
          <p:cNvPr id="4" name="Rectangle 3"/>
          <p:cNvSpPr/>
          <p:nvPr/>
        </p:nvSpPr>
        <p:spPr>
          <a:xfrm>
            <a:off x="381000" y="152400"/>
            <a:ext cx="7924800" cy="6186309"/>
          </a:xfrm>
          <a:prstGeom prst="rect">
            <a:avLst/>
          </a:prstGeom>
        </p:spPr>
        <p:txBody>
          <a:bodyPr wrap="square">
            <a:spAutoFit/>
          </a:bodyPr>
          <a:lstStyle/>
          <a:p>
            <a:endParaRPr lang="en-US" u="sng" dirty="0"/>
          </a:p>
          <a:p>
            <a:endParaRPr lang="en-US" u="sng" dirty="0"/>
          </a:p>
          <a:p>
            <a:endParaRPr lang="en-US" u="sng" dirty="0"/>
          </a:p>
          <a:p>
            <a:endParaRPr lang="en-US" u="sng" dirty="0"/>
          </a:p>
          <a:p>
            <a:endParaRPr lang="en-US" u="sng" dirty="0"/>
          </a:p>
          <a:p>
            <a:endParaRPr lang="en-US" u="sng" dirty="0"/>
          </a:p>
          <a:p>
            <a:endParaRPr lang="en-US" u="sng" dirty="0"/>
          </a:p>
          <a:p>
            <a:r>
              <a:rPr lang="en-US" u="sng" dirty="0"/>
              <a:t>Benefits of GSK-3β inhibitors</a:t>
            </a:r>
            <a:r>
              <a:rPr lang="en-US" dirty="0"/>
              <a:t>:</a:t>
            </a:r>
          </a:p>
          <a:p>
            <a:r>
              <a:rPr lang="en-US" dirty="0"/>
              <a:t>In diabetes, GSK-3β inhibitors increase insulin sensitivity, glycogen synthesis, and glucose metabolism in skeletal muscles, and reduce obesity by affecting the </a:t>
            </a:r>
            <a:r>
              <a:rPr lang="en-US" dirty="0" err="1"/>
              <a:t>adipogenesis</a:t>
            </a:r>
            <a:r>
              <a:rPr lang="en-US" dirty="0"/>
              <a:t> process. GSK-3β is also over expressed in several types of cancers, like colorectal, ovarian, and prostate cancer. GSK-3β inhibitors also aid in the treatment of </a:t>
            </a:r>
            <a:r>
              <a:rPr lang="en-US" b="1" dirty="0">
                <a:solidFill>
                  <a:schemeClr val="accent6">
                    <a:lumMod val="75000"/>
                  </a:schemeClr>
                </a:solidFill>
              </a:rPr>
              <a:t>Alzheimer's</a:t>
            </a:r>
            <a:r>
              <a:rPr lang="en-US" dirty="0"/>
              <a:t> disease, stroke, and </a:t>
            </a:r>
            <a:r>
              <a:rPr lang="en-US" b="1" dirty="0"/>
              <a:t>mood disorders</a:t>
            </a:r>
            <a:r>
              <a:rPr lang="en-US" dirty="0"/>
              <a:t>, including bipolar disorder.</a:t>
            </a:r>
          </a:p>
          <a:p>
            <a:r>
              <a:rPr lang="en-US" sz="800" b="1" dirty="0"/>
              <a:t> </a:t>
            </a:r>
          </a:p>
          <a:p>
            <a:r>
              <a:rPr lang="en-US" b="1" dirty="0"/>
              <a:t>Lithium</a:t>
            </a:r>
            <a:r>
              <a:rPr lang="en-US" dirty="0"/>
              <a:t> which is used in the treatment of bipolar disorder was the first natural GSK-3 inhibitor discovered. It </a:t>
            </a:r>
            <a:r>
              <a:rPr lang="en-US" u="sng" dirty="0"/>
              <a:t>inhibits GSK-3 directly</a:t>
            </a:r>
            <a:r>
              <a:rPr lang="en-US" dirty="0"/>
              <a:t> by </a:t>
            </a:r>
            <a:r>
              <a:rPr lang="en-US" b="1" dirty="0"/>
              <a:t>competition with magnesium ions</a:t>
            </a:r>
            <a:r>
              <a:rPr lang="en-US" dirty="0"/>
              <a:t> and indirectly by phosphorylation and auto-regulation of serine. Lithium has been found to have insulin-like effects on glucose metabolism, including stimulation of glycogen synthesis in fat cells, skin, and muscles, increasing glucose uptake, and activation of GS activity. Also, it has shown therapeutic benefit in </a:t>
            </a:r>
            <a:r>
              <a:rPr lang="en-US" b="1" dirty="0">
                <a:solidFill>
                  <a:schemeClr val="accent6">
                    <a:lumMod val="75000"/>
                  </a:schemeClr>
                </a:solidFill>
              </a:rPr>
              <a:t>Alzheimer's</a:t>
            </a:r>
            <a:r>
              <a:rPr lang="en-US" dirty="0"/>
              <a:t> and other </a:t>
            </a:r>
            <a:r>
              <a:rPr lang="en-US" u="sng" dirty="0"/>
              <a:t>neurodegenerative diseases</a:t>
            </a:r>
            <a:r>
              <a:rPr lang="en-US" dirty="0"/>
              <a:t> such as </a:t>
            </a:r>
            <a:r>
              <a:rPr lang="en-US" b="1" dirty="0"/>
              <a:t>epileptic</a:t>
            </a:r>
            <a:r>
              <a:rPr lang="en-US" dirty="0"/>
              <a:t> </a:t>
            </a:r>
            <a:r>
              <a:rPr lang="en-US" dirty="0" err="1"/>
              <a:t>neuro</a:t>
            </a:r>
            <a:r>
              <a:rPr lang="en-US" dirty="0"/>
              <a:t>-degeneration.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57200"/>
            <a:ext cx="2438400" cy="1828800"/>
          </a:xfrm>
          <a:prstGeom prst="rect">
            <a:avLst/>
          </a:prstGeom>
        </p:spPr>
      </p:pic>
    </p:spTree>
    <p:extLst>
      <p:ext uri="{BB962C8B-B14F-4D97-AF65-F5344CB8AC3E}">
        <p14:creationId xmlns:p14="http://schemas.microsoft.com/office/powerpoint/2010/main" val="3985413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119</a:t>
            </a:fld>
            <a:endParaRPr lang="en-US"/>
          </a:p>
        </p:txBody>
      </p:sp>
      <p:sp>
        <p:nvSpPr>
          <p:cNvPr id="5" name="Rectangle 4"/>
          <p:cNvSpPr/>
          <p:nvPr/>
        </p:nvSpPr>
        <p:spPr>
          <a:xfrm>
            <a:off x="457200" y="76200"/>
            <a:ext cx="8229600" cy="3693319"/>
          </a:xfrm>
          <a:prstGeom prst="rect">
            <a:avLst/>
          </a:prstGeom>
        </p:spPr>
        <p:txBody>
          <a:bodyPr wrap="square">
            <a:spAutoFit/>
          </a:bodyPr>
          <a:lstStyle/>
          <a:p>
            <a:r>
              <a:rPr lang="en-US" i="1" dirty="0"/>
              <a:t>AKT1 </a:t>
            </a:r>
            <a:r>
              <a:rPr lang="en-US" dirty="0"/>
              <a:t>has been previously been implicated as a </a:t>
            </a:r>
            <a:r>
              <a:rPr lang="en-US" u="sng" dirty="0"/>
              <a:t>vulnerability gene</a:t>
            </a:r>
            <a:r>
              <a:rPr lang="en-US" dirty="0"/>
              <a:t> for bipolar disorder (</a:t>
            </a:r>
            <a:r>
              <a:rPr lang="en-US" b="1" dirty="0"/>
              <a:t>BD</a:t>
            </a:r>
            <a:r>
              <a:rPr lang="en-US" dirty="0"/>
              <a:t>). We aimed to associate genetic variants in the AKT1 gene with subgroups of BD. BD patients from a Swedish cohort (N = 831) were </a:t>
            </a:r>
            <a:r>
              <a:rPr lang="en-US" dirty="0" err="1"/>
              <a:t>phenotyped</a:t>
            </a:r>
            <a:r>
              <a:rPr lang="en-US" dirty="0"/>
              <a:t> in regards to their </a:t>
            </a:r>
            <a:r>
              <a:rPr lang="en-US" u="sng" dirty="0"/>
              <a:t>psychotic episodes</a:t>
            </a:r>
            <a:r>
              <a:rPr lang="en-US" dirty="0"/>
              <a:t> according to mood-congruence in depression and manias, and compared to controls (N = 1,496). All participants were genotyped for SNPs in AKT1 previously implicated to have a role: </a:t>
            </a:r>
            <a:r>
              <a:rPr lang="en-US" b="1" dirty="0"/>
              <a:t>rs3730358</a:t>
            </a:r>
            <a:r>
              <a:rPr lang="en-US" dirty="0"/>
              <a:t>, </a:t>
            </a:r>
            <a:r>
              <a:rPr lang="en-US" b="1" dirty="0"/>
              <a:t>rs1130214 </a:t>
            </a:r>
            <a:r>
              <a:rPr lang="en-US" dirty="0"/>
              <a:t>and </a:t>
            </a:r>
            <a:r>
              <a:rPr lang="en-US" b="1" dirty="0">
                <a:solidFill>
                  <a:srgbClr val="FF0000"/>
                </a:solidFill>
              </a:rPr>
              <a:t>rs3803300</a:t>
            </a:r>
            <a:r>
              <a:rPr lang="en-US" dirty="0"/>
              <a:t>. None of the effects reported in earlier studies were statistically significant, including the association between rs3803300 and BD without any psychotic symptoms, </a:t>
            </a:r>
            <a:r>
              <a:rPr lang="en-US" b="1" dirty="0"/>
              <a:t>rs3803300</a:t>
            </a:r>
            <a:r>
              <a:rPr lang="en-US" dirty="0"/>
              <a:t> and </a:t>
            </a:r>
            <a:r>
              <a:rPr lang="en-US" u="sng" dirty="0"/>
              <a:t>mood-congruent psychosis</a:t>
            </a:r>
            <a:r>
              <a:rPr lang="en-US" dirty="0"/>
              <a:t>, rs3803300 and the combined groups, as well as the association between the </a:t>
            </a:r>
            <a:r>
              <a:rPr lang="en-US" u="sng" dirty="0"/>
              <a:t>haplotypes formed by </a:t>
            </a:r>
            <a:r>
              <a:rPr lang="en-US" b="1" u="sng" dirty="0"/>
              <a:t>rs3730358</a:t>
            </a:r>
            <a:r>
              <a:rPr lang="en-US" u="sng" dirty="0"/>
              <a:t> and </a:t>
            </a:r>
            <a:r>
              <a:rPr lang="en-US" b="1" u="sng" dirty="0"/>
              <a:t>rs1130214</a:t>
            </a:r>
            <a:r>
              <a:rPr lang="en-US" u="sng" dirty="0"/>
              <a:t> </a:t>
            </a:r>
            <a:r>
              <a:rPr lang="en-US" dirty="0"/>
              <a:t>and risk for BD. </a:t>
            </a:r>
            <a:r>
              <a:rPr lang="en-US" sz="1600" dirty="0"/>
              <a:t>In a Bayesian analysis, all Bayes’ Factors using default priors supported the null hypothesis in the replication set by a factor of between 5 and 1300 times. Analysis of genome wide association data did </a:t>
            </a:r>
            <a:r>
              <a:rPr lang="en-US" sz="1600" u="sng" dirty="0"/>
              <a:t>not</a:t>
            </a:r>
            <a:r>
              <a:rPr lang="en-US" sz="1600" dirty="0"/>
              <a:t> reveal any association between BD.</a:t>
            </a:r>
          </a:p>
        </p:txBody>
      </p:sp>
      <p:pic>
        <p:nvPicPr>
          <p:cNvPr id="8" name="תמונה 59"/>
          <p:cNvPicPr/>
          <p:nvPr/>
        </p:nvPicPr>
        <p:blipFill rotWithShape="1">
          <a:blip r:embed="rId2">
            <a:extLst>
              <a:ext uri="{28A0092B-C50C-407E-A947-70E740481C1C}">
                <a14:useLocalDpi xmlns:a14="http://schemas.microsoft.com/office/drawing/2010/main" val="0"/>
              </a:ext>
            </a:extLst>
          </a:blip>
          <a:srcRect l="4693" t="5237" r="5040" b="67943"/>
          <a:stretch/>
        </p:blipFill>
        <p:spPr bwMode="auto">
          <a:xfrm>
            <a:off x="1465262" y="3769519"/>
            <a:ext cx="6213475" cy="260985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2590800" y="6379369"/>
            <a:ext cx="3794116" cy="369332"/>
          </a:xfrm>
          <a:prstGeom prst="rect">
            <a:avLst/>
          </a:prstGeom>
        </p:spPr>
        <p:txBody>
          <a:bodyPr wrap="none">
            <a:spAutoFit/>
          </a:bodyPr>
          <a:lstStyle/>
          <a:p>
            <a:r>
              <a:rPr lang="en-US" b="1" dirty="0">
                <a:solidFill>
                  <a:srgbClr val="FF0000"/>
                </a:solidFill>
              </a:rPr>
              <a:t>AKT1 gene polymorphism: </a:t>
            </a:r>
            <a:r>
              <a:rPr lang="en-US" b="1" dirty="0" err="1">
                <a:solidFill>
                  <a:srgbClr val="FF0000"/>
                </a:solidFill>
              </a:rPr>
              <a:t>rs</a:t>
            </a:r>
            <a:r>
              <a:rPr lang="en-US" b="1" dirty="0">
                <a:solidFill>
                  <a:srgbClr val="FF0000"/>
                </a:solidFill>
              </a:rPr>
              <a:t> 3803300</a:t>
            </a:r>
          </a:p>
        </p:txBody>
      </p:sp>
    </p:spTree>
    <p:extLst>
      <p:ext uri="{BB962C8B-B14F-4D97-AF65-F5344CB8AC3E}">
        <p14:creationId xmlns:p14="http://schemas.microsoft.com/office/powerpoint/2010/main" val="134390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noAutofit/>
          </a:bodyPr>
          <a:lstStyle/>
          <a:p>
            <a:endParaRPr lang="en-US" sz="1400" b="1" dirty="0"/>
          </a:p>
          <a:p>
            <a:endParaRPr lang="en-US" sz="1400" b="1" dirty="0"/>
          </a:p>
          <a:p>
            <a:endParaRPr lang="en-US" sz="1400" b="1" dirty="0"/>
          </a:p>
          <a:p>
            <a:endParaRPr lang="en-US" sz="1400" b="1" dirty="0"/>
          </a:p>
          <a:p>
            <a:endParaRPr lang="en-US" sz="1400" b="1" dirty="0"/>
          </a:p>
          <a:p>
            <a:pPr marL="0" indent="0">
              <a:buNone/>
            </a:pPr>
            <a:endParaRPr lang="en-US" sz="1400" b="1" dirty="0"/>
          </a:p>
          <a:p>
            <a:pPr marL="0" indent="0">
              <a:buNone/>
            </a:pPr>
            <a:endParaRPr lang="en-US" sz="1400" b="1" dirty="0"/>
          </a:p>
          <a:p>
            <a:pPr marL="0" indent="0">
              <a:buNone/>
            </a:pPr>
            <a:r>
              <a:rPr lang="en-US" sz="1600" b="1" dirty="0"/>
              <a:t>rs324420</a:t>
            </a:r>
            <a:r>
              <a:rPr lang="en-US" sz="1600" dirty="0"/>
              <a:t>, also known as </a:t>
            </a:r>
            <a:r>
              <a:rPr lang="en-US" sz="1600" b="1" dirty="0"/>
              <a:t>c.385C&gt;A </a:t>
            </a:r>
            <a:r>
              <a:rPr lang="en-US" sz="1600" dirty="0"/>
              <a:t>or </a:t>
            </a:r>
            <a:r>
              <a:rPr lang="en-US" sz="1600" b="1" dirty="0"/>
              <a:t>Pro129Thr</a:t>
            </a:r>
            <a:r>
              <a:rPr lang="en-US" sz="1600" dirty="0"/>
              <a:t>, is a single nucleotide polymorphism [</a:t>
            </a:r>
            <a:r>
              <a:rPr lang="en-US" sz="1600" b="1" dirty="0"/>
              <a:t>SNP</a:t>
            </a:r>
            <a:r>
              <a:rPr lang="en-US" sz="1600" dirty="0"/>
              <a:t>] in FAAH gene, which has shown </a:t>
            </a:r>
            <a:r>
              <a:rPr lang="en-US" sz="1600" u="sng" dirty="0"/>
              <a:t>associations</a:t>
            </a:r>
            <a:r>
              <a:rPr lang="en-US" sz="1600" dirty="0"/>
              <a:t> with </a:t>
            </a:r>
            <a:r>
              <a:rPr lang="en-US" sz="1600" b="1" dirty="0"/>
              <a:t>substance use disorders [SUDs]</a:t>
            </a:r>
            <a:r>
              <a:rPr lang="en-US" sz="1600" dirty="0"/>
              <a:t>. rs324420(</a:t>
            </a:r>
            <a:r>
              <a:rPr lang="en-US" sz="1600" b="1" dirty="0"/>
              <a:t>C</a:t>
            </a:r>
            <a:r>
              <a:rPr lang="en-US" sz="1600" dirty="0"/>
              <a:t>) encodes the </a:t>
            </a:r>
            <a:r>
              <a:rPr lang="en-US" sz="1600" u="sng" dirty="0"/>
              <a:t>more common </a:t>
            </a:r>
            <a:r>
              <a:rPr lang="en-US" sz="1600" b="1" u="sng" dirty="0"/>
              <a:t>Pro</a:t>
            </a:r>
            <a:r>
              <a:rPr lang="en-US" sz="1600" dirty="0"/>
              <a:t>, while the (</a:t>
            </a:r>
            <a:r>
              <a:rPr lang="en-US" sz="1600" b="1" dirty="0"/>
              <a:t>A</a:t>
            </a:r>
            <a:r>
              <a:rPr lang="en-US" sz="1600" dirty="0"/>
              <a:t>) allele encodes the rare </a:t>
            </a:r>
            <a:r>
              <a:rPr lang="en-US" sz="1600" b="1" dirty="0" err="1"/>
              <a:t>Thr</a:t>
            </a:r>
            <a:r>
              <a:rPr lang="he-IL" sz="1600" dirty="0"/>
              <a:t>.</a:t>
            </a:r>
            <a:endParaRPr lang="en-US" sz="1600" dirty="0"/>
          </a:p>
          <a:p>
            <a:pPr marL="0" indent="0">
              <a:buNone/>
            </a:pPr>
            <a:r>
              <a:rPr lang="en-US" sz="1600" dirty="0"/>
              <a:t>Among 80 individuals with </a:t>
            </a:r>
            <a:r>
              <a:rPr lang="en-US" sz="1600" u="sng" dirty="0"/>
              <a:t>drug abuse</a:t>
            </a:r>
            <a:r>
              <a:rPr lang="en-US" sz="1600" dirty="0"/>
              <a:t> or </a:t>
            </a:r>
            <a:r>
              <a:rPr lang="en-US" sz="1600" u="sng" dirty="0"/>
              <a:t>alcoholism</a:t>
            </a:r>
            <a:r>
              <a:rPr lang="en-US" sz="1600" dirty="0"/>
              <a:t> and over 1,000 controls, the </a:t>
            </a:r>
            <a:r>
              <a:rPr lang="en-US" sz="1600" b="1" dirty="0"/>
              <a:t>odds ratio for risk</a:t>
            </a:r>
            <a:r>
              <a:rPr lang="en-US" sz="1600" dirty="0"/>
              <a:t> of problem drug or alcohol use among rs324420 (</a:t>
            </a:r>
            <a:r>
              <a:rPr lang="en-US" sz="1600" b="1" dirty="0"/>
              <a:t>A;A</a:t>
            </a:r>
            <a:r>
              <a:rPr lang="en-US" sz="1600" dirty="0"/>
              <a:t>) individuals was 4.5 (CI: 2.2 - </a:t>
            </a:r>
            <a:r>
              <a:rPr lang="en-US" sz="1600" b="1" dirty="0"/>
              <a:t>8.4</a:t>
            </a:r>
            <a:r>
              <a:rPr lang="en-US" sz="1600" dirty="0"/>
              <a:t>); the odds ratio for risk of street drug use was 2.2 (CI: 1.3–3.7); and the odds ratio for risk of </a:t>
            </a:r>
            <a:r>
              <a:rPr lang="en-US" sz="1600" u="sng" dirty="0"/>
              <a:t>combined</a:t>
            </a:r>
            <a:r>
              <a:rPr lang="en-US" sz="1600" dirty="0"/>
              <a:t> street drug use and problem drug/alcohol use was 4.9 (CI: 2.5–</a:t>
            </a:r>
            <a:r>
              <a:rPr lang="en-US" sz="1600" b="1" dirty="0"/>
              <a:t>9.7</a:t>
            </a:r>
            <a:r>
              <a:rPr lang="en-US" sz="1600" dirty="0"/>
              <a:t>). When this study was pooled with the results of another study of 249 subjects with documented multiple different </a:t>
            </a:r>
            <a:r>
              <a:rPr lang="en-US" sz="1600" b="1" dirty="0"/>
              <a:t>drug addictions</a:t>
            </a:r>
            <a:r>
              <a:rPr lang="en-US" sz="1600" dirty="0"/>
              <a:t> compared to </a:t>
            </a:r>
            <a:r>
              <a:rPr lang="en-US" sz="1600" u="sng" dirty="0"/>
              <a:t>drug free</a:t>
            </a:r>
            <a:r>
              <a:rPr lang="en-US" sz="1600" dirty="0"/>
              <a:t> individuals of the same ethnic backgrounds, the results were consistent and even more significant (p = 0.00003). Risk for </a:t>
            </a:r>
            <a:r>
              <a:rPr lang="en-US" sz="1600" u="sng" dirty="0"/>
              <a:t>drug dependence </a:t>
            </a:r>
            <a:r>
              <a:rPr lang="en-US" sz="1600" dirty="0"/>
              <a:t>(and </a:t>
            </a:r>
            <a:r>
              <a:rPr lang="en-US" sz="1600" u="sng" dirty="0"/>
              <a:t>drug</a:t>
            </a:r>
            <a:r>
              <a:rPr lang="en-US" sz="1600" dirty="0"/>
              <a:t> </a:t>
            </a:r>
            <a:r>
              <a:rPr lang="en-US" sz="1600" u="sng" dirty="0"/>
              <a:t>abuse</a:t>
            </a:r>
            <a:r>
              <a:rPr lang="en-US" sz="1600" dirty="0"/>
              <a:t>) was associated with </a:t>
            </a:r>
            <a:r>
              <a:rPr lang="en-US" sz="1600" b="1" dirty="0"/>
              <a:t>rs324420</a:t>
            </a:r>
            <a:r>
              <a:rPr lang="en-US" sz="1600" dirty="0"/>
              <a:t>(</a:t>
            </a:r>
            <a:r>
              <a:rPr lang="en-US" sz="1600" b="1" dirty="0"/>
              <a:t>A;A</a:t>
            </a:r>
            <a:r>
              <a:rPr lang="en-US" sz="1600" dirty="0"/>
              <a:t>) </a:t>
            </a:r>
            <a:r>
              <a:rPr lang="en-US" sz="1600" b="1" dirty="0"/>
              <a:t>homo</a:t>
            </a:r>
            <a:r>
              <a:rPr lang="en-US" sz="1600" dirty="0"/>
              <a:t>zygotes.</a:t>
            </a:r>
          </a:p>
          <a:p>
            <a:endParaRPr lang="he-IL" sz="1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תמונה 2"/>
          <p:cNvPicPr/>
          <p:nvPr/>
        </p:nvPicPr>
        <p:blipFill rotWithShape="1">
          <a:blip r:embed="rId2" cstate="print">
            <a:extLst>
              <a:ext uri="{28A0092B-C50C-407E-A947-70E740481C1C}">
                <a14:useLocalDpi xmlns:a14="http://schemas.microsoft.com/office/drawing/2010/main" val="0"/>
              </a:ext>
            </a:extLst>
          </a:blip>
          <a:srcRect l="4333" t="5491" r="5040" b="58157"/>
          <a:stretch/>
        </p:blipFill>
        <p:spPr bwMode="auto">
          <a:xfrm>
            <a:off x="1893498" y="381000"/>
            <a:ext cx="5156517" cy="29240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9678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120</a:t>
            </a:fld>
            <a:endParaRPr lang="en-US"/>
          </a:p>
        </p:txBody>
      </p:sp>
      <p:sp>
        <p:nvSpPr>
          <p:cNvPr id="4" name="Rectangle 3"/>
          <p:cNvSpPr/>
          <p:nvPr/>
        </p:nvSpPr>
        <p:spPr>
          <a:xfrm>
            <a:off x="457200" y="381000"/>
            <a:ext cx="8458200" cy="6001643"/>
          </a:xfrm>
          <a:prstGeom prst="rect">
            <a:avLst/>
          </a:prstGeom>
        </p:spPr>
        <p:txBody>
          <a:bodyPr wrap="square">
            <a:spAutoFit/>
          </a:bodyPr>
          <a:lstStyle/>
          <a:p>
            <a:pPr algn="ctr"/>
            <a:r>
              <a:rPr lang="en-US" sz="2400" b="1" dirty="0"/>
              <a:t>Dopamine Transporter [DAT] protein and its genes</a:t>
            </a:r>
            <a:endParaRPr lang="en-US" sz="2400" dirty="0"/>
          </a:p>
          <a:p>
            <a:r>
              <a:rPr lang="en-US" dirty="0"/>
              <a:t>The dopamine transporter (also dopamine active transporter, DAT, </a:t>
            </a:r>
            <a:r>
              <a:rPr lang="en-US" b="1" dirty="0"/>
              <a:t>SLC6A3</a:t>
            </a:r>
            <a:r>
              <a:rPr lang="en-US" dirty="0"/>
              <a:t>) is a membrane-spanning protein that pumps the neurotransmitter DA </a:t>
            </a:r>
            <a:r>
              <a:rPr lang="en-US" b="1" u="sng" dirty="0"/>
              <a:t>out </a:t>
            </a:r>
            <a:r>
              <a:rPr lang="en-US" u="sng" dirty="0"/>
              <a:t>of the synaptic cleft back into cytosol</a:t>
            </a:r>
            <a:r>
              <a:rPr lang="en-US" dirty="0"/>
              <a:t>. In the cytosol, other transporters sequester the DA into vesicles for storage and later release. DA reuptake via DAT provides the primary mechanism through which DA is cleared from synapses, although there may be an exception in the prefrontal cortex [</a:t>
            </a:r>
            <a:r>
              <a:rPr lang="en-US" b="1" dirty="0"/>
              <a:t>PFC</a:t>
            </a:r>
            <a:r>
              <a:rPr lang="en-US" dirty="0"/>
              <a:t>], where evidence points to a possibly larger role of the </a:t>
            </a:r>
            <a:r>
              <a:rPr lang="en-US" b="1" dirty="0"/>
              <a:t>n</a:t>
            </a:r>
            <a:r>
              <a:rPr lang="en-US" dirty="0"/>
              <a:t>or</a:t>
            </a:r>
            <a:r>
              <a:rPr lang="en-US" b="1" dirty="0"/>
              <a:t>e</a:t>
            </a:r>
            <a:r>
              <a:rPr lang="en-US" dirty="0"/>
              <a:t>pinephrine </a:t>
            </a:r>
            <a:r>
              <a:rPr lang="en-US" b="1" dirty="0"/>
              <a:t>t</a:t>
            </a:r>
            <a:r>
              <a:rPr lang="en-US" dirty="0"/>
              <a:t>ransporter [</a:t>
            </a:r>
            <a:r>
              <a:rPr lang="en-US" b="1" dirty="0"/>
              <a:t>NET</a:t>
            </a:r>
            <a:r>
              <a:rPr lang="en-US" dirty="0"/>
              <a:t>].</a:t>
            </a:r>
          </a:p>
          <a:p>
            <a:r>
              <a:rPr lang="en-US" dirty="0"/>
              <a:t>DAT is implicated in a number of DA-related disorders, including </a:t>
            </a:r>
            <a:r>
              <a:rPr lang="en-US" b="1" dirty="0"/>
              <a:t>attention deficit hyperactivity disorder</a:t>
            </a:r>
            <a:r>
              <a:rPr lang="en-US" dirty="0"/>
              <a:t> [</a:t>
            </a:r>
            <a:r>
              <a:rPr lang="en-US" b="1" dirty="0"/>
              <a:t>ADHD</a:t>
            </a:r>
            <a:r>
              <a:rPr lang="en-US" dirty="0"/>
              <a:t>], </a:t>
            </a:r>
            <a:r>
              <a:rPr lang="en-US" b="1" dirty="0"/>
              <a:t>bipolar disorder</a:t>
            </a:r>
            <a:r>
              <a:rPr lang="en-US" dirty="0"/>
              <a:t> [</a:t>
            </a:r>
            <a:r>
              <a:rPr lang="en-US" b="1" dirty="0"/>
              <a:t>BD</a:t>
            </a:r>
            <a:r>
              <a:rPr lang="en-US" dirty="0"/>
              <a:t>], clinical </a:t>
            </a:r>
            <a:r>
              <a:rPr lang="en-US" b="1" dirty="0"/>
              <a:t>depression</a:t>
            </a:r>
            <a:r>
              <a:rPr lang="en-US" dirty="0"/>
              <a:t>, </a:t>
            </a:r>
            <a:r>
              <a:rPr lang="en-US" b="1" dirty="0"/>
              <a:t>alcoholism</a:t>
            </a:r>
            <a:r>
              <a:rPr lang="en-US" dirty="0"/>
              <a:t>, </a:t>
            </a:r>
            <a:r>
              <a:rPr lang="en-US" b="1" dirty="0"/>
              <a:t>eating disorder</a:t>
            </a:r>
            <a:r>
              <a:rPr lang="en-US" dirty="0"/>
              <a:t>, and </a:t>
            </a:r>
            <a:r>
              <a:rPr lang="en-US" b="1" dirty="0"/>
              <a:t>substance use disorder</a:t>
            </a:r>
            <a:r>
              <a:rPr lang="en-US" dirty="0"/>
              <a:t> [</a:t>
            </a:r>
            <a:r>
              <a:rPr lang="en-US" b="1" dirty="0"/>
              <a:t>SUD</a:t>
            </a:r>
            <a:r>
              <a:rPr lang="en-US" dirty="0"/>
              <a:t>]. The gene that encodes the DAT protein consists of </a:t>
            </a:r>
            <a:r>
              <a:rPr lang="en-US" u="sng" dirty="0"/>
              <a:t>15 coding exons</a:t>
            </a:r>
            <a:r>
              <a:rPr lang="en-US" dirty="0"/>
              <a:t>, and is roughly 64 </a:t>
            </a:r>
            <a:r>
              <a:rPr lang="en-US" dirty="0" err="1"/>
              <a:t>Kbp</a:t>
            </a:r>
            <a:r>
              <a:rPr lang="en-US" dirty="0"/>
              <a:t> long. Evidence for the associations between DAT and DA related disorders has come from a type of </a:t>
            </a:r>
            <a:r>
              <a:rPr lang="en-US" u="sng" dirty="0"/>
              <a:t>genetic polymorphism</a:t>
            </a:r>
            <a:r>
              <a:rPr lang="en-US" dirty="0"/>
              <a:t>, known as a </a:t>
            </a:r>
            <a:r>
              <a:rPr lang="en-US" b="1" dirty="0"/>
              <a:t>VNTR</a:t>
            </a:r>
            <a:r>
              <a:rPr lang="en-US" dirty="0"/>
              <a:t>, in the DAT gene (DAT</a:t>
            </a:r>
            <a:r>
              <a:rPr lang="en-US" b="1" dirty="0"/>
              <a:t>1</a:t>
            </a:r>
            <a:r>
              <a:rPr lang="en-US" dirty="0"/>
              <a:t>), which </a:t>
            </a:r>
            <a:r>
              <a:rPr lang="en-US" u="sng" dirty="0"/>
              <a:t>influences the amount of protein expressed</a:t>
            </a:r>
            <a:r>
              <a:rPr lang="en-US" dirty="0"/>
              <a:t>.</a:t>
            </a:r>
          </a:p>
          <a:p>
            <a:r>
              <a:rPr lang="en-US" b="1" dirty="0"/>
              <a:t>The gene for DAT</a:t>
            </a:r>
            <a:r>
              <a:rPr lang="en-US" dirty="0"/>
              <a:t>, known as </a:t>
            </a:r>
            <a:r>
              <a:rPr lang="en-US" b="1" i="1" dirty="0"/>
              <a:t>DAT1</a:t>
            </a:r>
            <a:r>
              <a:rPr lang="en-US" dirty="0"/>
              <a:t>, is located on chromosome </a:t>
            </a:r>
            <a:r>
              <a:rPr lang="en-US" b="1" dirty="0"/>
              <a:t>5</a:t>
            </a:r>
            <a:r>
              <a:rPr lang="en-US" dirty="0"/>
              <a:t>p15. The protein encoding region of the gene is over 64 kb long and comprises 15 coding segments or </a:t>
            </a:r>
            <a:r>
              <a:rPr lang="en-US" u="sng" dirty="0"/>
              <a:t>exons</a:t>
            </a:r>
            <a:r>
              <a:rPr lang="en-US" dirty="0"/>
              <a:t>. This gene has a </a:t>
            </a:r>
            <a:r>
              <a:rPr lang="en-US" b="1" u="sng" dirty="0"/>
              <a:t>v</a:t>
            </a:r>
            <a:r>
              <a:rPr lang="en-US" u="sng" dirty="0"/>
              <a:t>ariable </a:t>
            </a:r>
            <a:r>
              <a:rPr lang="en-US" b="1" u="sng" dirty="0"/>
              <a:t>n</a:t>
            </a:r>
            <a:r>
              <a:rPr lang="en-US" u="sng" dirty="0"/>
              <a:t>umber </a:t>
            </a:r>
            <a:r>
              <a:rPr lang="en-US" b="1" u="sng" dirty="0"/>
              <a:t>t</a:t>
            </a:r>
            <a:r>
              <a:rPr lang="en-US" u="sng" dirty="0"/>
              <a:t>andem </a:t>
            </a:r>
            <a:r>
              <a:rPr lang="en-US" b="1" u="sng" dirty="0"/>
              <a:t>r</a:t>
            </a:r>
            <a:r>
              <a:rPr lang="en-US" u="sng" dirty="0"/>
              <a:t>epeat</a:t>
            </a:r>
            <a:r>
              <a:rPr lang="en-US" dirty="0"/>
              <a:t> (</a:t>
            </a:r>
            <a:r>
              <a:rPr lang="en-US" b="1" dirty="0"/>
              <a:t>VNTR</a:t>
            </a:r>
            <a:r>
              <a:rPr lang="en-US" dirty="0"/>
              <a:t>) at the 3’ end (</a:t>
            </a:r>
            <a:r>
              <a:rPr lang="en-US" b="1" dirty="0"/>
              <a:t>rs28363170</a:t>
            </a:r>
            <a:r>
              <a:rPr lang="en-US" dirty="0"/>
              <a:t>) and another in the intron 8 region. Differences in the VNTR have been shown to affect the basal level of expression of the transporter; consequently, researchers have looked for associations with DA related disorders.</a:t>
            </a:r>
          </a:p>
        </p:txBody>
      </p:sp>
    </p:spTree>
    <p:extLst>
      <p:ext uri="{BB962C8B-B14F-4D97-AF65-F5344CB8AC3E}">
        <p14:creationId xmlns:p14="http://schemas.microsoft.com/office/powerpoint/2010/main" val="31702710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121</a:t>
            </a:fld>
            <a:endParaRPr lang="en-US"/>
          </a:p>
        </p:txBody>
      </p:sp>
      <p:sp>
        <p:nvSpPr>
          <p:cNvPr id="3" name="Rectangle 2"/>
          <p:cNvSpPr/>
          <p:nvPr/>
        </p:nvSpPr>
        <p:spPr>
          <a:xfrm>
            <a:off x="457200" y="304800"/>
            <a:ext cx="8153400" cy="5570756"/>
          </a:xfrm>
          <a:prstGeom prst="rect">
            <a:avLst/>
          </a:prstGeom>
        </p:spPr>
        <p:txBody>
          <a:bodyPr wrap="square">
            <a:spAutoFit/>
          </a:bodyPr>
          <a:lstStyle/>
          <a:p>
            <a:pPr algn="ctr"/>
            <a:r>
              <a:rPr lang="en-US" sz="2400" b="1" dirty="0"/>
              <a:t>Nurr1</a:t>
            </a:r>
          </a:p>
          <a:p>
            <a:pPr algn="ctr"/>
            <a:r>
              <a:rPr lang="en-US" sz="800" b="1" dirty="0"/>
              <a:t> </a:t>
            </a:r>
          </a:p>
          <a:p>
            <a:r>
              <a:rPr lang="en-US" b="1" dirty="0"/>
              <a:t>Nurr1</a:t>
            </a:r>
            <a:r>
              <a:rPr lang="en-US" dirty="0"/>
              <a:t>, a </a:t>
            </a:r>
            <a:r>
              <a:rPr lang="en-US" u="sng" dirty="0"/>
              <a:t>nuclear receptor</a:t>
            </a:r>
            <a:r>
              <a:rPr lang="en-US" dirty="0"/>
              <a:t> that regulates many DA related genes, can bind the </a:t>
            </a:r>
            <a:r>
              <a:rPr lang="en-US" b="1" dirty="0"/>
              <a:t>promoter region </a:t>
            </a:r>
            <a:r>
              <a:rPr lang="en-US" dirty="0"/>
              <a:t>of this gene and </a:t>
            </a:r>
            <a:r>
              <a:rPr lang="en-US" u="sng" dirty="0"/>
              <a:t>induce expression</a:t>
            </a:r>
            <a:r>
              <a:rPr lang="en-US" dirty="0"/>
              <a:t>. This promoter may also be the target of the </a:t>
            </a:r>
            <a:r>
              <a:rPr lang="en-US" b="1" dirty="0"/>
              <a:t>transcription factor Sp-1</a:t>
            </a:r>
            <a:r>
              <a:rPr lang="he-IL" dirty="0"/>
              <a:t>.</a:t>
            </a:r>
            <a:endParaRPr lang="en-US" dirty="0"/>
          </a:p>
          <a:p>
            <a:r>
              <a:rPr lang="en-US" dirty="0"/>
              <a:t>While transcription factors control which cells express DAT, functional regulation of this protein is largely accomplished by kinases. MAPK, CAMKII, PKA, and PKC can modulate the rate at which the transporter moves DA or cause the internalization of DAT. Co-localized </a:t>
            </a:r>
            <a:r>
              <a:rPr lang="en-US" b="1" dirty="0"/>
              <a:t>TAAR1</a:t>
            </a:r>
            <a:r>
              <a:rPr lang="en-US" dirty="0"/>
              <a:t> is an important regulator of the DA transporter that, when activated, phosphorylates DAT through protein kinase A (PKA) and protein kinase C (PKC) signaling. </a:t>
            </a:r>
            <a:r>
              <a:rPr lang="en-US" b="1" dirty="0"/>
              <a:t>Phosphorylation</a:t>
            </a:r>
            <a:r>
              <a:rPr lang="en-US" dirty="0"/>
              <a:t> by either protein kinase can result in </a:t>
            </a:r>
            <a:r>
              <a:rPr lang="en-US" u="sng" dirty="0"/>
              <a:t>DAT internalization</a:t>
            </a:r>
            <a:r>
              <a:rPr lang="en-US" dirty="0"/>
              <a:t> (non-competitive reuptake </a:t>
            </a:r>
            <a:r>
              <a:rPr lang="en-US" u="sng" dirty="0"/>
              <a:t>inhibition</a:t>
            </a:r>
            <a:r>
              <a:rPr lang="en-US" dirty="0"/>
              <a:t>), but PKC-mediated phosphorylation alone induces reverse transporter function (DA </a:t>
            </a:r>
            <a:r>
              <a:rPr lang="en-US" b="1" dirty="0"/>
              <a:t>e</a:t>
            </a:r>
            <a:r>
              <a:rPr lang="en-US" dirty="0"/>
              <a:t>fflux). Dopamine </a:t>
            </a:r>
            <a:r>
              <a:rPr lang="en-US" dirty="0" err="1"/>
              <a:t>autoreceptors</a:t>
            </a:r>
            <a:r>
              <a:rPr lang="en-US" dirty="0"/>
              <a:t> also regulate DAT by directly opposing the effect of TAAR1 activation.</a:t>
            </a:r>
          </a:p>
          <a:p>
            <a:r>
              <a:rPr lang="en-US" dirty="0"/>
              <a:t>The human DA transporter (</a:t>
            </a:r>
            <a:r>
              <a:rPr lang="en-US" dirty="0" err="1"/>
              <a:t>hDAT</a:t>
            </a:r>
            <a:r>
              <a:rPr lang="en-US" dirty="0"/>
              <a:t>) contains a high affinity extracellular </a:t>
            </a:r>
            <a:r>
              <a:rPr lang="en-US" b="1" dirty="0"/>
              <a:t>zinc binding site</a:t>
            </a:r>
            <a:r>
              <a:rPr lang="en-US" dirty="0"/>
              <a:t> which, upon zinc binding, inhibits DA reuptake and amplifies amphetamine-induced dopamine efflux in vitro. In contrast, the human serotonin transporter (</a:t>
            </a:r>
            <a:r>
              <a:rPr lang="en-US" dirty="0" err="1"/>
              <a:t>h</a:t>
            </a:r>
            <a:r>
              <a:rPr lang="en-US" b="1" dirty="0" err="1"/>
              <a:t>SERT</a:t>
            </a:r>
            <a:r>
              <a:rPr lang="en-US" dirty="0"/>
              <a:t>) and human norepinephrine transporter (</a:t>
            </a:r>
            <a:r>
              <a:rPr lang="en-US" dirty="0" err="1"/>
              <a:t>h</a:t>
            </a:r>
            <a:r>
              <a:rPr lang="en-US" b="1" dirty="0" err="1"/>
              <a:t>NET</a:t>
            </a:r>
            <a:r>
              <a:rPr lang="en-US" dirty="0"/>
              <a:t>) do not contain zinc binding sites. Zinc supplementation may reduce the minimum effective dose of amphetamine when it is used for the treatment of attention deficit hyperactivity disorder [ADHD].</a:t>
            </a:r>
          </a:p>
        </p:txBody>
      </p:sp>
    </p:spTree>
    <p:extLst>
      <p:ext uri="{BB962C8B-B14F-4D97-AF65-F5344CB8AC3E}">
        <p14:creationId xmlns:p14="http://schemas.microsoft.com/office/powerpoint/2010/main" val="725623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122</a:t>
            </a:fld>
            <a:endParaRPr lang="en-US"/>
          </a:p>
        </p:txBody>
      </p:sp>
      <p:sp>
        <p:nvSpPr>
          <p:cNvPr id="4" name="Rectangle 3"/>
          <p:cNvSpPr/>
          <p:nvPr/>
        </p:nvSpPr>
        <p:spPr>
          <a:xfrm>
            <a:off x="533400" y="588288"/>
            <a:ext cx="8153400" cy="5632311"/>
          </a:xfrm>
          <a:prstGeom prst="rect">
            <a:avLst/>
          </a:prstGeom>
        </p:spPr>
        <p:txBody>
          <a:bodyPr wrap="square">
            <a:spAutoFit/>
          </a:bodyPr>
          <a:lstStyle/>
          <a:p>
            <a:r>
              <a:rPr lang="en-US" b="1" dirty="0"/>
              <a:t>Biological role and disorders: </a:t>
            </a:r>
            <a:r>
              <a:rPr lang="en-US" dirty="0"/>
              <a:t>The rate at which DAT removes DA from the synapse can have a profound effect on the amount of DA in the cell. This is best evidenced by the severe </a:t>
            </a:r>
            <a:r>
              <a:rPr lang="en-US" b="1" dirty="0"/>
              <a:t>cognitive deficits</a:t>
            </a:r>
            <a:r>
              <a:rPr lang="en-US" dirty="0"/>
              <a:t>, motor abnormalities, and </a:t>
            </a:r>
            <a:r>
              <a:rPr lang="en-US" b="1" dirty="0"/>
              <a:t>hyperactivity</a:t>
            </a:r>
            <a:r>
              <a:rPr lang="en-US" dirty="0"/>
              <a:t> of mice with no DA transporters. These characteristics have striking similarities to the symptoms of human ADHD</a:t>
            </a:r>
            <a:r>
              <a:rPr lang="he-IL" dirty="0"/>
              <a:t>.</a:t>
            </a:r>
            <a:endParaRPr lang="en-US" dirty="0"/>
          </a:p>
          <a:p>
            <a:r>
              <a:rPr lang="en-US" dirty="0"/>
              <a:t>Differences in the functional VNTR have been identified as risk factors for BD and ADHD. Data has emerged that suggests there is also an association with </a:t>
            </a:r>
            <a:r>
              <a:rPr lang="en-US" u="sng" dirty="0"/>
              <a:t>stronger withdrawal symptoms from alcoholism</a:t>
            </a:r>
            <a:r>
              <a:rPr lang="en-US" dirty="0"/>
              <a:t>, although this is a point of controversy. </a:t>
            </a:r>
          </a:p>
          <a:p>
            <a:r>
              <a:rPr lang="en-US" b="1" dirty="0"/>
              <a:t>An allele </a:t>
            </a:r>
            <a:r>
              <a:rPr lang="en-US" dirty="0"/>
              <a:t>of the </a:t>
            </a:r>
            <a:r>
              <a:rPr lang="en-US" b="1" dirty="0"/>
              <a:t>DAT gene</a:t>
            </a:r>
            <a:r>
              <a:rPr lang="en-US" dirty="0"/>
              <a:t> with </a:t>
            </a:r>
            <a:r>
              <a:rPr lang="en-US" u="sng" dirty="0"/>
              <a:t>normal protein levels</a:t>
            </a:r>
            <a:r>
              <a:rPr lang="en-US" dirty="0"/>
              <a:t> is associated with </a:t>
            </a:r>
            <a:r>
              <a:rPr lang="en-US" b="1" dirty="0"/>
              <a:t>non-smoking behavior</a:t>
            </a:r>
            <a:r>
              <a:rPr lang="en-US" dirty="0"/>
              <a:t> and </a:t>
            </a:r>
            <a:r>
              <a:rPr lang="en-US" u="sng" dirty="0"/>
              <a:t>ease of quitting</a:t>
            </a:r>
            <a:r>
              <a:rPr lang="en-US" dirty="0"/>
              <a:t>. Additionally, male adolescents particularly those in high-risk families (ones marked by a disengaged mother and absence of maternal affection) who carry the </a:t>
            </a:r>
            <a:r>
              <a:rPr lang="en-US" b="1" dirty="0"/>
              <a:t>10-allele VNTR repeat</a:t>
            </a:r>
            <a:r>
              <a:rPr lang="en-US" dirty="0"/>
              <a:t> show a statistically significant </a:t>
            </a:r>
            <a:r>
              <a:rPr lang="en-US" b="1" dirty="0"/>
              <a:t>affinity for</a:t>
            </a:r>
            <a:r>
              <a:rPr lang="en-US" dirty="0"/>
              <a:t> </a:t>
            </a:r>
            <a:r>
              <a:rPr lang="en-US" b="1" dirty="0"/>
              <a:t>antisocial peers</a:t>
            </a:r>
            <a:r>
              <a:rPr lang="en-US" dirty="0"/>
              <a:t>.</a:t>
            </a:r>
          </a:p>
          <a:p>
            <a:r>
              <a:rPr lang="en-US" b="1" dirty="0"/>
              <a:t>Increased activity of DAT</a:t>
            </a:r>
            <a:r>
              <a:rPr lang="en-US" dirty="0"/>
              <a:t> is associated with several different disorders, including clinical </a:t>
            </a:r>
            <a:r>
              <a:rPr lang="en-US" b="1" dirty="0"/>
              <a:t>depression</a:t>
            </a:r>
            <a:r>
              <a:rPr lang="en-US" dirty="0"/>
              <a:t>.</a:t>
            </a:r>
          </a:p>
          <a:p>
            <a:r>
              <a:rPr lang="en-US" b="1" dirty="0"/>
              <a:t>Mutations in DAT</a:t>
            </a:r>
            <a:r>
              <a:rPr lang="en-US" dirty="0"/>
              <a:t> have been shown to cause DAT deficiency syndrome, an autosomal recessive </a:t>
            </a:r>
            <a:r>
              <a:rPr lang="en-US" u="sng" dirty="0"/>
              <a:t>movement disorder</a:t>
            </a:r>
            <a:r>
              <a:rPr lang="en-US" dirty="0"/>
              <a:t> characterized by progressively worsening dystonia and parkinsonism.</a:t>
            </a:r>
          </a:p>
          <a:p>
            <a:r>
              <a:rPr lang="en-US" b="1" dirty="0"/>
              <a:t>Pharmacology: </a:t>
            </a:r>
            <a:r>
              <a:rPr lang="en-US" dirty="0"/>
              <a:t>The DA transporter is the target of substrates, DA releasers, transport inhibitors and allosteric modulators.</a:t>
            </a:r>
          </a:p>
        </p:txBody>
      </p:sp>
    </p:spTree>
    <p:extLst>
      <p:ext uri="{BB962C8B-B14F-4D97-AF65-F5344CB8AC3E}">
        <p14:creationId xmlns:p14="http://schemas.microsoft.com/office/powerpoint/2010/main" val="30115624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123</a:t>
            </a:fld>
            <a:endParaRPr lang="en-US"/>
          </a:p>
        </p:txBody>
      </p:sp>
      <p:sp>
        <p:nvSpPr>
          <p:cNvPr id="4" name="Rectangle 3"/>
          <p:cNvSpPr/>
          <p:nvPr/>
        </p:nvSpPr>
        <p:spPr>
          <a:xfrm>
            <a:off x="304800" y="339090"/>
            <a:ext cx="8229600" cy="5909310"/>
          </a:xfrm>
          <a:prstGeom prst="rect">
            <a:avLst/>
          </a:prstGeom>
        </p:spPr>
        <p:txBody>
          <a:bodyPr wrap="square">
            <a:spAutoFit/>
          </a:bodyPr>
          <a:lstStyle/>
          <a:p>
            <a:r>
              <a:rPr lang="en-US" sz="1400" b="1" dirty="0"/>
              <a:t>Cocaine blocks DAT</a:t>
            </a:r>
            <a:r>
              <a:rPr lang="en-US" sz="1400" dirty="0"/>
              <a:t> by </a:t>
            </a:r>
            <a:r>
              <a:rPr lang="en-US" sz="1400" u="sng" dirty="0"/>
              <a:t>binding directly</a:t>
            </a:r>
            <a:r>
              <a:rPr lang="en-US" sz="1400" dirty="0"/>
              <a:t> to the transporter and reducing the rate of transport.  Cocaine is a powerful </a:t>
            </a:r>
            <a:r>
              <a:rPr lang="en-US" sz="1400" u="sng" dirty="0" err="1"/>
              <a:t>psychostimulant</a:t>
            </a:r>
            <a:r>
              <a:rPr lang="en-US" sz="1400" dirty="0"/>
              <a:t> and known to be one of the most widely abused substances. Cocaine is a </a:t>
            </a:r>
            <a:r>
              <a:rPr lang="en-US" sz="1400" u="sng" dirty="0"/>
              <a:t>nonselective</a:t>
            </a:r>
            <a:r>
              <a:rPr lang="en-US" sz="1400" dirty="0"/>
              <a:t>, </a:t>
            </a:r>
            <a:r>
              <a:rPr lang="en-US" sz="1400" u="sng" dirty="0"/>
              <a:t>reuptake inhibitor</a:t>
            </a:r>
            <a:r>
              <a:rPr lang="en-US" sz="1400" dirty="0"/>
              <a:t> of the norepinephrine [NE], serotonin [5-HT], and dopamine [DA] transporters. This thwarts the absorption of these chemicals into the </a:t>
            </a:r>
            <a:r>
              <a:rPr lang="en-US" sz="1400" b="1" dirty="0"/>
              <a:t>pre</a:t>
            </a:r>
            <a:r>
              <a:rPr lang="en-US" sz="1400" dirty="0"/>
              <a:t>synaptic terminal and allows a large concentration of dopamine, serotonin and norepinephrine to build up in the synaptic cleft. The potential for </a:t>
            </a:r>
            <a:r>
              <a:rPr lang="en-US" sz="1400" u="sng" dirty="0"/>
              <a:t>cocaine addiction</a:t>
            </a:r>
            <a:r>
              <a:rPr lang="en-US" sz="1400" dirty="0"/>
              <a:t> is thought to be a result of its effects on DA transporters in the CNS, while it has been suggested that the life-threatening cardiovascular effects of cocaine may involve the inhibition of NETs at sympathetic and CNS autonomic synapses.</a:t>
            </a:r>
          </a:p>
          <a:p>
            <a:r>
              <a:rPr lang="en-US" sz="1400" b="1" dirty="0"/>
              <a:t>Amphetamines</a:t>
            </a:r>
            <a:r>
              <a:rPr lang="en-US" sz="1400" dirty="0"/>
              <a:t> have an effect on NE levels similar to that of cocaine in that they both increase NE levels in the brain. Amphetamine-like drugs are </a:t>
            </a:r>
            <a:r>
              <a:rPr lang="en-US" sz="1400" u="sng" dirty="0"/>
              <a:t>substrates</a:t>
            </a:r>
            <a:r>
              <a:rPr lang="en-US" sz="1400" dirty="0"/>
              <a:t> for monoamine [MA] </a:t>
            </a:r>
            <a:r>
              <a:rPr lang="en-US" sz="1400" u="sng" dirty="0"/>
              <a:t>transporters</a:t>
            </a:r>
            <a:r>
              <a:rPr lang="en-US" sz="1400" dirty="0"/>
              <a:t>, include NET, that cause a reversal in the direction of neurotransmitter transport. Amphetamines cause a large accumulation of extracellular NE. High levels of NE in the brain account for most of the profound effects of amphetamines, including alertness and anorectic, </a:t>
            </a:r>
            <a:r>
              <a:rPr lang="en-US" sz="1400" dirty="0" err="1"/>
              <a:t>locomotor</a:t>
            </a:r>
            <a:r>
              <a:rPr lang="en-US" sz="1400" dirty="0"/>
              <a:t> and sympathomimetic effects. However, the effects that amphetamines have on the brain are slower but last longer than the effects cocaine has on the brain.</a:t>
            </a:r>
          </a:p>
          <a:p>
            <a:r>
              <a:rPr lang="en-US" sz="1400" b="1" dirty="0"/>
              <a:t>MDMA</a:t>
            </a:r>
            <a:r>
              <a:rPr lang="en-US" sz="1400" dirty="0"/>
              <a:t> (3,4-Methylenedioxymethamphetamine or "ecstasy") is an amphetamine with wide recreational use. A study reported that the NET inhibitor </a:t>
            </a:r>
            <a:r>
              <a:rPr lang="en-US" sz="1400" dirty="0" err="1"/>
              <a:t>reboxetine</a:t>
            </a:r>
            <a:r>
              <a:rPr lang="en-US" sz="1400" dirty="0"/>
              <a:t> reduced the stimulant effects of MDMA in humans, demonstrating the crucial role NET has in the cardiovascular and stimulant-like effects of MDMA.</a:t>
            </a:r>
          </a:p>
          <a:p>
            <a:r>
              <a:rPr lang="en-US" sz="1400" b="1" dirty="0"/>
              <a:t>Amphetamine</a:t>
            </a:r>
            <a:r>
              <a:rPr lang="en-US" sz="1400" dirty="0"/>
              <a:t> enters the </a:t>
            </a:r>
            <a:r>
              <a:rPr lang="en-US" sz="1400" b="1" dirty="0"/>
              <a:t>pre</a:t>
            </a:r>
            <a:r>
              <a:rPr lang="en-US" sz="1400" dirty="0"/>
              <a:t>synaptic neuron directly through the neuronal membrane, </a:t>
            </a:r>
            <a:r>
              <a:rPr lang="en-US" sz="1400" u="sng" dirty="0"/>
              <a:t>competing for reuptake with DA</a:t>
            </a:r>
            <a:r>
              <a:rPr lang="en-US" sz="1400" dirty="0"/>
              <a:t>. Once inside, it binds to TAAR1 or enters synaptic vesicles through VMAT2. When amphetamine binds to TAAR1, it reduces the firing rate of the </a:t>
            </a:r>
            <a:r>
              <a:rPr lang="en-US" sz="1400" b="1" dirty="0"/>
              <a:t>post</a:t>
            </a:r>
            <a:r>
              <a:rPr lang="en-US" sz="1400" dirty="0"/>
              <a:t>synaptic neuron and triggers protein kinase A and protein kinase C signaling, resulting in </a:t>
            </a:r>
            <a:r>
              <a:rPr lang="en-US" sz="1400" u="sng" dirty="0"/>
              <a:t>DAT phosphorylation</a:t>
            </a:r>
            <a:r>
              <a:rPr lang="en-US" sz="1400" dirty="0"/>
              <a:t>. Phosphorylated DAT then either </a:t>
            </a:r>
            <a:r>
              <a:rPr lang="en-US" sz="1400" u="sng" dirty="0"/>
              <a:t>operates in reverse</a:t>
            </a:r>
            <a:r>
              <a:rPr lang="en-US" sz="1400" dirty="0"/>
              <a:t> or withdraws into the presynaptic neuron and ceases transport. When amphetamine enters the synaptic vesicles through VMAT2, DA is released into the cytosol. Amphetamine also produces DA efflux through a second TAAR1-independent mechanism involving CAMKIIα-mediated phosphorylation of the transporter, which putatively arises from the activation of DAT-coupled L-type calcium channels by amphetamine. The dopaminergic mechanisms of each drug are believed to underlie the </a:t>
            </a:r>
            <a:r>
              <a:rPr lang="en-US" sz="1400" u="sng" dirty="0"/>
              <a:t>pleasurable feelings</a:t>
            </a:r>
            <a:r>
              <a:rPr lang="en-US" sz="1400" dirty="0"/>
              <a:t> elicited by these substances.</a:t>
            </a:r>
          </a:p>
        </p:txBody>
      </p:sp>
    </p:spTree>
    <p:extLst>
      <p:ext uri="{BB962C8B-B14F-4D97-AF65-F5344CB8AC3E}">
        <p14:creationId xmlns:p14="http://schemas.microsoft.com/office/powerpoint/2010/main" val="20314122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124</a:t>
            </a:fld>
            <a:endParaRPr lang="en-US"/>
          </a:p>
        </p:txBody>
      </p:sp>
      <p:sp>
        <p:nvSpPr>
          <p:cNvPr id="4" name="Rectangle 3"/>
          <p:cNvSpPr/>
          <p:nvPr/>
        </p:nvSpPr>
        <p:spPr>
          <a:xfrm>
            <a:off x="533400" y="822841"/>
            <a:ext cx="8153400" cy="4739759"/>
          </a:xfrm>
          <a:prstGeom prst="rect">
            <a:avLst/>
          </a:prstGeom>
        </p:spPr>
        <p:txBody>
          <a:bodyPr wrap="square">
            <a:spAutoFit/>
          </a:bodyPr>
          <a:lstStyle/>
          <a:p>
            <a:pPr algn="ctr"/>
            <a:r>
              <a:rPr lang="en-US" sz="2400" b="1" dirty="0"/>
              <a:t>Trace amine-associated receptor TAAR1</a:t>
            </a:r>
          </a:p>
          <a:p>
            <a:pPr algn="ctr"/>
            <a:r>
              <a:rPr lang="en-US" sz="800" b="1" dirty="0"/>
              <a:t> </a:t>
            </a:r>
            <a:endParaRPr lang="en-US" sz="800" dirty="0"/>
          </a:p>
          <a:p>
            <a:r>
              <a:rPr lang="en-US" b="1" dirty="0"/>
              <a:t>TAAR1 </a:t>
            </a:r>
            <a:r>
              <a:rPr lang="en-US" dirty="0"/>
              <a:t>is a trace amine-associated receptor (TAAR) protein that in humans is encoded by the </a:t>
            </a:r>
            <a:r>
              <a:rPr lang="en-US" i="1" dirty="0"/>
              <a:t>TAAR1 </a:t>
            </a:r>
            <a:r>
              <a:rPr lang="en-US" dirty="0"/>
              <a:t>gene. TAAR1 is an intracellular amine-activated </a:t>
            </a:r>
            <a:r>
              <a:rPr lang="en-US" b="1" dirty="0" err="1"/>
              <a:t>Gs</a:t>
            </a:r>
            <a:r>
              <a:rPr lang="en-US" dirty="0"/>
              <a:t>-coupled and </a:t>
            </a:r>
            <a:r>
              <a:rPr lang="en-US" b="1" dirty="0" err="1"/>
              <a:t>Gq</a:t>
            </a:r>
            <a:r>
              <a:rPr lang="en-US" dirty="0"/>
              <a:t>-coupled GPCR that is primarily expressed in several peripheral organs and cells (stomach, small intestine, duodenum, and white blood cells), astrocytes, and in the </a:t>
            </a:r>
            <a:r>
              <a:rPr lang="en-US" u="sng" dirty="0"/>
              <a:t>intracellular milieu within the presynaptic plasma membrane</a:t>
            </a:r>
            <a:r>
              <a:rPr lang="en-US" dirty="0"/>
              <a:t> (axon terminal) of monoamine [MA] neurons in the CNS. TAAR1 is one of six functional human trace amine-associated receptors, which are so named for their ability to bind endogenous amines that occur in tissues at trace concentrations. TAAR1 plays a significant role in regulating neurotransmission in dopamine, norepinephrine, and serotonin neurons in the CNS; it also affects immune system and </a:t>
            </a:r>
            <a:r>
              <a:rPr lang="en-US" dirty="0" err="1"/>
              <a:t>neuro</a:t>
            </a:r>
            <a:r>
              <a:rPr lang="en-US" dirty="0"/>
              <a:t>-immune system function through different mechanisms. TAAR1 is a high-affinity receptor for amphetamine, methamphetamine, dopamine, and trace amines which mediates some of their cellular effects in monoamine neurons within the CNS. The primary endogenous ligands of the human TAAR1 (hTAAR1) receptor, by rank order of potency, are</a:t>
            </a:r>
            <a:r>
              <a:rPr lang="he-IL" dirty="0"/>
              <a:t>: </a:t>
            </a:r>
            <a:r>
              <a:rPr lang="en-US" dirty="0" err="1"/>
              <a:t>tyramine</a:t>
            </a:r>
            <a:r>
              <a:rPr lang="en-US" dirty="0"/>
              <a:t> &gt; β-</a:t>
            </a:r>
            <a:r>
              <a:rPr lang="en-US" dirty="0" err="1"/>
              <a:t>phenethylamine</a:t>
            </a:r>
            <a:r>
              <a:rPr lang="en-US" dirty="0"/>
              <a:t> &gt; dopamine = </a:t>
            </a:r>
            <a:r>
              <a:rPr lang="en-US" dirty="0" err="1"/>
              <a:t>octopamine</a:t>
            </a:r>
            <a:r>
              <a:rPr lang="en-US" dirty="0"/>
              <a:t>.</a:t>
            </a:r>
          </a:p>
        </p:txBody>
      </p:sp>
    </p:spTree>
    <p:extLst>
      <p:ext uri="{BB962C8B-B14F-4D97-AF65-F5344CB8AC3E}">
        <p14:creationId xmlns:p14="http://schemas.microsoft.com/office/powerpoint/2010/main" val="34171843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125</a:t>
            </a:fld>
            <a:endParaRPr lang="en-US"/>
          </a:p>
        </p:txBody>
      </p:sp>
      <p:sp>
        <p:nvSpPr>
          <p:cNvPr id="3" name="Rectangle 2"/>
          <p:cNvSpPr/>
          <p:nvPr/>
        </p:nvSpPr>
        <p:spPr>
          <a:xfrm>
            <a:off x="2945363" y="381000"/>
            <a:ext cx="3309880" cy="369332"/>
          </a:xfrm>
          <a:prstGeom prst="rect">
            <a:avLst/>
          </a:prstGeom>
        </p:spPr>
        <p:txBody>
          <a:bodyPr wrap="none">
            <a:spAutoFit/>
          </a:bodyPr>
          <a:lstStyle/>
          <a:p>
            <a:r>
              <a:rPr lang="en-US" b="1" dirty="0"/>
              <a:t>Mode of action of Amphetamine</a:t>
            </a:r>
            <a:endParaRPr lang="en-US" dirty="0"/>
          </a:p>
        </p:txBody>
      </p:sp>
      <p:pic>
        <p:nvPicPr>
          <p:cNvPr id="4" name="תמונה 60"/>
          <p:cNvPicPr/>
          <p:nvPr/>
        </p:nvPicPr>
        <p:blipFill>
          <a:blip r:embed="rId2">
            <a:extLst>
              <a:ext uri="{28A0092B-C50C-407E-A947-70E740481C1C}">
                <a14:useLocalDpi xmlns:a14="http://schemas.microsoft.com/office/drawing/2010/main" val="0"/>
              </a:ext>
            </a:extLst>
          </a:blip>
          <a:stretch>
            <a:fillRect/>
          </a:stretch>
        </p:blipFill>
        <p:spPr>
          <a:xfrm>
            <a:off x="2462212" y="895350"/>
            <a:ext cx="4219575" cy="5353050"/>
          </a:xfrm>
          <a:prstGeom prst="rect">
            <a:avLst/>
          </a:prstGeom>
        </p:spPr>
      </p:pic>
    </p:spTree>
    <p:extLst>
      <p:ext uri="{BB962C8B-B14F-4D97-AF65-F5344CB8AC3E}">
        <p14:creationId xmlns:p14="http://schemas.microsoft.com/office/powerpoint/2010/main" val="4667719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126</a:t>
            </a:fld>
            <a:endParaRPr lang="en-US"/>
          </a:p>
        </p:txBody>
      </p:sp>
      <p:sp>
        <p:nvSpPr>
          <p:cNvPr id="3" name="Rectangle 2"/>
          <p:cNvSpPr/>
          <p:nvPr/>
        </p:nvSpPr>
        <p:spPr>
          <a:xfrm>
            <a:off x="685800" y="609600"/>
            <a:ext cx="7848600" cy="3693319"/>
          </a:xfrm>
          <a:prstGeom prst="rect">
            <a:avLst/>
          </a:prstGeom>
        </p:spPr>
        <p:txBody>
          <a:bodyPr wrap="square">
            <a:spAutoFit/>
          </a:bodyPr>
          <a:lstStyle/>
          <a:p>
            <a:r>
              <a:rPr lang="en-US" dirty="0"/>
              <a:t>Amphetamine enters the presynaptic neuron across the neuronal membrane or through DAT. Once inside, it binds to </a:t>
            </a:r>
            <a:r>
              <a:rPr lang="en-US" b="1" dirty="0"/>
              <a:t>TAAR1</a:t>
            </a:r>
            <a:r>
              <a:rPr lang="en-US" dirty="0"/>
              <a:t> or enters synaptic vesicles through VMAT2. When amphetamine enters synaptic vesicles through </a:t>
            </a:r>
            <a:r>
              <a:rPr lang="en-US" b="1" dirty="0"/>
              <a:t>VMAT2</a:t>
            </a:r>
            <a:r>
              <a:rPr lang="en-US" dirty="0"/>
              <a:t>, it collapses the vesicular pH gradient, which in turn causes </a:t>
            </a:r>
            <a:r>
              <a:rPr lang="en-US" u="sng" dirty="0"/>
              <a:t>DA to be released</a:t>
            </a:r>
            <a:r>
              <a:rPr lang="en-US" dirty="0"/>
              <a:t> into the cytosol (light tan-colored area) through VMAT2.  When amphetamine binds to TAAR1, it reduces the firing rate of the DA neuron via potassium channels and activates protein kinase A (PKA) and protein kinase C (PKC), which subsequently phosphorylates DAT. PKA-phosphorylation causes DAT to withdraw into the </a:t>
            </a:r>
            <a:r>
              <a:rPr lang="en-US" b="1" dirty="0"/>
              <a:t>pre</a:t>
            </a:r>
            <a:r>
              <a:rPr lang="en-US" dirty="0"/>
              <a:t>synaptic neuron (internalize) and cease transport. PKC-phosphorylated DAT may either operate in reverse or, like PKA-phosphorylated DAT, internalize and cease transport. Amphetamine is also known to increase intracellular calcium, an effect which is associated with DAT phosphorylation through a </a:t>
            </a:r>
            <a:r>
              <a:rPr lang="en-US" b="1" dirty="0"/>
              <a:t>CAMKIIα</a:t>
            </a:r>
            <a:r>
              <a:rPr lang="en-US" dirty="0"/>
              <a:t>-dependent pathway, in turn producing dopamine efflux.</a:t>
            </a:r>
          </a:p>
        </p:txBody>
      </p:sp>
    </p:spTree>
    <p:extLst>
      <p:ext uri="{BB962C8B-B14F-4D97-AF65-F5344CB8AC3E}">
        <p14:creationId xmlns:p14="http://schemas.microsoft.com/office/powerpoint/2010/main" val="1792285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127</a:t>
            </a:fld>
            <a:endParaRPr lang="en-US"/>
          </a:p>
        </p:txBody>
      </p:sp>
      <p:sp>
        <p:nvSpPr>
          <p:cNvPr id="3" name="Rectangle 2"/>
          <p:cNvSpPr/>
          <p:nvPr/>
        </p:nvSpPr>
        <p:spPr>
          <a:xfrm>
            <a:off x="609600" y="510600"/>
            <a:ext cx="8077200" cy="5509200"/>
          </a:xfrm>
          <a:prstGeom prst="rect">
            <a:avLst/>
          </a:prstGeom>
        </p:spPr>
        <p:txBody>
          <a:bodyPr wrap="square">
            <a:spAutoFit/>
          </a:bodyPr>
          <a:lstStyle/>
          <a:p>
            <a:pPr algn="ctr"/>
            <a:r>
              <a:rPr lang="en-US" sz="2400" b="1" dirty="0"/>
              <a:t>Vesicular MA transporter [VMAT2]</a:t>
            </a:r>
          </a:p>
          <a:p>
            <a:pPr algn="ctr"/>
            <a:r>
              <a:rPr lang="en-US" sz="800" b="1" dirty="0"/>
              <a:t> </a:t>
            </a:r>
            <a:endParaRPr lang="en-US" sz="800" dirty="0"/>
          </a:p>
          <a:p>
            <a:pPr rtl="1"/>
            <a:r>
              <a:rPr lang="en-US" sz="1600" dirty="0"/>
              <a:t>The vesicular monoamine transporter 2 (VMAT2) also known as solute carrier family 18 member 2 (</a:t>
            </a:r>
            <a:r>
              <a:rPr lang="en-US" sz="1600" b="1" dirty="0"/>
              <a:t>SLC18A2</a:t>
            </a:r>
            <a:r>
              <a:rPr lang="en-US" sz="1600" dirty="0"/>
              <a:t>) is a protein that in humans is encoded by the </a:t>
            </a:r>
            <a:r>
              <a:rPr lang="en-US" sz="1600" i="1" dirty="0"/>
              <a:t>SLC18A2</a:t>
            </a:r>
            <a:r>
              <a:rPr lang="en-US" sz="1600" dirty="0"/>
              <a:t> gene. VMAT2 is an integral membrane protein that transports monoamines—particularly NTs such as dopamine, norepinephrine, serotonin, and histamine—from cellular cytosol into synaptic vesicles. In </a:t>
            </a:r>
            <a:r>
              <a:rPr lang="en-US" sz="1600" dirty="0" err="1"/>
              <a:t>nigro</a:t>
            </a:r>
            <a:r>
              <a:rPr lang="en-US" sz="1600" dirty="0"/>
              <a:t>-striatal pathway and mesolimbic pathway dopamine-releasing neurons, VMAT2 function is also necessary for the vesicular release of the neurotransmitter gamma amino butyric acid [</a:t>
            </a:r>
            <a:r>
              <a:rPr lang="en-US" sz="1600" b="1" dirty="0"/>
              <a:t>GABA]</a:t>
            </a:r>
            <a:r>
              <a:rPr lang="en-US" sz="1600" dirty="0"/>
              <a:t>.</a:t>
            </a:r>
          </a:p>
          <a:p>
            <a:r>
              <a:rPr lang="en-US" sz="1600" dirty="0"/>
              <a:t>VMAT2 is believed to possess at least two distinct binding sites, which are characterized by </a:t>
            </a:r>
            <a:r>
              <a:rPr lang="en-US" sz="1600" u="sng" dirty="0" err="1"/>
              <a:t>tetrabenazine</a:t>
            </a:r>
            <a:r>
              <a:rPr lang="en-US" sz="1600" dirty="0"/>
              <a:t> (TBZ) and </a:t>
            </a:r>
            <a:r>
              <a:rPr lang="en-US" sz="1600" u="sng" dirty="0"/>
              <a:t>reserpine</a:t>
            </a:r>
            <a:r>
              <a:rPr lang="en-US" sz="1600" dirty="0"/>
              <a:t> binding to the transporter. Amphetamine (TBZ site) and methamphetamine (reserpine site) bind at distinct sites on VMAT2 to inhibit its function. VMAT2 inhibitors like </a:t>
            </a:r>
            <a:r>
              <a:rPr lang="en-US" sz="1600" dirty="0" err="1"/>
              <a:t>tetrabenazine</a:t>
            </a:r>
            <a:r>
              <a:rPr lang="en-US" sz="1600" dirty="0"/>
              <a:t> and reserpine </a:t>
            </a:r>
            <a:r>
              <a:rPr lang="en-US" sz="1600" u="sng" dirty="0"/>
              <a:t>reduce the concentration of monoamine NTs in the synaptic cleft</a:t>
            </a:r>
            <a:r>
              <a:rPr lang="en-US" sz="1600" dirty="0"/>
              <a:t> by inhibiting uptake through VMAT2. The inhibition of VMAT2 uptake by these drugs prevents the storage of NTs in synaptic vesicles and reduces the quantity of NTs that are released through exocytosis. Although many substituted amphetamines induce the release of NTs from vesicles through VMAT2 while inhibiting uptake through VMAT2, they facilitate the release of monoamine NTs into the synaptic cleft by simultaneously reversing the direction of transport through the primary plasma membrane transport proteins for monoamines (</a:t>
            </a:r>
            <a:r>
              <a:rPr lang="en-US" sz="1600" dirty="0" err="1"/>
              <a:t>ithe</a:t>
            </a:r>
            <a:r>
              <a:rPr lang="en-US" sz="1600" dirty="0"/>
              <a:t> dopamine transporter, norepinephrine transporter, and serotonin transporter) in monoamine neurons. Other VMAT2 inhibitors such as GZ-793A inhibit the reinforcing effects of methamphetamine, but without producing stimulant or reinforcing effects themselves.</a:t>
            </a:r>
          </a:p>
        </p:txBody>
      </p:sp>
    </p:spTree>
    <p:extLst>
      <p:ext uri="{BB962C8B-B14F-4D97-AF65-F5344CB8AC3E}">
        <p14:creationId xmlns:p14="http://schemas.microsoft.com/office/powerpoint/2010/main" val="19209145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128</a:t>
            </a:fld>
            <a:endParaRPr lang="en-US"/>
          </a:p>
        </p:txBody>
      </p:sp>
      <p:sp>
        <p:nvSpPr>
          <p:cNvPr id="3" name="Rectangle 2"/>
          <p:cNvSpPr/>
          <p:nvPr/>
        </p:nvSpPr>
        <p:spPr>
          <a:xfrm>
            <a:off x="457200" y="1023640"/>
            <a:ext cx="8001000" cy="4462760"/>
          </a:xfrm>
          <a:prstGeom prst="rect">
            <a:avLst/>
          </a:prstGeom>
        </p:spPr>
        <p:txBody>
          <a:bodyPr wrap="square">
            <a:spAutoFit/>
          </a:bodyPr>
          <a:lstStyle/>
          <a:p>
            <a:pPr algn="ctr"/>
            <a:r>
              <a:rPr lang="en-US" sz="2400" b="1" dirty="0"/>
              <a:t>Calcium/</a:t>
            </a:r>
            <a:r>
              <a:rPr lang="en-US" sz="2400" b="1" dirty="0" err="1"/>
              <a:t>calmodulin</a:t>
            </a:r>
            <a:r>
              <a:rPr lang="en-US" sz="2400" b="1" dirty="0"/>
              <a:t>-dependent kinase [CAMKII-alpha]</a:t>
            </a:r>
          </a:p>
          <a:p>
            <a:pPr algn="ctr"/>
            <a:r>
              <a:rPr lang="en-US" sz="800" b="1" dirty="0"/>
              <a:t> </a:t>
            </a:r>
            <a:endParaRPr lang="en-US" sz="800" dirty="0"/>
          </a:p>
          <a:p>
            <a:r>
              <a:rPr lang="en-US" dirty="0"/>
              <a:t>Calcium/</a:t>
            </a:r>
            <a:r>
              <a:rPr lang="en-US" dirty="0" err="1"/>
              <a:t>calmodulin</a:t>
            </a:r>
            <a:r>
              <a:rPr lang="en-US" dirty="0"/>
              <a:t>-dependent protein kinase type II subunit alpha (</a:t>
            </a:r>
            <a:r>
              <a:rPr lang="en-US" b="1" dirty="0"/>
              <a:t>CAMKIIα</a:t>
            </a:r>
            <a:r>
              <a:rPr lang="en-US" dirty="0"/>
              <a:t>), a.k.a. </a:t>
            </a:r>
            <a:r>
              <a:rPr lang="en-US" u="sng" dirty="0"/>
              <a:t>Ca2+/</a:t>
            </a:r>
            <a:r>
              <a:rPr lang="en-US" u="sng" dirty="0" err="1"/>
              <a:t>calmodulin</a:t>
            </a:r>
            <a:r>
              <a:rPr lang="en-US" u="sng" dirty="0"/>
              <a:t>-dependent protein kinase II alpha</a:t>
            </a:r>
            <a:r>
              <a:rPr lang="en-US" dirty="0"/>
              <a:t>, is one subunit of </a:t>
            </a:r>
            <a:r>
              <a:rPr lang="en-US" dirty="0" err="1"/>
              <a:t>CamKII</a:t>
            </a:r>
            <a:r>
              <a:rPr lang="en-US" dirty="0"/>
              <a:t>, a </a:t>
            </a:r>
            <a:r>
              <a:rPr lang="en-US" b="1" dirty="0"/>
              <a:t>protein kinase </a:t>
            </a:r>
            <a:r>
              <a:rPr lang="en-US" dirty="0"/>
              <a:t>(an enzyme which phosphorylates proteins) that in humans is encoded by the </a:t>
            </a:r>
            <a:r>
              <a:rPr lang="en-US" i="1" dirty="0"/>
              <a:t>CAMK2A </a:t>
            </a:r>
            <a:r>
              <a:rPr lang="en-US" dirty="0"/>
              <a:t>gene. The product of the CAMK2A gene is an enzyme that belongs to the serine/threonine-specific protein kinase family, as well as the Ca2+/</a:t>
            </a:r>
            <a:r>
              <a:rPr lang="en-US" dirty="0" err="1"/>
              <a:t>calmodulin</a:t>
            </a:r>
            <a:r>
              <a:rPr lang="en-US" dirty="0"/>
              <a:t>-dependent protein kinase II subfamily. </a:t>
            </a:r>
            <a:r>
              <a:rPr lang="en-US" b="1" dirty="0"/>
              <a:t>Ca2+ signaling</a:t>
            </a:r>
            <a:r>
              <a:rPr lang="en-US" dirty="0"/>
              <a:t> is crucial for several aspects of </a:t>
            </a:r>
            <a:r>
              <a:rPr lang="en-US" b="1" dirty="0"/>
              <a:t>synaptic plasticity</a:t>
            </a:r>
            <a:r>
              <a:rPr lang="en-US" dirty="0"/>
              <a:t> at </a:t>
            </a:r>
            <a:r>
              <a:rPr lang="en-US" dirty="0" err="1"/>
              <a:t>glutamatergic</a:t>
            </a:r>
            <a:r>
              <a:rPr lang="en-US" dirty="0"/>
              <a:t> synapses. This enzyme is composed of four different chains: alpha, beta, gamma, and delta. The alpha chain encoded by this gene is required for hippocampal long-term potentiation (</a:t>
            </a:r>
            <a:r>
              <a:rPr lang="en-US" b="1" dirty="0"/>
              <a:t>LTP</a:t>
            </a:r>
            <a:r>
              <a:rPr lang="en-US" dirty="0"/>
              <a:t>) and </a:t>
            </a:r>
            <a:r>
              <a:rPr lang="en-US" u="sng" dirty="0"/>
              <a:t>spatial learning</a:t>
            </a:r>
            <a:r>
              <a:rPr lang="en-US" dirty="0"/>
              <a:t>. In addition to its calcium-</a:t>
            </a:r>
            <a:r>
              <a:rPr lang="en-US" dirty="0" err="1"/>
              <a:t>calmodulin</a:t>
            </a:r>
            <a:r>
              <a:rPr lang="en-US" dirty="0"/>
              <a:t> (</a:t>
            </a:r>
            <a:r>
              <a:rPr lang="en-US" dirty="0" err="1"/>
              <a:t>CaM</a:t>
            </a:r>
            <a:r>
              <a:rPr lang="en-US" dirty="0"/>
              <a:t>)-dependent activity, this protein can undergo auto-phosphorylation, resulting in </a:t>
            </a:r>
            <a:r>
              <a:rPr lang="en-US" dirty="0" err="1"/>
              <a:t>CaM</a:t>
            </a:r>
            <a:r>
              <a:rPr lang="en-US" dirty="0"/>
              <a:t>-</a:t>
            </a:r>
            <a:r>
              <a:rPr lang="en-US" b="1" dirty="0"/>
              <a:t>in</a:t>
            </a:r>
            <a:r>
              <a:rPr lang="en-US" dirty="0"/>
              <a:t>dependent activity. Two transcript variants encoding distinct isoforms have been identified for this gene. According to a 2018 study, the </a:t>
            </a:r>
            <a:r>
              <a:rPr lang="en-US" b="1" dirty="0"/>
              <a:t>recessive mutation </a:t>
            </a:r>
            <a:r>
              <a:rPr lang="en-US" dirty="0"/>
              <a:t>of CAMK2A in humans cause a syndrome of </a:t>
            </a:r>
            <a:r>
              <a:rPr lang="en-US" u="sng" dirty="0"/>
              <a:t>severe intellectual disability</a:t>
            </a:r>
            <a:r>
              <a:rPr lang="en-US" dirty="0"/>
              <a:t> with </a:t>
            </a:r>
            <a:r>
              <a:rPr lang="en-US" u="sng" dirty="0"/>
              <a:t>growth retardation</a:t>
            </a:r>
            <a:r>
              <a:rPr lang="en-US" dirty="0"/>
              <a:t>.</a:t>
            </a:r>
          </a:p>
        </p:txBody>
      </p:sp>
    </p:spTree>
    <p:extLst>
      <p:ext uri="{BB962C8B-B14F-4D97-AF65-F5344CB8AC3E}">
        <p14:creationId xmlns:p14="http://schemas.microsoft.com/office/powerpoint/2010/main" val="8066002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129</a:t>
            </a:fld>
            <a:endParaRPr lang="en-US"/>
          </a:p>
        </p:txBody>
      </p:sp>
      <p:sp>
        <p:nvSpPr>
          <p:cNvPr id="3" name="Rectangle 2"/>
          <p:cNvSpPr/>
          <p:nvPr/>
        </p:nvSpPr>
        <p:spPr>
          <a:xfrm>
            <a:off x="381000" y="304800"/>
            <a:ext cx="8229600" cy="6140142"/>
          </a:xfrm>
          <a:prstGeom prst="rect">
            <a:avLst/>
          </a:prstGeom>
        </p:spPr>
        <p:txBody>
          <a:bodyPr wrap="square">
            <a:spAutoFit/>
          </a:bodyPr>
          <a:lstStyle/>
          <a:p>
            <a:r>
              <a:rPr lang="en-US" sz="2000" b="1" dirty="0"/>
              <a:t>The effect of interactions between genetics and Cannabis use on </a:t>
            </a:r>
            <a:r>
              <a:rPr lang="en-US" sz="2000" b="1" dirty="0" err="1"/>
              <a:t>neurocognition</a:t>
            </a:r>
            <a:r>
              <a:rPr lang="en-US" sz="2000" b="1" dirty="0"/>
              <a:t>. A review - Cannabis affects </a:t>
            </a:r>
            <a:r>
              <a:rPr lang="en-US" sz="2000" b="1" dirty="0" err="1"/>
              <a:t>neurocognition</a:t>
            </a:r>
            <a:r>
              <a:rPr lang="en-US" sz="2000" b="1" dirty="0"/>
              <a:t> during acute and regular cannabis use </a:t>
            </a:r>
            <a:r>
              <a:rPr lang="en-US" sz="1600" b="1" dirty="0"/>
              <a:t>(2018)</a:t>
            </a:r>
            <a:r>
              <a:rPr lang="en-US" sz="1600" dirty="0"/>
              <a:t> </a:t>
            </a:r>
            <a:r>
              <a:rPr lang="he-IL" sz="1600" dirty="0"/>
              <a:t>.</a:t>
            </a:r>
            <a:endParaRPr lang="en-US" sz="1600" dirty="0"/>
          </a:p>
          <a:p>
            <a:r>
              <a:rPr lang="en-US" sz="1500" dirty="0"/>
              <a:t>Progress in </a:t>
            </a:r>
            <a:r>
              <a:rPr lang="en-US" sz="1500" dirty="0" err="1"/>
              <a:t>Neuro</a:t>
            </a:r>
            <a:r>
              <a:rPr lang="en-US" sz="1500" dirty="0"/>
              <a:t>-Psychopharmacology and Biological Psychiatry</a:t>
            </a:r>
          </a:p>
          <a:p>
            <a:r>
              <a:rPr lang="en-US" sz="1500" dirty="0"/>
              <a:t>Volume 82, 2 March 2018, Pages 95-10.</a:t>
            </a:r>
          </a:p>
          <a:p>
            <a:r>
              <a:rPr lang="en-US" sz="1500" b="1" dirty="0" err="1"/>
              <a:t>Cosker</a:t>
            </a:r>
            <a:r>
              <a:rPr lang="en-US" sz="1500" dirty="0"/>
              <a:t> E. et al</a:t>
            </a:r>
          </a:p>
          <a:p>
            <a:r>
              <a:rPr lang="en-US" sz="1600" u="sng" dirty="0"/>
              <a:t>Highlights:</a:t>
            </a:r>
            <a:r>
              <a:rPr lang="en-US" sz="1600" b="1" dirty="0"/>
              <a:t> COMT</a:t>
            </a:r>
            <a:r>
              <a:rPr lang="en-US" sz="1600" dirty="0"/>
              <a:t>, </a:t>
            </a:r>
            <a:r>
              <a:rPr lang="en-US" sz="1600" b="1" dirty="0"/>
              <a:t>AKT1</a:t>
            </a:r>
            <a:r>
              <a:rPr lang="en-US" sz="1600" dirty="0"/>
              <a:t> and </a:t>
            </a:r>
            <a:r>
              <a:rPr lang="en-US" sz="1600" b="1" dirty="0"/>
              <a:t>DBH</a:t>
            </a:r>
            <a:r>
              <a:rPr lang="en-US" sz="1600" dirty="0"/>
              <a:t> modulate </a:t>
            </a:r>
            <a:r>
              <a:rPr lang="en-US" sz="1600" u="sng" dirty="0"/>
              <a:t>acute effects</a:t>
            </a:r>
            <a:r>
              <a:rPr lang="en-US" sz="1600" dirty="0"/>
              <a:t> of cannabis</a:t>
            </a:r>
            <a:r>
              <a:rPr lang="he-IL" sz="1600" dirty="0"/>
              <a:t>.</a:t>
            </a:r>
            <a:endParaRPr lang="en-US" sz="1600" dirty="0"/>
          </a:p>
          <a:p>
            <a:r>
              <a:rPr lang="en-US" sz="1600" dirty="0"/>
              <a:t>COMT, AKT1, </a:t>
            </a:r>
            <a:r>
              <a:rPr lang="en-US" sz="1600" b="1" dirty="0"/>
              <a:t>CNR1</a:t>
            </a:r>
            <a:r>
              <a:rPr lang="en-US" sz="1600" dirty="0"/>
              <a:t> and </a:t>
            </a:r>
            <a:r>
              <a:rPr lang="en-US" sz="1600" b="1" dirty="0"/>
              <a:t>5-HTTLPR</a:t>
            </a:r>
            <a:r>
              <a:rPr lang="en-US" sz="1600" dirty="0"/>
              <a:t> influence the effects of </a:t>
            </a:r>
            <a:r>
              <a:rPr lang="en-US" sz="1600" u="sng" dirty="0"/>
              <a:t>regular cannabis use</a:t>
            </a:r>
            <a:r>
              <a:rPr lang="he-IL" sz="1600" dirty="0"/>
              <a:t>.</a:t>
            </a:r>
            <a:endParaRPr lang="en-US" sz="1600" dirty="0"/>
          </a:p>
          <a:p>
            <a:r>
              <a:rPr lang="en-US" sz="1600" u="sng" dirty="0"/>
              <a:t>Background:</a:t>
            </a:r>
            <a:r>
              <a:rPr lang="en-US" sz="1600" dirty="0"/>
              <a:t>  Cannabis is one of the most widely-used drugs in industrialized countries. It is now well established that cannabis use impacts </a:t>
            </a:r>
            <a:r>
              <a:rPr lang="en-US" sz="1600" dirty="0" err="1"/>
              <a:t>neurocognition</a:t>
            </a:r>
            <a:r>
              <a:rPr lang="en-US" sz="1600" dirty="0"/>
              <a:t>. In the intoxication period time, episodic memory, working memory and attention are impacted and </a:t>
            </a:r>
            <a:r>
              <a:rPr lang="en-US" sz="1600" b="1" dirty="0"/>
              <a:t>impulsivity is increased</a:t>
            </a:r>
            <a:r>
              <a:rPr lang="en-US" sz="1600" dirty="0"/>
              <a:t>. The long-term effects of cannabis use tend to be similar. Various internal factors, such as sex differences, modulate this impact. It is unclear whether </a:t>
            </a:r>
            <a:r>
              <a:rPr lang="en-US" sz="1600" b="1" dirty="0"/>
              <a:t>genetic variations</a:t>
            </a:r>
            <a:r>
              <a:rPr lang="en-US" sz="1600" dirty="0"/>
              <a:t> can also influence the impact of cannabis on </a:t>
            </a:r>
            <a:r>
              <a:rPr lang="en-US" sz="1600" dirty="0" err="1"/>
              <a:t>neurocognition</a:t>
            </a:r>
            <a:r>
              <a:rPr lang="en-US" sz="1600" dirty="0"/>
              <a:t>. We set out to examine the impact of genetic variations on </a:t>
            </a:r>
            <a:r>
              <a:rPr lang="en-US" sz="1600" dirty="0" err="1"/>
              <a:t>neurocognition</a:t>
            </a:r>
            <a:r>
              <a:rPr lang="en-US" sz="1600" dirty="0"/>
              <a:t> in cannabis users</a:t>
            </a:r>
            <a:r>
              <a:rPr lang="he-IL" sz="1600" dirty="0"/>
              <a:t>.</a:t>
            </a:r>
            <a:endParaRPr lang="en-US" sz="1600" dirty="0"/>
          </a:p>
          <a:p>
            <a:r>
              <a:rPr lang="en-US" sz="1600" u="sng" dirty="0"/>
              <a:t>Methods:</a:t>
            </a:r>
            <a:r>
              <a:rPr lang="en-US" sz="1600" dirty="0"/>
              <a:t> We conducted a search via the PubMed, Web of Science &amp; </a:t>
            </a:r>
            <a:r>
              <a:rPr lang="en-US" sz="1600" dirty="0" err="1"/>
              <a:t>ScienceDirect</a:t>
            </a:r>
            <a:r>
              <a:rPr lang="en-US" sz="1600" dirty="0"/>
              <a:t> databases to identify studies measuring </a:t>
            </a:r>
            <a:r>
              <a:rPr lang="en-US" sz="1600" dirty="0" err="1"/>
              <a:t>neurocognition</a:t>
            </a:r>
            <a:r>
              <a:rPr lang="en-US" sz="1600" dirty="0"/>
              <a:t> &amp; assessing genotypes in the context of cannabis use</a:t>
            </a:r>
            <a:r>
              <a:rPr lang="he-IL" sz="1600" dirty="0"/>
              <a:t>.</a:t>
            </a:r>
            <a:endParaRPr lang="en-US" sz="1600" dirty="0"/>
          </a:p>
          <a:p>
            <a:r>
              <a:rPr lang="en-US" sz="1600" u="sng" dirty="0"/>
              <a:t>Results:</a:t>
            </a:r>
            <a:r>
              <a:rPr lang="en-US" sz="1600" dirty="0"/>
              <a:t> We included 13 articles. We found that working memory, verbal and visual memory and sustained attention are more impacted during intoxication in subjects with the </a:t>
            </a:r>
            <a:r>
              <a:rPr lang="en-US" sz="1600" b="1" dirty="0"/>
              <a:t>Val COMT allele</a:t>
            </a:r>
            <a:r>
              <a:rPr lang="en-US" sz="1600" dirty="0"/>
              <a:t>. </a:t>
            </a:r>
            <a:r>
              <a:rPr lang="en-US" sz="1600" i="1" dirty="0"/>
              <a:t>COMT</a:t>
            </a:r>
            <a:r>
              <a:rPr lang="en-US" sz="1600" dirty="0"/>
              <a:t> gene could also modulate sustained attention in regular use. The CNR1, AKT1, DBH and </a:t>
            </a:r>
            <a:r>
              <a:rPr lang="en-US" sz="1600" b="1" dirty="0"/>
              <a:t>5-HTT/SLC6A4</a:t>
            </a:r>
            <a:r>
              <a:rPr lang="en-US" sz="1600" dirty="0"/>
              <a:t> genes may also </a:t>
            </a:r>
            <a:r>
              <a:rPr lang="en-US" sz="1600" u="sng" dirty="0"/>
              <a:t>modulate effects</a:t>
            </a:r>
            <a:r>
              <a:rPr lang="he-IL" sz="1600" dirty="0"/>
              <a:t>.</a:t>
            </a:r>
            <a:endParaRPr lang="en-US" sz="1600" dirty="0"/>
          </a:p>
          <a:p>
            <a:r>
              <a:rPr lang="en-US" sz="1600" u="sng" dirty="0"/>
              <a:t>Conclusions:</a:t>
            </a:r>
            <a:r>
              <a:rPr lang="en-US" sz="1600" dirty="0"/>
              <a:t>  Most of these genes are linked to </a:t>
            </a:r>
            <a:r>
              <a:rPr lang="en-US" sz="1600" b="1" dirty="0"/>
              <a:t>schizophrenia</a:t>
            </a:r>
            <a:r>
              <a:rPr lang="en-US" sz="1600" dirty="0"/>
              <a:t>. A fuller understanding of their impact on the effects of cannabis on </a:t>
            </a:r>
            <a:r>
              <a:rPr lang="en-US" sz="1600" dirty="0" err="1"/>
              <a:t>neurocognition</a:t>
            </a:r>
            <a:r>
              <a:rPr lang="en-US" sz="1600" dirty="0"/>
              <a:t> would thus help elucidate the mechanisms linking </a:t>
            </a:r>
            <a:r>
              <a:rPr lang="en-US" sz="1600" u="sng" dirty="0"/>
              <a:t>cannabis </a:t>
            </a:r>
            <a:r>
              <a:rPr lang="en-US" sz="1600" dirty="0"/>
              <a:t>and </a:t>
            </a:r>
            <a:r>
              <a:rPr lang="en-US" sz="1600" u="sng" dirty="0"/>
              <a:t>psychosis</a:t>
            </a:r>
            <a:r>
              <a:rPr lang="en-US" sz="1600" dirty="0"/>
              <a:t>. However, evidence is still scant, and more research is needed</a:t>
            </a:r>
            <a:r>
              <a:rPr lang="he-IL" sz="1600" dirty="0"/>
              <a:t>.</a:t>
            </a:r>
            <a:endParaRPr lang="en-US" sz="1600" dirty="0"/>
          </a:p>
        </p:txBody>
      </p:sp>
    </p:spTree>
    <p:extLst>
      <p:ext uri="{BB962C8B-B14F-4D97-AF65-F5344CB8AC3E}">
        <p14:creationId xmlns:p14="http://schemas.microsoft.com/office/powerpoint/2010/main" val="339539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9437"/>
            <a:ext cx="8229600" cy="4525963"/>
          </a:xfrm>
        </p:spPr>
        <p:txBody>
          <a:bodyPr>
            <a:noAutofit/>
          </a:bodyPr>
          <a:lstStyle/>
          <a:p>
            <a:r>
              <a:rPr lang="en-US" sz="1700" dirty="0"/>
              <a:t>In a study of 40 daily </a:t>
            </a:r>
            <a:r>
              <a:rPr lang="en-US" sz="1700" b="1" dirty="0"/>
              <a:t>marijuana users</a:t>
            </a:r>
            <a:r>
              <a:rPr lang="en-US" sz="1700" dirty="0"/>
              <a:t> who </a:t>
            </a:r>
            <a:r>
              <a:rPr lang="en-US" sz="1700" u="sng" dirty="0"/>
              <a:t>abstained for 24 h</a:t>
            </a:r>
            <a:r>
              <a:rPr lang="en-US" sz="1700" dirty="0"/>
              <a:t> and were then presented with a cue-elicited craving paradigm, followed by smoking a marijuana cigarette, rs324420(</a:t>
            </a:r>
            <a:r>
              <a:rPr lang="en-US" sz="1700" b="1" dirty="0"/>
              <a:t>A</a:t>
            </a:r>
            <a:r>
              <a:rPr lang="en-US" sz="1700" dirty="0"/>
              <a:t>) was significantly associated with </a:t>
            </a:r>
            <a:r>
              <a:rPr lang="en-US" sz="1700" u="sng" dirty="0"/>
              <a:t>changes in withdrawal</a:t>
            </a:r>
            <a:r>
              <a:rPr lang="en-US" sz="1700" dirty="0"/>
              <a:t> after abstinence and with </a:t>
            </a:r>
            <a:r>
              <a:rPr lang="en-US" sz="1700" u="sng" dirty="0"/>
              <a:t>happiness after smoking marijuana</a:t>
            </a:r>
            <a:r>
              <a:rPr lang="en-US" sz="1700" dirty="0"/>
              <a:t>, but was not associated with changes in heart rate after smoking or with changes in craving or other acute effects.</a:t>
            </a:r>
          </a:p>
          <a:p>
            <a:r>
              <a:rPr lang="en-US" sz="1700" dirty="0"/>
              <a:t>This variant has also been associated with </a:t>
            </a:r>
            <a:r>
              <a:rPr lang="en-US" sz="1700" b="1" dirty="0"/>
              <a:t>pain insensitivity</a:t>
            </a:r>
            <a:r>
              <a:rPr lang="en-US" sz="1700" dirty="0"/>
              <a:t>. In a 2016 study, about 1000 women undergoing surgery for breast cancer were tested for cold and heat pain sensitivity; rs324420(</a:t>
            </a:r>
            <a:r>
              <a:rPr lang="en-US" sz="1700" b="1" dirty="0"/>
              <a:t>A;A</a:t>
            </a:r>
            <a:r>
              <a:rPr lang="en-US" sz="1700" dirty="0"/>
              <a:t>) individuals reported significantly </a:t>
            </a:r>
            <a:r>
              <a:rPr lang="en-US" sz="1700" u="sng" dirty="0"/>
              <a:t>lower cold pain sensitivity</a:t>
            </a:r>
            <a:r>
              <a:rPr lang="en-US" sz="1700" dirty="0"/>
              <a:t> and less need for postoperative analgesia. The rs324420(</a:t>
            </a:r>
            <a:r>
              <a:rPr lang="en-US" sz="1700" b="1" dirty="0"/>
              <a:t>A;C</a:t>
            </a:r>
            <a:r>
              <a:rPr lang="en-US" sz="1700" dirty="0"/>
              <a:t>) genotype was also seen in a woman with unusually </a:t>
            </a:r>
            <a:r>
              <a:rPr lang="en-US" sz="1700" u="sng" dirty="0"/>
              <a:t>high pain tolerance</a:t>
            </a:r>
            <a:r>
              <a:rPr lang="en-US" sz="1700" dirty="0"/>
              <a:t>, along with a ~8kb </a:t>
            </a:r>
            <a:r>
              <a:rPr lang="en-US" sz="1700" b="1" dirty="0"/>
              <a:t>hetero</a:t>
            </a:r>
            <a:r>
              <a:rPr lang="en-US" sz="1700" dirty="0"/>
              <a:t>zygous </a:t>
            </a:r>
            <a:r>
              <a:rPr lang="en-US" sz="1700" b="1" dirty="0"/>
              <a:t>micro-deletion</a:t>
            </a:r>
            <a:r>
              <a:rPr lang="en-US" sz="1700" dirty="0"/>
              <a:t> of the adjacent FAAH </a:t>
            </a:r>
            <a:r>
              <a:rPr lang="en-US" sz="1700" u="sng" dirty="0"/>
              <a:t>pseudo-gene</a:t>
            </a:r>
            <a:r>
              <a:rPr lang="en-US" sz="1700" dirty="0"/>
              <a:t>.</a:t>
            </a:r>
            <a:r>
              <a:rPr lang="he-IL" sz="1700" dirty="0"/>
              <a:t> </a:t>
            </a:r>
            <a:endParaRPr lang="en-US" sz="1700" dirty="0"/>
          </a:p>
          <a:p>
            <a:r>
              <a:rPr lang="en-US" sz="1700" dirty="0"/>
              <a:t>From a different perspective, a 2016 study published in the Journal of Happiness Studies found a strong correlation between a </a:t>
            </a:r>
            <a:r>
              <a:rPr lang="en-US" sz="1700" u="sng" dirty="0"/>
              <a:t>nation's happiness</a:t>
            </a:r>
            <a:r>
              <a:rPr lang="en-US" sz="1700" dirty="0"/>
              <a:t> and the </a:t>
            </a:r>
            <a:r>
              <a:rPr lang="en-US" sz="1700" b="1" dirty="0"/>
              <a:t>presence</a:t>
            </a:r>
            <a:r>
              <a:rPr lang="en-US" sz="1700" dirty="0"/>
              <a:t> of the (rs324420) </a:t>
            </a:r>
            <a:r>
              <a:rPr lang="en-US" sz="1700" b="1" dirty="0"/>
              <a:t>A</a:t>
            </a:r>
            <a:r>
              <a:rPr lang="en-US" sz="1700" dirty="0"/>
              <a:t> </a:t>
            </a:r>
            <a:r>
              <a:rPr lang="en-US" sz="1700" b="1" dirty="0"/>
              <a:t>allele</a:t>
            </a:r>
            <a:r>
              <a:rPr lang="en-US" sz="1700" dirty="0"/>
              <a:t> in the FAAH gene.</a:t>
            </a:r>
          </a:p>
          <a:p>
            <a:r>
              <a:rPr lang="en-US" sz="1700" dirty="0"/>
              <a:t>A </a:t>
            </a:r>
            <a:r>
              <a:rPr lang="en-US" sz="1700" b="1" dirty="0"/>
              <a:t>mutation in </a:t>
            </a:r>
            <a:r>
              <a:rPr lang="en-US" sz="1700" b="1" i="1" dirty="0"/>
              <a:t>FAAH</a:t>
            </a:r>
            <a:r>
              <a:rPr lang="en-US" sz="1700" b="1" dirty="0"/>
              <a:t> gene</a:t>
            </a:r>
            <a:r>
              <a:rPr lang="en-US" sz="1700" dirty="0"/>
              <a:t> was initially provisionally linked to </a:t>
            </a:r>
            <a:r>
              <a:rPr lang="en-US" sz="1700" u="sng" dirty="0"/>
              <a:t>drug abuse</a:t>
            </a:r>
            <a:r>
              <a:rPr lang="en-US" sz="1700" dirty="0"/>
              <a:t> and </a:t>
            </a:r>
            <a:r>
              <a:rPr lang="en-US" sz="1700" u="sng" dirty="0"/>
              <a:t>dependence</a:t>
            </a:r>
            <a:r>
              <a:rPr lang="en-US" sz="1700" dirty="0"/>
              <a:t> but this was not borne out in subsequent studies.</a:t>
            </a:r>
          </a:p>
          <a:p>
            <a:r>
              <a:rPr lang="en-US" sz="1700" dirty="0"/>
              <a:t>Studies in cells and animals and genetic studies in humans have shown that </a:t>
            </a:r>
            <a:r>
              <a:rPr lang="en-US" sz="1700" b="1" dirty="0"/>
              <a:t>inhibiting FAAH</a:t>
            </a:r>
            <a:r>
              <a:rPr lang="en-US" sz="1700" dirty="0"/>
              <a:t> may be a useful strategy to </a:t>
            </a:r>
            <a:r>
              <a:rPr lang="en-US" sz="1700" b="1" dirty="0"/>
              <a:t>treat anxiety disorders</a:t>
            </a:r>
            <a:r>
              <a:rPr lang="en-US" sz="1700" dirty="0"/>
              <a:t>.</a:t>
            </a:r>
          </a:p>
          <a:p>
            <a:r>
              <a:rPr lang="en-US" sz="1700" dirty="0"/>
              <a:t>Based on the hydrolytic mechanism of FAAH, a large number of irreversible and reversible </a:t>
            </a:r>
            <a:r>
              <a:rPr lang="en-US" sz="1700" b="1" dirty="0"/>
              <a:t>inhibitors</a:t>
            </a:r>
            <a:r>
              <a:rPr lang="en-US" sz="1700" dirty="0"/>
              <a:t> (such as CBD) of this enzyme have been found in nature and many others were developed.</a:t>
            </a:r>
          </a:p>
          <a:p>
            <a:endParaRPr lang="he-IL" sz="17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8886367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130</a:t>
            </a:fld>
            <a:endParaRPr lang="en-US"/>
          </a:p>
        </p:txBody>
      </p:sp>
      <p:sp>
        <p:nvSpPr>
          <p:cNvPr id="3" name="Rectangle 2"/>
          <p:cNvSpPr/>
          <p:nvPr/>
        </p:nvSpPr>
        <p:spPr>
          <a:xfrm>
            <a:off x="685800" y="821353"/>
            <a:ext cx="7543800" cy="4893647"/>
          </a:xfrm>
          <a:prstGeom prst="rect">
            <a:avLst/>
          </a:prstGeom>
        </p:spPr>
        <p:txBody>
          <a:bodyPr wrap="square">
            <a:spAutoFit/>
          </a:bodyPr>
          <a:lstStyle/>
          <a:p>
            <a:pPr algn="ctr"/>
            <a:r>
              <a:rPr lang="en-US" sz="2400" b="1" dirty="0"/>
              <a:t>Catechol-O-</a:t>
            </a:r>
            <a:r>
              <a:rPr lang="en-US" sz="2400" b="1" dirty="0" err="1"/>
              <a:t>methyltransferase</a:t>
            </a:r>
            <a:r>
              <a:rPr lang="en-US" sz="2400" b="1" dirty="0"/>
              <a:t> [COMT]</a:t>
            </a:r>
            <a:endParaRPr lang="en-US" sz="2400" dirty="0"/>
          </a:p>
          <a:p>
            <a:r>
              <a:rPr lang="en-US" dirty="0"/>
              <a:t>The COMT gene provides instructions for making an enzyme called catechol-O-</a:t>
            </a:r>
            <a:r>
              <a:rPr lang="en-US" dirty="0" err="1"/>
              <a:t>methyltransferase</a:t>
            </a:r>
            <a:r>
              <a:rPr lang="en-US" dirty="0"/>
              <a:t>. Two versions of this enzyme are made from the gene. The </a:t>
            </a:r>
            <a:r>
              <a:rPr lang="en-US" u="sng" dirty="0"/>
              <a:t>longer form</a:t>
            </a:r>
            <a:r>
              <a:rPr lang="en-US" dirty="0"/>
              <a:t>, called membrane-bound catechol-O-</a:t>
            </a:r>
            <a:r>
              <a:rPr lang="en-US" dirty="0" err="1"/>
              <a:t>methyltransferase</a:t>
            </a:r>
            <a:r>
              <a:rPr lang="en-US" dirty="0"/>
              <a:t> (</a:t>
            </a:r>
            <a:r>
              <a:rPr lang="en-US" b="1" dirty="0"/>
              <a:t>MB</a:t>
            </a:r>
            <a:r>
              <a:rPr lang="en-US" dirty="0"/>
              <a:t>-COMT), is chiefly produced by nerve cells in the brain. Other tissues, including the liver, kidneys, and blood, produce a </a:t>
            </a:r>
            <a:r>
              <a:rPr lang="en-US" u="sng" dirty="0"/>
              <a:t>shorter form</a:t>
            </a:r>
            <a:r>
              <a:rPr lang="en-US" dirty="0"/>
              <a:t> of the enzyme called soluble catechol-O-</a:t>
            </a:r>
            <a:r>
              <a:rPr lang="en-US" dirty="0" err="1"/>
              <a:t>methyltransferase</a:t>
            </a:r>
            <a:r>
              <a:rPr lang="en-US" dirty="0"/>
              <a:t> (</a:t>
            </a:r>
            <a:r>
              <a:rPr lang="en-US" b="1" dirty="0"/>
              <a:t>S</a:t>
            </a:r>
            <a:r>
              <a:rPr lang="en-US" dirty="0"/>
              <a:t>-COMT). This form of the enzyme helps control the levels of certain hormones.</a:t>
            </a:r>
            <a:r>
              <a:rPr lang="he-IL" dirty="0"/>
              <a:t> </a:t>
            </a:r>
            <a:r>
              <a:rPr lang="en-US" dirty="0"/>
              <a:t>In the brain, COMT helps </a:t>
            </a:r>
            <a:r>
              <a:rPr lang="en-US" u="sng" dirty="0"/>
              <a:t>break down</a:t>
            </a:r>
            <a:r>
              <a:rPr lang="en-US" dirty="0"/>
              <a:t> certain chemical messengers called neurotransmitters [NTs]. These chemicals conduct signals from one nerve cell to another. COMT is particularly important in an area at the </a:t>
            </a:r>
            <a:r>
              <a:rPr lang="en-US" u="sng" dirty="0"/>
              <a:t>front of the brain</a:t>
            </a:r>
            <a:r>
              <a:rPr lang="en-US" dirty="0"/>
              <a:t> called the </a:t>
            </a:r>
            <a:r>
              <a:rPr lang="en-US" b="1" dirty="0"/>
              <a:t>prefrontal cortex [PFC]</a:t>
            </a:r>
            <a:r>
              <a:rPr lang="en-US" dirty="0"/>
              <a:t>, which organizes and coordinates information from other parts of the brain. This region is involved with personality, planning, inhibition of behaviors, abstract thinking, emotion, and working (short-term) memory. To function efficiently, the PFC requires signaling by NTs such as dopamine [DA] and norepinephrine [NE]. COMT helps maintain appropriate levels of these NTs in this part of the brain.</a:t>
            </a:r>
          </a:p>
        </p:txBody>
      </p:sp>
    </p:spTree>
    <p:extLst>
      <p:ext uri="{BB962C8B-B14F-4D97-AF65-F5344CB8AC3E}">
        <p14:creationId xmlns:p14="http://schemas.microsoft.com/office/powerpoint/2010/main" val="20023605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131</a:t>
            </a:fld>
            <a:endParaRPr lang="en-US"/>
          </a:p>
        </p:txBody>
      </p:sp>
      <p:sp>
        <p:nvSpPr>
          <p:cNvPr id="3" name="Rectangle 2"/>
          <p:cNvSpPr/>
          <p:nvPr/>
        </p:nvSpPr>
        <p:spPr>
          <a:xfrm>
            <a:off x="152400" y="0"/>
            <a:ext cx="8915400" cy="6617196"/>
          </a:xfrm>
          <a:prstGeom prst="rect">
            <a:avLst/>
          </a:prstGeom>
        </p:spPr>
        <p:txBody>
          <a:bodyPr wrap="square">
            <a:spAutoFit/>
          </a:bodyPr>
          <a:lstStyle/>
          <a:p>
            <a:pPr algn="ctr"/>
            <a:r>
              <a:rPr lang="en-US" sz="2400" b="1" dirty="0"/>
              <a:t>Dopamine beta-hydroxylase [DBH]</a:t>
            </a:r>
            <a:endParaRPr lang="en-US" sz="2400" dirty="0"/>
          </a:p>
          <a:p>
            <a:r>
              <a:rPr lang="en-US" sz="1600" dirty="0"/>
              <a:t>The protein encoded by this gene is an </a:t>
            </a:r>
            <a:r>
              <a:rPr lang="en-US" sz="1600" b="1" dirty="0" err="1"/>
              <a:t>oxidoreductase</a:t>
            </a:r>
            <a:r>
              <a:rPr lang="en-US" sz="1600" dirty="0"/>
              <a:t> belonging to the copper type II, </a:t>
            </a:r>
            <a:r>
              <a:rPr lang="en-US" sz="1600" dirty="0" err="1"/>
              <a:t>ascorbate</a:t>
            </a:r>
            <a:r>
              <a:rPr lang="en-US" sz="1600" dirty="0"/>
              <a:t>-dependent </a:t>
            </a:r>
            <a:r>
              <a:rPr lang="en-US" sz="1600" dirty="0" err="1"/>
              <a:t>monooxygenase</a:t>
            </a:r>
            <a:r>
              <a:rPr lang="en-US" sz="1600" dirty="0"/>
              <a:t> family. The encoded protein, expressed in </a:t>
            </a:r>
            <a:r>
              <a:rPr lang="en-US" sz="1600" dirty="0" err="1"/>
              <a:t>neuroscretory</a:t>
            </a:r>
            <a:r>
              <a:rPr lang="en-US" sz="1600" dirty="0"/>
              <a:t> vesicles and </a:t>
            </a:r>
            <a:r>
              <a:rPr lang="en-US" sz="1600" dirty="0" err="1"/>
              <a:t>chromaffin</a:t>
            </a:r>
            <a:r>
              <a:rPr lang="en-US" sz="1600" dirty="0"/>
              <a:t> granules of the adrenal medulla, catalyzes the </a:t>
            </a:r>
            <a:r>
              <a:rPr lang="en-US" sz="1600" b="1" dirty="0"/>
              <a:t>conversion of dopamine to norepinephrine</a:t>
            </a:r>
            <a:r>
              <a:rPr lang="en-US" sz="1600" dirty="0"/>
              <a:t>, which functions as both a hormone and as the main NT of the sympathetic nervous system. The enzyme encoded by this gene exists in both soluble and membrane-bound forms, depending on the absence or presence, respectively, of a signal peptide. </a:t>
            </a:r>
            <a:r>
              <a:rPr lang="en-US" sz="1600" b="1" dirty="0"/>
              <a:t>Mutations</a:t>
            </a:r>
            <a:r>
              <a:rPr lang="en-US" sz="1600" dirty="0"/>
              <a:t> in this gene cause </a:t>
            </a:r>
            <a:r>
              <a:rPr lang="en-US" sz="1600" b="1" dirty="0"/>
              <a:t>DBH deficiency</a:t>
            </a:r>
            <a:r>
              <a:rPr lang="en-US" sz="1600" dirty="0"/>
              <a:t> in human patients, characterized by deficits in autonomic and cardiovascular function, including hypotension and ptosis. </a:t>
            </a:r>
            <a:r>
              <a:rPr lang="en-US" sz="1600" b="1" dirty="0"/>
              <a:t>Polymorphisms</a:t>
            </a:r>
            <a:r>
              <a:rPr lang="en-US" sz="1600" dirty="0"/>
              <a:t> in this gene may play a role in a variety of </a:t>
            </a:r>
            <a:r>
              <a:rPr lang="en-US" sz="1600" b="1" dirty="0"/>
              <a:t>psychiatric disorders</a:t>
            </a:r>
            <a:r>
              <a:rPr lang="en-US" sz="1600" dirty="0"/>
              <a:t>.</a:t>
            </a:r>
          </a:p>
          <a:p>
            <a:r>
              <a:rPr lang="en-US" sz="800" dirty="0"/>
              <a:t> </a:t>
            </a:r>
            <a:r>
              <a:rPr lang="en-US" sz="1600" dirty="0"/>
              <a:t> </a:t>
            </a:r>
            <a:endParaRPr lang="en-US" sz="800" dirty="0"/>
          </a:p>
          <a:p>
            <a:r>
              <a:rPr lang="en-US" sz="1600" b="1" dirty="0"/>
              <a:t>A single nucleotide polymorphism at DBH, possibly associated with ADHD, associates with lower plasma DBH activity and is in linkage disequilibrium with two putative functional SNP.</a:t>
            </a:r>
            <a:endParaRPr lang="en-US" sz="1600" dirty="0"/>
          </a:p>
          <a:p>
            <a:r>
              <a:rPr lang="en-US" sz="1400" dirty="0" err="1"/>
              <a:t>Biol</a:t>
            </a:r>
            <a:r>
              <a:rPr lang="en-US" sz="1400" dirty="0"/>
              <a:t> Psychiatry. 2006 Nov 15; 60(10):1034-8.</a:t>
            </a:r>
          </a:p>
          <a:p>
            <a:r>
              <a:rPr lang="en-US" sz="1400" dirty="0" err="1"/>
              <a:t>Yilang</a:t>
            </a:r>
            <a:r>
              <a:rPr lang="en-US" sz="1400" dirty="0"/>
              <a:t> </a:t>
            </a:r>
            <a:r>
              <a:rPr lang="en-US" sz="1400" b="1" dirty="0"/>
              <a:t>Tang </a:t>
            </a:r>
            <a:r>
              <a:rPr lang="en-US" sz="1400" dirty="0"/>
              <a:t>et al.</a:t>
            </a:r>
          </a:p>
          <a:p>
            <a:r>
              <a:rPr lang="en-US" sz="1600" dirty="0"/>
              <a:t>The DBH gene regulates plasma DA beta-hydroxylase activity (</a:t>
            </a:r>
            <a:r>
              <a:rPr lang="en-US" sz="1600" b="1" dirty="0" err="1"/>
              <a:t>pDbetaH</a:t>
            </a:r>
            <a:r>
              <a:rPr lang="en-US" sz="1600" dirty="0"/>
              <a:t>). Two single nucleotide polymorphisms (SNPs), -1021C--&gt;T (</a:t>
            </a:r>
            <a:r>
              <a:rPr lang="en-US" b="1" dirty="0"/>
              <a:t>rs1611115</a:t>
            </a:r>
            <a:r>
              <a:rPr lang="en-US" sz="1600" dirty="0"/>
              <a:t>; SNP</a:t>
            </a:r>
            <a:r>
              <a:rPr lang="en-US" sz="1600" b="1" dirty="0"/>
              <a:t>1</a:t>
            </a:r>
            <a:r>
              <a:rPr lang="en-US" sz="1600" dirty="0"/>
              <a:t>) and +1603C--&gt;T (</a:t>
            </a:r>
            <a:r>
              <a:rPr lang="en-US" b="1" dirty="0"/>
              <a:t>rs6271</a:t>
            </a:r>
            <a:r>
              <a:rPr lang="en-US" sz="1600" dirty="0"/>
              <a:t>; SNP</a:t>
            </a:r>
            <a:r>
              <a:rPr lang="en-US" sz="1600" b="1" dirty="0"/>
              <a:t>3</a:t>
            </a:r>
            <a:r>
              <a:rPr lang="en-US" sz="1600" dirty="0"/>
              <a:t>), independently influence </a:t>
            </a:r>
            <a:r>
              <a:rPr lang="en-US" sz="1600" dirty="0" err="1"/>
              <a:t>pDBH</a:t>
            </a:r>
            <a:r>
              <a:rPr lang="en-US" sz="1600" dirty="0"/>
              <a:t>. Another SNP, commonly known as DBH Taq1A (</a:t>
            </a:r>
            <a:r>
              <a:rPr lang="en-US" b="1" dirty="0"/>
              <a:t>rs2519152</a:t>
            </a:r>
            <a:r>
              <a:rPr lang="en-US" sz="1600" dirty="0"/>
              <a:t>; SNP</a:t>
            </a:r>
            <a:r>
              <a:rPr lang="en-US" sz="1600" b="1" dirty="0"/>
              <a:t>2</a:t>
            </a:r>
            <a:r>
              <a:rPr lang="en-US" sz="1600" dirty="0"/>
              <a:t>) is associated with attention-deficit/hyperactivity disorder (</a:t>
            </a:r>
            <a:r>
              <a:rPr lang="en-US" sz="1600" b="1" dirty="0"/>
              <a:t>ADHD</a:t>
            </a:r>
            <a:r>
              <a:rPr lang="en-US" sz="1600" dirty="0"/>
              <a:t>) in some studies. We tested whether 1) SNP2 associates with </a:t>
            </a:r>
            <a:r>
              <a:rPr lang="en-US" sz="1600" dirty="0" err="1"/>
              <a:t>pDBH</a:t>
            </a:r>
            <a:r>
              <a:rPr lang="en-US" sz="1600" dirty="0"/>
              <a:t>; and 2) whether linkage disequilibrium (</a:t>
            </a:r>
            <a:r>
              <a:rPr lang="en-US" sz="1600" b="1" dirty="0"/>
              <a:t>LD</a:t>
            </a:r>
            <a:r>
              <a:rPr lang="en-US" sz="1600" dirty="0"/>
              <a:t>) between SNP2 and the other SNPs explains that association. Plasma DBH activity and genotypes at the SNPs were determined in Caucasian subjects (n = 418). Associations to </a:t>
            </a:r>
            <a:r>
              <a:rPr lang="en-US" sz="1600" dirty="0" err="1"/>
              <a:t>pDBH</a:t>
            </a:r>
            <a:r>
              <a:rPr lang="en-US" sz="1600" dirty="0"/>
              <a:t> were examined using analyses of variance (ANOVAs) and LD among the SNPs using estimation maximization</a:t>
            </a:r>
            <a:r>
              <a:rPr lang="he-IL" sz="1600" dirty="0"/>
              <a:t>.</a:t>
            </a:r>
            <a:endParaRPr lang="en-US" sz="1600" dirty="0"/>
          </a:p>
          <a:p>
            <a:r>
              <a:rPr lang="en-US" sz="1600" u="sng" dirty="0"/>
              <a:t>Conclusions</a:t>
            </a:r>
            <a:r>
              <a:rPr lang="en-US" sz="1600" dirty="0"/>
              <a:t>: 1) SNP</a:t>
            </a:r>
            <a:r>
              <a:rPr lang="en-US" sz="1600" b="1" dirty="0"/>
              <a:t>2</a:t>
            </a:r>
            <a:r>
              <a:rPr lang="en-US" sz="1600" dirty="0"/>
              <a:t> associates with </a:t>
            </a:r>
            <a:r>
              <a:rPr lang="en-US" sz="1600" dirty="0" err="1"/>
              <a:t>pDBH</a:t>
            </a:r>
            <a:r>
              <a:rPr lang="en-US" sz="1600" dirty="0"/>
              <a:t>; 2) SNP2 shows LD with SNP1 and SNP3; 3) most of the association between SNP2 and </a:t>
            </a:r>
            <a:r>
              <a:rPr lang="en-US" sz="1600" dirty="0" err="1"/>
              <a:t>pDBH</a:t>
            </a:r>
            <a:r>
              <a:rPr lang="en-US" sz="1600" dirty="0"/>
              <a:t> simply reflects that LD; however, 4) SNP2 also appears to exert a small independent effect on </a:t>
            </a:r>
            <a:r>
              <a:rPr lang="en-US" sz="1600" dirty="0" err="1"/>
              <a:t>pDBH</a:t>
            </a:r>
            <a:r>
              <a:rPr lang="en-US" sz="1600" dirty="0"/>
              <a:t>, suggesting that SNP2, or another variant in LD with it, uniquely influences </a:t>
            </a:r>
            <a:r>
              <a:rPr lang="en-US" sz="1600" dirty="0" err="1"/>
              <a:t>pDBH</a:t>
            </a:r>
            <a:r>
              <a:rPr lang="en-US" sz="1600" dirty="0"/>
              <a:t>.</a:t>
            </a:r>
          </a:p>
        </p:txBody>
      </p:sp>
    </p:spTree>
    <p:extLst>
      <p:ext uri="{BB962C8B-B14F-4D97-AF65-F5344CB8AC3E}">
        <p14:creationId xmlns:p14="http://schemas.microsoft.com/office/powerpoint/2010/main" val="6995702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132</a:t>
            </a:fld>
            <a:endParaRPr lang="en-US"/>
          </a:p>
        </p:txBody>
      </p:sp>
      <p:sp>
        <p:nvSpPr>
          <p:cNvPr id="3" name="Rectangle 2"/>
          <p:cNvSpPr/>
          <p:nvPr/>
        </p:nvSpPr>
        <p:spPr>
          <a:xfrm>
            <a:off x="457200" y="573643"/>
            <a:ext cx="7772400" cy="5293757"/>
          </a:xfrm>
          <a:prstGeom prst="rect">
            <a:avLst/>
          </a:prstGeom>
        </p:spPr>
        <p:txBody>
          <a:bodyPr wrap="square">
            <a:spAutoFit/>
          </a:bodyPr>
          <a:lstStyle/>
          <a:p>
            <a:pPr algn="ctr"/>
            <a:r>
              <a:rPr lang="en-US" sz="2400" b="1" dirty="0"/>
              <a:t>5-HTTLPR – Serotonin Transporter</a:t>
            </a:r>
          </a:p>
          <a:p>
            <a:pPr algn="ctr"/>
            <a:r>
              <a:rPr lang="en-US" sz="800" b="1" dirty="0"/>
              <a:t> </a:t>
            </a:r>
            <a:endParaRPr lang="en-US" sz="800" dirty="0"/>
          </a:p>
          <a:p>
            <a:r>
              <a:rPr lang="en-US" dirty="0"/>
              <a:t>5-HTTLPR (serotonin-</a:t>
            </a:r>
            <a:r>
              <a:rPr lang="en-US" b="1" dirty="0"/>
              <a:t>t</a:t>
            </a:r>
            <a:r>
              <a:rPr lang="en-US" dirty="0"/>
              <a:t>ransporter-</a:t>
            </a:r>
            <a:r>
              <a:rPr lang="en-US" b="1" dirty="0"/>
              <a:t>l</a:t>
            </a:r>
            <a:r>
              <a:rPr lang="en-US" dirty="0"/>
              <a:t>inked </a:t>
            </a:r>
            <a:r>
              <a:rPr lang="en-US" b="1" dirty="0"/>
              <a:t>p</a:t>
            </a:r>
            <a:r>
              <a:rPr lang="en-US" dirty="0"/>
              <a:t>romoter</a:t>
            </a:r>
            <a:r>
              <a:rPr lang="en-US" b="1" dirty="0"/>
              <a:t> r</a:t>
            </a:r>
            <a:r>
              <a:rPr lang="en-US" dirty="0"/>
              <a:t>egion) is a degenerate </a:t>
            </a:r>
            <a:r>
              <a:rPr lang="en-US" u="sng" dirty="0"/>
              <a:t>repeat polymorphic region</a:t>
            </a:r>
            <a:r>
              <a:rPr lang="en-US" dirty="0"/>
              <a:t> in </a:t>
            </a:r>
            <a:r>
              <a:rPr lang="en-US" b="1" i="1" dirty="0"/>
              <a:t>SLC6A4</a:t>
            </a:r>
            <a:r>
              <a:rPr lang="en-US" dirty="0"/>
              <a:t>, the gene that codes for the </a:t>
            </a:r>
            <a:r>
              <a:rPr lang="en-US" b="1" dirty="0"/>
              <a:t>serotonin transporter</a:t>
            </a:r>
            <a:r>
              <a:rPr lang="en-US" dirty="0"/>
              <a:t>. Since the </a:t>
            </a:r>
            <a:r>
              <a:rPr lang="en-US" u="sng" dirty="0"/>
              <a:t>polymorphism</a:t>
            </a:r>
            <a:r>
              <a:rPr lang="en-US" dirty="0"/>
              <a:t> was identified in the middle of the 1990s, it has been extensively investigated, e.g., in connection with </a:t>
            </a:r>
            <a:r>
              <a:rPr lang="en-US" u="sng" dirty="0"/>
              <a:t>neuropsychiatric disorders</a:t>
            </a:r>
            <a:r>
              <a:rPr lang="en-US" dirty="0"/>
              <a:t>. A 2006 scientific article stated that "over 300 behavioral, psychiatric, </a:t>
            </a:r>
            <a:r>
              <a:rPr lang="en-US" dirty="0" err="1"/>
              <a:t>pharmacogenetic</a:t>
            </a:r>
            <a:r>
              <a:rPr lang="en-US" dirty="0"/>
              <a:t> and other medical genetics papers" had analyzed the polymorphism. It is often discussed as an example of </a:t>
            </a:r>
            <a:r>
              <a:rPr lang="en-US" b="1" dirty="0"/>
              <a:t>gene-environment interaction</a:t>
            </a:r>
            <a:r>
              <a:rPr lang="en-US" dirty="0"/>
              <a:t>.</a:t>
            </a:r>
          </a:p>
          <a:p>
            <a:r>
              <a:rPr lang="en-US" dirty="0"/>
              <a:t>The polymorphism occurs in the </a:t>
            </a:r>
            <a:r>
              <a:rPr lang="en-US" u="sng" dirty="0"/>
              <a:t>promoter region</a:t>
            </a:r>
            <a:r>
              <a:rPr lang="en-US" dirty="0"/>
              <a:t> of the gene. Researchers commonly report it with two variations in humans: A </a:t>
            </a:r>
            <a:r>
              <a:rPr lang="en-US" b="1" dirty="0"/>
              <a:t>short </a:t>
            </a:r>
            <a:r>
              <a:rPr lang="en-US" dirty="0"/>
              <a:t>("</a:t>
            </a:r>
            <a:r>
              <a:rPr lang="en-US" b="1" dirty="0"/>
              <a:t>s</a:t>
            </a:r>
            <a:r>
              <a:rPr lang="en-US" dirty="0"/>
              <a:t>") and a </a:t>
            </a:r>
            <a:r>
              <a:rPr lang="en-US" b="1" dirty="0"/>
              <a:t>long</a:t>
            </a:r>
            <a:r>
              <a:rPr lang="en-US" dirty="0"/>
              <a:t> ("</a:t>
            </a:r>
            <a:r>
              <a:rPr lang="en-US" b="1" dirty="0"/>
              <a:t>l</a:t>
            </a:r>
            <a:r>
              <a:rPr lang="en-US" dirty="0"/>
              <a:t>"), but it can be subdivided further. The short (s)- and long (l)- </a:t>
            </a:r>
            <a:r>
              <a:rPr lang="en-US" b="1" dirty="0"/>
              <a:t>alleles</a:t>
            </a:r>
            <a:r>
              <a:rPr lang="en-US" dirty="0"/>
              <a:t> have been thought to be related to </a:t>
            </a:r>
            <a:r>
              <a:rPr lang="en-US" b="1" dirty="0"/>
              <a:t>stress</a:t>
            </a:r>
            <a:r>
              <a:rPr lang="en-US" dirty="0"/>
              <a:t> </a:t>
            </a:r>
            <a:r>
              <a:rPr lang="en-US" b="1" dirty="0"/>
              <a:t>and psychiatric disorders</a:t>
            </a:r>
            <a:r>
              <a:rPr lang="en-US" dirty="0"/>
              <a:t>. In connection with the region are two single nucleotide polymorphisms (</a:t>
            </a:r>
            <a:r>
              <a:rPr lang="en-US" b="1" dirty="0"/>
              <a:t>SNP</a:t>
            </a:r>
            <a:r>
              <a:rPr lang="en-US" dirty="0"/>
              <a:t>s): </a:t>
            </a:r>
            <a:r>
              <a:rPr lang="en-US" b="1" dirty="0"/>
              <a:t>rs25531</a:t>
            </a:r>
            <a:r>
              <a:rPr lang="en-US" dirty="0"/>
              <a:t> and </a:t>
            </a:r>
            <a:r>
              <a:rPr lang="en-US" b="1" dirty="0"/>
              <a:t>rs25532</a:t>
            </a:r>
            <a:r>
              <a:rPr lang="en-US" dirty="0"/>
              <a:t>.</a:t>
            </a:r>
          </a:p>
          <a:p>
            <a:r>
              <a:rPr lang="en-US" dirty="0"/>
              <a:t>One study published in 2000 found </a:t>
            </a:r>
            <a:r>
              <a:rPr lang="en-US" b="1" dirty="0"/>
              <a:t>14 allelic variants</a:t>
            </a:r>
            <a:r>
              <a:rPr lang="en-US" dirty="0"/>
              <a:t> (14-A, 14-B, 14-C, 14-D, 15, 16-A, 16-B, 16-C, 16-D, 16-E, 16-F, 19, 20 and 22) in a group of around 200 Japanese and Europeans. The difference between 16-A and 16-D and between 14-A and 14-D is the </a:t>
            </a:r>
            <a:r>
              <a:rPr lang="en-US" b="1" dirty="0"/>
              <a:t>rs25531 SNP</a:t>
            </a:r>
            <a:r>
              <a:rPr lang="en-US" dirty="0"/>
              <a:t>.</a:t>
            </a:r>
          </a:p>
        </p:txBody>
      </p:sp>
    </p:spTree>
    <p:extLst>
      <p:ext uri="{BB962C8B-B14F-4D97-AF65-F5344CB8AC3E}">
        <p14:creationId xmlns:p14="http://schemas.microsoft.com/office/powerpoint/2010/main" val="8463225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133</a:t>
            </a:fld>
            <a:endParaRPr lang="en-US"/>
          </a:p>
        </p:txBody>
      </p:sp>
      <p:sp>
        <p:nvSpPr>
          <p:cNvPr id="4" name="Rectangle 3"/>
          <p:cNvSpPr/>
          <p:nvPr/>
        </p:nvSpPr>
        <p:spPr>
          <a:xfrm>
            <a:off x="533400" y="381000"/>
            <a:ext cx="8229600" cy="5786199"/>
          </a:xfrm>
          <a:prstGeom prst="rect">
            <a:avLst/>
          </a:prstGeom>
        </p:spPr>
        <p:txBody>
          <a:bodyPr wrap="square">
            <a:spAutoFit/>
          </a:bodyPr>
          <a:lstStyle/>
          <a:p>
            <a:r>
              <a:rPr lang="en-US" sz="1600" dirty="0"/>
              <a:t>Some studies have found that </a:t>
            </a:r>
            <a:r>
              <a:rPr lang="en-US" sz="1600" u="sng" dirty="0"/>
              <a:t>long allele</a:t>
            </a:r>
            <a:r>
              <a:rPr lang="en-US" sz="1600" dirty="0"/>
              <a:t> results in higher serotonin transporter mRNA transcription in human cell lines. The higher level may be due to the </a:t>
            </a:r>
            <a:r>
              <a:rPr lang="en-US" sz="1600" b="1" dirty="0"/>
              <a:t>A-allele</a:t>
            </a:r>
            <a:r>
              <a:rPr lang="en-US" sz="1600" dirty="0"/>
              <a:t> of </a:t>
            </a:r>
            <a:r>
              <a:rPr lang="en-US" b="1" dirty="0"/>
              <a:t>rs25531</a:t>
            </a:r>
            <a:r>
              <a:rPr lang="en-US" sz="1600" dirty="0"/>
              <a:t>, such that subjects with the long-rs25531(</a:t>
            </a:r>
            <a:r>
              <a:rPr lang="en-US" sz="1600" b="1" dirty="0"/>
              <a:t>A</a:t>
            </a:r>
            <a:r>
              <a:rPr lang="en-US" sz="1600" dirty="0"/>
              <a:t>) allelic combination (sometimes written LA) have higher levels while long-rs25531(</a:t>
            </a:r>
            <a:r>
              <a:rPr lang="en-US" sz="1600" b="1" dirty="0"/>
              <a:t>G</a:t>
            </a:r>
            <a:r>
              <a:rPr lang="en-US" sz="1600" dirty="0"/>
              <a:t>) carriers have levels more similar to </a:t>
            </a:r>
            <a:r>
              <a:rPr lang="en-US" sz="1600" u="sng" dirty="0"/>
              <a:t>short-allele</a:t>
            </a:r>
            <a:r>
              <a:rPr lang="en-US" sz="1600" dirty="0"/>
              <a:t> carriers. Newer studies examining the effects of genotype may compare the </a:t>
            </a:r>
            <a:r>
              <a:rPr lang="en-US" sz="1600" b="1" dirty="0"/>
              <a:t>LA/LA genotype </a:t>
            </a:r>
            <a:r>
              <a:rPr lang="en-US" sz="1600" dirty="0"/>
              <a:t>against all other genotypes. The allele frequency of this polymorphism seems to vary considerably across populations, with a </a:t>
            </a:r>
            <a:r>
              <a:rPr lang="en-US" sz="1600" u="sng" dirty="0"/>
              <a:t>higher frequency of the long allele in </a:t>
            </a:r>
            <a:r>
              <a:rPr lang="en-US" sz="1600" b="1" u="sng" dirty="0"/>
              <a:t>Europe</a:t>
            </a:r>
            <a:r>
              <a:rPr lang="en-US" sz="1600" dirty="0"/>
              <a:t> and </a:t>
            </a:r>
            <a:r>
              <a:rPr lang="en-US" sz="1600" u="sng" dirty="0"/>
              <a:t>lower frequency in </a:t>
            </a:r>
            <a:r>
              <a:rPr lang="en-US" sz="1600" b="1" u="sng" dirty="0"/>
              <a:t>Asia</a:t>
            </a:r>
            <a:r>
              <a:rPr lang="en-US" sz="1600" dirty="0"/>
              <a:t>. It is argued that the population variation in the allele frequency is more likely due to </a:t>
            </a:r>
            <a:r>
              <a:rPr lang="en-US" sz="1600" u="sng" dirty="0"/>
              <a:t>neutral evolutionary processes than natural selection.</a:t>
            </a:r>
            <a:r>
              <a:rPr lang="en-US" sz="1600" dirty="0"/>
              <a:t> In the early 1990s it has been speculated that the polymorphism might be related to </a:t>
            </a:r>
            <a:r>
              <a:rPr lang="en-US" sz="1600" b="1" dirty="0"/>
              <a:t>affective disorders</a:t>
            </a:r>
            <a:r>
              <a:rPr lang="en-US" sz="1600" dirty="0"/>
              <a:t>, and an initial study found such a link. However, another large European study found no such link. A decade later two studies found that </a:t>
            </a:r>
            <a:r>
              <a:rPr lang="en-US" sz="1600" b="1" dirty="0"/>
              <a:t>5-HTT polymorphism</a:t>
            </a:r>
            <a:r>
              <a:rPr lang="en-US" sz="1600" dirty="0"/>
              <a:t> influences </a:t>
            </a:r>
            <a:r>
              <a:rPr lang="en-US" sz="1600" u="sng" dirty="0"/>
              <a:t>depressive responses to life stress</a:t>
            </a:r>
            <a:r>
              <a:rPr lang="en-US" sz="1600" dirty="0"/>
              <a:t>; an example of gene-environment interaction (</a:t>
            </a:r>
            <a:r>
              <a:rPr lang="en-US" sz="1600" b="1" dirty="0" err="1"/>
              <a:t>GxE</a:t>
            </a:r>
            <a:r>
              <a:rPr lang="en-US" sz="1600" dirty="0"/>
              <a:t>) not considered in the previous studies. Earlier, two 2009 meta-analyses found no overall </a:t>
            </a:r>
            <a:r>
              <a:rPr lang="en-US" sz="1600" dirty="0" err="1"/>
              <a:t>GxE</a:t>
            </a:r>
            <a:r>
              <a:rPr lang="en-US" sz="1600" dirty="0"/>
              <a:t> effect, while a 2011 meta-analysis, demonstrated a positive result.</a:t>
            </a:r>
          </a:p>
          <a:p>
            <a:r>
              <a:rPr lang="he-IL" sz="1600" b="1" dirty="0"/>
              <a:t>5</a:t>
            </a:r>
            <a:r>
              <a:rPr lang="en-US" sz="1600" b="1" dirty="0"/>
              <a:t>-HTTLPR</a:t>
            </a:r>
            <a:r>
              <a:rPr lang="en-US" sz="1600" dirty="0"/>
              <a:t> may be related to </a:t>
            </a:r>
            <a:r>
              <a:rPr lang="en-US" sz="1600" b="1" dirty="0"/>
              <a:t>personality traits</a:t>
            </a:r>
            <a:r>
              <a:rPr lang="en-US" sz="1600" dirty="0"/>
              <a:t>: Two 2004 meta-analyses found 26 research studies investigating the polymorphism in relation to </a:t>
            </a:r>
            <a:r>
              <a:rPr lang="en-US" sz="1600" b="1" dirty="0"/>
              <a:t>anxiety-related traits</a:t>
            </a:r>
            <a:r>
              <a:rPr lang="en-US" sz="1600" dirty="0"/>
              <a:t>. The initial and classic 1996 study found </a:t>
            </a:r>
            <a:r>
              <a:rPr lang="en-US" sz="1600" b="1" dirty="0"/>
              <a:t>s-allele carriers </a:t>
            </a:r>
            <a:r>
              <a:rPr lang="en-US" sz="1600" dirty="0"/>
              <a:t>to have on average slightly </a:t>
            </a:r>
            <a:r>
              <a:rPr lang="en-US" sz="1600" b="1" dirty="0"/>
              <a:t>higher</a:t>
            </a:r>
            <a:r>
              <a:rPr lang="en-US" sz="1600" dirty="0"/>
              <a:t> </a:t>
            </a:r>
            <a:r>
              <a:rPr lang="en-US" sz="1600" b="1" dirty="0"/>
              <a:t>neuroticism</a:t>
            </a:r>
            <a:r>
              <a:rPr lang="en-US" sz="1600" dirty="0"/>
              <a:t> </a:t>
            </a:r>
            <a:r>
              <a:rPr lang="en-US" sz="1600" b="1" dirty="0"/>
              <a:t>score</a:t>
            </a:r>
            <a:r>
              <a:rPr lang="en-US" sz="1600" dirty="0"/>
              <a:t> with the NEO PI-R personality questionnaire, and this result was replicated by the group with new data. In a study published in 2009, authors found that individuals </a:t>
            </a:r>
            <a:r>
              <a:rPr lang="en-US" sz="1600" b="1" u="sng" dirty="0"/>
              <a:t>homo</a:t>
            </a:r>
            <a:r>
              <a:rPr lang="en-US" sz="1600" u="sng" dirty="0"/>
              <a:t>zygous for the long allele</a:t>
            </a:r>
            <a:r>
              <a:rPr lang="en-US" sz="1600" dirty="0"/>
              <a:t> of 5-HTTLPR </a:t>
            </a:r>
            <a:r>
              <a:rPr lang="en-US" sz="1600" u="sng" dirty="0"/>
              <a:t>paid more attention on average to positive affective pictures</a:t>
            </a:r>
            <a:r>
              <a:rPr lang="en-US" sz="1600" dirty="0"/>
              <a:t> while selectively </a:t>
            </a:r>
            <a:r>
              <a:rPr lang="en-US" sz="1600" u="sng" dirty="0"/>
              <a:t>avoiding negative affective pictures</a:t>
            </a:r>
            <a:r>
              <a:rPr lang="en-US" sz="1600" dirty="0"/>
              <a:t> presented alongside the positive pictures compared to their </a:t>
            </a:r>
            <a:r>
              <a:rPr lang="en-US" sz="1600" b="1" dirty="0"/>
              <a:t>hetero</a:t>
            </a:r>
            <a:r>
              <a:rPr lang="en-US" sz="1600" dirty="0"/>
              <a:t>zygous and short-allele-homozygous peers. This </a:t>
            </a:r>
            <a:r>
              <a:rPr lang="en-US" sz="1600" b="1" dirty="0"/>
              <a:t>biased attention</a:t>
            </a:r>
            <a:r>
              <a:rPr lang="en-US" sz="1600" dirty="0"/>
              <a:t> of </a:t>
            </a:r>
            <a:r>
              <a:rPr lang="en-US" sz="1600" u="sng" dirty="0"/>
              <a:t>positive emotional stimuli</a:t>
            </a:r>
            <a:r>
              <a:rPr lang="en-US" sz="1600" dirty="0"/>
              <a:t> suggests they may tend to be </a:t>
            </a:r>
            <a:r>
              <a:rPr lang="en-US" sz="1600" b="1" dirty="0"/>
              <a:t>more</a:t>
            </a:r>
            <a:r>
              <a:rPr lang="en-US" sz="1600" dirty="0"/>
              <a:t> </a:t>
            </a:r>
            <a:r>
              <a:rPr lang="en-US" sz="1600" b="1" dirty="0"/>
              <a:t>optimistic</a:t>
            </a:r>
            <a:r>
              <a:rPr lang="en-US" sz="1600" dirty="0"/>
              <a:t>. </a:t>
            </a:r>
          </a:p>
        </p:txBody>
      </p:sp>
    </p:spTree>
    <p:extLst>
      <p:ext uri="{BB962C8B-B14F-4D97-AF65-F5344CB8AC3E}">
        <p14:creationId xmlns:p14="http://schemas.microsoft.com/office/powerpoint/2010/main" val="24029008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134</a:t>
            </a:fld>
            <a:endParaRPr lang="en-US"/>
          </a:p>
        </p:txBody>
      </p:sp>
      <p:sp>
        <p:nvSpPr>
          <p:cNvPr id="3" name="Rectangle 2"/>
          <p:cNvSpPr/>
          <p:nvPr/>
        </p:nvSpPr>
        <p:spPr>
          <a:xfrm>
            <a:off x="1905000" y="2678668"/>
            <a:ext cx="5486400" cy="369332"/>
          </a:xfrm>
          <a:prstGeom prst="rect">
            <a:avLst/>
          </a:prstGeom>
        </p:spPr>
        <p:txBody>
          <a:bodyPr wrap="square">
            <a:spAutoFit/>
          </a:bodyPr>
          <a:lstStyle/>
          <a:p>
            <a:r>
              <a:rPr lang="en-US" b="1" dirty="0"/>
              <a:t>Cannabinoid receptor type 1 protein and its gene </a:t>
            </a:r>
            <a:r>
              <a:rPr lang="en-US" b="1" i="1" dirty="0"/>
              <a:t>CNR1</a:t>
            </a:r>
            <a:endParaRPr lang="en-US" dirty="0"/>
          </a:p>
        </p:txBody>
      </p:sp>
      <p:pic>
        <p:nvPicPr>
          <p:cNvPr id="4" name="תמונה 32"/>
          <p:cNvPicPr/>
          <p:nvPr/>
        </p:nvPicPr>
        <p:blipFill rotWithShape="1">
          <a:blip r:embed="rId2">
            <a:extLst>
              <a:ext uri="{28A0092B-C50C-407E-A947-70E740481C1C}">
                <a14:useLocalDpi xmlns:a14="http://schemas.microsoft.com/office/drawing/2010/main" val="0"/>
              </a:ext>
            </a:extLst>
          </a:blip>
          <a:srcRect l="20400" r="19199"/>
          <a:stretch/>
        </p:blipFill>
        <p:spPr bwMode="auto">
          <a:xfrm>
            <a:off x="6962775" y="7010400"/>
            <a:ext cx="1266825" cy="149288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57200" y="2895600"/>
            <a:ext cx="8305800" cy="3785652"/>
          </a:xfrm>
          <a:prstGeom prst="rect">
            <a:avLst/>
          </a:prstGeom>
        </p:spPr>
        <p:txBody>
          <a:bodyPr wrap="square">
            <a:spAutoFit/>
          </a:bodyPr>
          <a:lstStyle/>
          <a:p>
            <a:r>
              <a:rPr lang="en-US" sz="1600" dirty="0"/>
              <a:t>Cannabinoid receptor type 1 (CB1), also known as cannabinoid receptor 1, is a G protein-coupled receptor [GPCR] that in humans is encoded by the </a:t>
            </a:r>
            <a:r>
              <a:rPr lang="en-US" sz="1600" b="1" i="1" dirty="0"/>
              <a:t>CNR1</a:t>
            </a:r>
            <a:r>
              <a:rPr lang="en-US" sz="1600" dirty="0"/>
              <a:t> gene. The human CB1 receptor is expressed in the central nervous system [CNS] and peripheral nervous system [PNS]. It is activated by: </a:t>
            </a:r>
            <a:r>
              <a:rPr lang="en-US" sz="1600" dirty="0" err="1"/>
              <a:t>endocannabinoids</a:t>
            </a:r>
            <a:r>
              <a:rPr lang="en-US" sz="1600" dirty="0"/>
              <a:t> [</a:t>
            </a:r>
            <a:r>
              <a:rPr lang="en-US" sz="1600" dirty="0" err="1"/>
              <a:t>eCBs</a:t>
            </a:r>
            <a:r>
              <a:rPr lang="en-US" sz="1600" dirty="0"/>
              <a:t>], a group of retrograde neurotransmitters that include </a:t>
            </a:r>
            <a:r>
              <a:rPr lang="en-US" sz="1600" dirty="0" err="1"/>
              <a:t>anandamide</a:t>
            </a:r>
            <a:r>
              <a:rPr lang="en-US" sz="1600" dirty="0"/>
              <a:t> [AEA] and 2-arachidonoylglycerol (2-AG); plant </a:t>
            </a:r>
            <a:r>
              <a:rPr lang="en-US" sz="1600" dirty="0" err="1"/>
              <a:t>phytocannabinoids</a:t>
            </a:r>
            <a:r>
              <a:rPr lang="en-US" sz="1600" dirty="0"/>
              <a:t> [</a:t>
            </a:r>
            <a:r>
              <a:rPr lang="en-US" sz="1600" dirty="0" err="1"/>
              <a:t>pCBs</a:t>
            </a:r>
            <a:r>
              <a:rPr lang="en-US" sz="1600" dirty="0"/>
              <a:t>], such as the compound THC which is an active ingredient of the psychoactive drug cannabis; and, synthetic analogs of THC (such as HU-210). CB1 is </a:t>
            </a:r>
            <a:r>
              <a:rPr lang="en-US" sz="1600" b="1" dirty="0"/>
              <a:t>antagonized</a:t>
            </a:r>
            <a:r>
              <a:rPr lang="en-US" sz="1600" dirty="0"/>
              <a:t> by the </a:t>
            </a:r>
            <a:r>
              <a:rPr lang="en-US" sz="1600" dirty="0" err="1"/>
              <a:t>pCBS</a:t>
            </a:r>
            <a:r>
              <a:rPr lang="en-US" sz="1600" dirty="0"/>
              <a:t>: </a:t>
            </a:r>
            <a:r>
              <a:rPr lang="en-US" sz="1600" dirty="0" err="1"/>
              <a:t>Cannabigerol</a:t>
            </a:r>
            <a:r>
              <a:rPr lang="en-US" sz="1600" dirty="0"/>
              <a:t> [</a:t>
            </a:r>
            <a:r>
              <a:rPr lang="en-US" sz="1600" b="1" dirty="0"/>
              <a:t>CBG</a:t>
            </a:r>
            <a:r>
              <a:rPr lang="en-US" sz="1600" dirty="0"/>
              <a:t>] &amp; </a:t>
            </a:r>
            <a:r>
              <a:rPr lang="en-US" sz="1600" dirty="0" err="1"/>
              <a:t>tetrahydrocannabivarin</a:t>
            </a:r>
            <a:r>
              <a:rPr lang="en-US" sz="1600" dirty="0"/>
              <a:t> (</a:t>
            </a:r>
            <a:r>
              <a:rPr lang="en-US" sz="1600" b="1" dirty="0"/>
              <a:t>THCV</a:t>
            </a:r>
            <a:r>
              <a:rPr lang="en-US" sz="1600" dirty="0"/>
              <a:t>). </a:t>
            </a:r>
            <a:r>
              <a:rPr lang="en-US" sz="1600" b="1" dirty="0"/>
              <a:t>CBN</a:t>
            </a:r>
            <a:r>
              <a:rPr lang="en-US" sz="1600" dirty="0"/>
              <a:t> have </a:t>
            </a:r>
            <a:r>
              <a:rPr lang="en-US" sz="1600" u="sng" dirty="0"/>
              <a:t>unspecific binding efficacy</a:t>
            </a:r>
            <a:r>
              <a:rPr lang="en-US" sz="1600" dirty="0"/>
              <a:t> to both cannabinoid receptors. </a:t>
            </a:r>
            <a:r>
              <a:rPr lang="en-US" sz="1600" b="1" dirty="0"/>
              <a:t>CBD</a:t>
            </a:r>
            <a:r>
              <a:rPr lang="en-US" sz="1600" dirty="0"/>
              <a:t> is an </a:t>
            </a:r>
            <a:r>
              <a:rPr lang="en-US" sz="1600" u="sng" dirty="0"/>
              <a:t>allosteric modulator</a:t>
            </a:r>
            <a:r>
              <a:rPr lang="en-US" sz="1600" dirty="0"/>
              <a:t> of the central cannabinoid receptor. The CB1 receptor is expressed </a:t>
            </a:r>
            <a:r>
              <a:rPr lang="en-US" sz="1600" b="1" dirty="0"/>
              <a:t>pre</a:t>
            </a:r>
            <a:r>
              <a:rPr lang="en-US" sz="1600" dirty="0"/>
              <a:t>-</a:t>
            </a:r>
            <a:r>
              <a:rPr lang="en-US" sz="1600" dirty="0" err="1"/>
              <a:t>synaptically</a:t>
            </a:r>
            <a:r>
              <a:rPr lang="en-US" sz="1600" dirty="0"/>
              <a:t> at both </a:t>
            </a:r>
            <a:r>
              <a:rPr lang="en-US" sz="1600" dirty="0" err="1"/>
              <a:t>glutaminergic</a:t>
            </a:r>
            <a:r>
              <a:rPr lang="en-US" sz="1600" dirty="0"/>
              <a:t> and </a:t>
            </a:r>
            <a:r>
              <a:rPr lang="en-US" sz="1600" dirty="0" err="1"/>
              <a:t>GABAergic</a:t>
            </a:r>
            <a:r>
              <a:rPr lang="en-US" sz="1600" dirty="0"/>
              <a:t> </a:t>
            </a:r>
            <a:r>
              <a:rPr lang="en-US" sz="1600" b="1" u="sng" dirty="0"/>
              <a:t>inter</a:t>
            </a:r>
            <a:r>
              <a:rPr lang="en-US" sz="1600" u="sng" dirty="0"/>
              <a:t>neurons</a:t>
            </a:r>
            <a:r>
              <a:rPr lang="en-US" sz="1600" dirty="0"/>
              <a:t> and, in effect, acts as a </a:t>
            </a:r>
            <a:r>
              <a:rPr lang="en-US" sz="1600" b="1" dirty="0"/>
              <a:t>neuromodulator</a:t>
            </a:r>
            <a:r>
              <a:rPr lang="en-US" sz="1600" dirty="0"/>
              <a:t> to </a:t>
            </a:r>
            <a:r>
              <a:rPr lang="en-US" sz="1600" u="sng" dirty="0"/>
              <a:t>inhibit </a:t>
            </a:r>
            <a:r>
              <a:rPr lang="en-US" sz="1600" dirty="0"/>
              <a:t>release of glutamate and GABA. Repeated administration of receptor agonists may result in </a:t>
            </a:r>
            <a:r>
              <a:rPr lang="en-US" sz="1600" u="sng" dirty="0"/>
              <a:t>receptor internalization</a:t>
            </a:r>
            <a:r>
              <a:rPr lang="en-US" sz="1600" dirty="0"/>
              <a:t> and/or a reduction in receptor protein signaling.</a:t>
            </a:r>
          </a:p>
          <a:p>
            <a:r>
              <a:rPr lang="en-US" sz="1600" dirty="0"/>
              <a:t>The CB1 receptor is encoded by the gene </a:t>
            </a:r>
            <a:r>
              <a:rPr lang="en-US" sz="1600" b="1" i="1" dirty="0"/>
              <a:t>CNR1</a:t>
            </a:r>
            <a:r>
              <a:rPr lang="en-US" sz="1600" dirty="0"/>
              <a:t>, located on human chromosome </a:t>
            </a:r>
            <a:r>
              <a:rPr lang="en-US" sz="1600" b="1" dirty="0"/>
              <a:t>6</a:t>
            </a:r>
            <a:r>
              <a:rPr lang="en-US" sz="1600" dirty="0"/>
              <a:t>. </a:t>
            </a:r>
            <a:r>
              <a:rPr lang="en-US" sz="1600" u="sng" dirty="0"/>
              <a:t>Two transcript variants</a:t>
            </a:r>
            <a:r>
              <a:rPr lang="en-US" sz="1600" dirty="0"/>
              <a:t> encoding </a:t>
            </a:r>
            <a:r>
              <a:rPr lang="en-US" sz="1600" u="sng" dirty="0"/>
              <a:t>different isoforms</a:t>
            </a:r>
            <a:r>
              <a:rPr lang="en-US" sz="1600" dirty="0"/>
              <a:t> have been described for this gene. CNR1 </a:t>
            </a:r>
            <a:r>
              <a:rPr lang="en-US" sz="1600" dirty="0" err="1"/>
              <a:t>orthologs</a:t>
            </a:r>
            <a:r>
              <a:rPr lang="en-US" sz="1600" dirty="0"/>
              <a:t> have been identified in most mammals</a:t>
            </a:r>
            <a:r>
              <a:rPr lang="he-IL" sz="1600" dirty="0"/>
              <a:t>.</a:t>
            </a:r>
            <a:endParaRPr lang="en-US" sz="1600" dirty="0"/>
          </a:p>
        </p:txBody>
      </p:sp>
      <p:sp>
        <p:nvSpPr>
          <p:cNvPr id="6" name="Rectangle 5"/>
          <p:cNvSpPr/>
          <p:nvPr/>
        </p:nvSpPr>
        <p:spPr>
          <a:xfrm>
            <a:off x="533400" y="457200"/>
            <a:ext cx="8382000" cy="2339102"/>
          </a:xfrm>
          <a:prstGeom prst="rect">
            <a:avLst/>
          </a:prstGeom>
        </p:spPr>
        <p:txBody>
          <a:bodyPr wrap="square">
            <a:spAutoFit/>
          </a:bodyPr>
          <a:lstStyle/>
          <a:p>
            <a:r>
              <a:rPr lang="en-US" sz="1600" dirty="0"/>
              <a:t>Other research indicates carriers of the short 5-HTTLPR allele have difficulty disengaging attention from emotional stimuli compared to long allele homozygotes. Another study published in 2009 using an eye tracking assessment of information processing found that short 5-HTTLPR allele carriers displayed an eye gaze bias to view positive scenes and avoid negative scenes, while long allele homozygotes viewed the emotion scenes in a more even-handed fashion. This research suggests that short 5-HTTLPR allele carriers may be more sensitive to emotional information in the environment than long allele homozygotes. Another research group has given evidence for a modest association between shyness and the long form in grade school children. This is, however, just a single report and the link is not investigated as intensively as for the anxiety-related </a:t>
            </a:r>
            <a:r>
              <a:rPr lang="en-US" dirty="0"/>
              <a:t>traits.</a:t>
            </a:r>
          </a:p>
        </p:txBody>
      </p:sp>
    </p:spTree>
    <p:extLst>
      <p:ext uri="{BB962C8B-B14F-4D97-AF65-F5344CB8AC3E}">
        <p14:creationId xmlns:p14="http://schemas.microsoft.com/office/powerpoint/2010/main" val="3544605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135</a:t>
            </a:fld>
            <a:endParaRPr lang="en-US"/>
          </a:p>
        </p:txBody>
      </p:sp>
      <p:pic>
        <p:nvPicPr>
          <p:cNvPr id="3" name="תמונה 31"/>
          <p:cNvPicPr/>
          <p:nvPr/>
        </p:nvPicPr>
        <p:blipFill>
          <a:blip r:embed="rId2" cstate="print">
            <a:extLst>
              <a:ext uri="{28A0092B-C50C-407E-A947-70E740481C1C}">
                <a14:useLocalDpi xmlns:a14="http://schemas.microsoft.com/office/drawing/2010/main" val="0"/>
              </a:ext>
            </a:extLst>
          </a:blip>
          <a:stretch>
            <a:fillRect/>
          </a:stretch>
        </p:blipFill>
        <p:spPr>
          <a:xfrm>
            <a:off x="1905000" y="609600"/>
            <a:ext cx="5274310" cy="2708275"/>
          </a:xfrm>
          <a:prstGeom prst="rect">
            <a:avLst/>
          </a:prstGeom>
        </p:spPr>
      </p:pic>
      <p:sp>
        <p:nvSpPr>
          <p:cNvPr id="4" name="Rectangle 3"/>
          <p:cNvSpPr/>
          <p:nvPr/>
        </p:nvSpPr>
        <p:spPr>
          <a:xfrm>
            <a:off x="1676400" y="3429000"/>
            <a:ext cx="5638799" cy="923330"/>
          </a:xfrm>
          <a:prstGeom prst="rect">
            <a:avLst/>
          </a:prstGeom>
        </p:spPr>
        <p:txBody>
          <a:bodyPr wrap="square">
            <a:spAutoFit/>
          </a:bodyPr>
          <a:lstStyle/>
          <a:p>
            <a:r>
              <a:rPr lang="en-US" b="1" i="1" dirty="0"/>
              <a:t>Cnr1</a:t>
            </a:r>
            <a:r>
              <a:rPr lang="en-US" dirty="0"/>
              <a:t> is widely expressed in all major regions of the postnatal day 14 </a:t>
            </a:r>
            <a:r>
              <a:rPr lang="en-US" b="1" dirty="0"/>
              <a:t>mouse brain</a:t>
            </a:r>
            <a:r>
              <a:rPr lang="en-US" dirty="0"/>
              <a:t>, but is conspicuously </a:t>
            </a:r>
            <a:r>
              <a:rPr lang="en-US" u="sng" dirty="0"/>
              <a:t>absent</a:t>
            </a:r>
            <a:r>
              <a:rPr lang="en-US" dirty="0"/>
              <a:t> in much of the </a:t>
            </a:r>
            <a:r>
              <a:rPr lang="en-US" b="1" u="sng" dirty="0"/>
              <a:t>thalamus</a:t>
            </a:r>
            <a:r>
              <a:rPr lang="en-US" dirty="0"/>
              <a:t>.</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419600"/>
            <a:ext cx="1462517" cy="172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462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136</a:t>
            </a:fld>
            <a:endParaRPr lang="en-US"/>
          </a:p>
        </p:txBody>
      </p:sp>
      <p:sp>
        <p:nvSpPr>
          <p:cNvPr id="3" name="Rectangle 2"/>
          <p:cNvSpPr/>
          <p:nvPr/>
        </p:nvSpPr>
        <p:spPr>
          <a:xfrm>
            <a:off x="533400" y="462945"/>
            <a:ext cx="8229600" cy="5709255"/>
          </a:xfrm>
          <a:prstGeom prst="rect">
            <a:avLst/>
          </a:prstGeom>
        </p:spPr>
        <p:txBody>
          <a:bodyPr wrap="square">
            <a:spAutoFit/>
          </a:bodyPr>
          <a:lstStyle/>
          <a:p>
            <a:pPr algn="ctr" rtl="1"/>
            <a:r>
              <a:rPr lang="en-US" sz="2000" b="1" dirty="0"/>
              <a:t>Cannabis Addiction Linked to Genetic Variants</a:t>
            </a:r>
            <a:endParaRPr lang="en-US" sz="2000" dirty="0"/>
          </a:p>
          <a:p>
            <a:r>
              <a:rPr lang="en-US" sz="1400" dirty="0"/>
              <a:t>April 24, </a:t>
            </a:r>
            <a:r>
              <a:rPr lang="en-US" sz="1400" b="1" dirty="0"/>
              <a:t>2019 </a:t>
            </a:r>
            <a:endParaRPr lang="en-US" sz="1400" dirty="0"/>
          </a:p>
          <a:p>
            <a:r>
              <a:rPr lang="en-US" sz="1600" b="1" dirty="0"/>
              <a:t>Genetic Predisposition to Cannabis Addiction</a:t>
            </a:r>
            <a:endParaRPr lang="en-US" sz="1600" dirty="0"/>
          </a:p>
          <a:p>
            <a:r>
              <a:rPr lang="en-US" sz="1500" dirty="0"/>
              <a:t>A study in human volunteers has found that some individuals may be </a:t>
            </a:r>
            <a:r>
              <a:rPr lang="en-US" sz="1500" b="1" dirty="0"/>
              <a:t>genetically more predisposed to cannabis addiction</a:t>
            </a:r>
            <a:r>
              <a:rPr lang="en-US" sz="1500" dirty="0"/>
              <a:t> than others. The research team linked </a:t>
            </a:r>
            <a:r>
              <a:rPr lang="en-US" sz="1500" b="1" dirty="0"/>
              <a:t>specific variants in the cannabinoid receptor 1 (</a:t>
            </a:r>
            <a:r>
              <a:rPr lang="en-US" sz="1500" b="1" i="1" dirty="0"/>
              <a:t>CNR1</a:t>
            </a:r>
            <a:r>
              <a:rPr lang="en-US" sz="1500" b="1" dirty="0"/>
              <a:t>) gene</a:t>
            </a:r>
            <a:r>
              <a:rPr lang="en-US" sz="1500" dirty="0"/>
              <a:t> and in the </a:t>
            </a:r>
            <a:r>
              <a:rPr lang="en-US" sz="1500" b="1" dirty="0"/>
              <a:t>fatty acid amide hydrolase (</a:t>
            </a:r>
            <a:r>
              <a:rPr lang="en-US" sz="1500" b="1" i="1" dirty="0"/>
              <a:t>FAAH</a:t>
            </a:r>
            <a:r>
              <a:rPr lang="en-US" sz="1500" b="1" dirty="0"/>
              <a:t>) gene</a:t>
            </a:r>
            <a:r>
              <a:rPr lang="en-US" sz="1500" dirty="0"/>
              <a:t> with </a:t>
            </a:r>
            <a:r>
              <a:rPr lang="en-US" sz="1500" u="sng" dirty="0"/>
              <a:t>behavioral measures</a:t>
            </a:r>
            <a:r>
              <a:rPr lang="en-US" sz="1500" dirty="0"/>
              <a:t> of </a:t>
            </a:r>
            <a:r>
              <a:rPr lang="en-US" sz="1500" u="sng" dirty="0"/>
              <a:t>addiction predisposition</a:t>
            </a:r>
            <a:r>
              <a:rPr lang="en-US" sz="1500" dirty="0"/>
              <a:t>, or </a:t>
            </a:r>
            <a:r>
              <a:rPr lang="en-US" sz="1500" dirty="0" err="1"/>
              <a:t>endophenotypes</a:t>
            </a:r>
            <a:r>
              <a:rPr lang="en-US" sz="1500" dirty="0"/>
              <a:t>, which are typical of cannabis use disorders (</a:t>
            </a:r>
            <a:r>
              <a:rPr lang="en-US" sz="1500" b="1" dirty="0"/>
              <a:t>CUD</a:t>
            </a:r>
            <a:r>
              <a:rPr lang="en-US" sz="1500" dirty="0"/>
              <a:t>).</a:t>
            </a:r>
          </a:p>
          <a:p>
            <a:r>
              <a:rPr lang="he-IL" sz="1500" dirty="0"/>
              <a:t>“</a:t>
            </a:r>
            <a:r>
              <a:rPr lang="en-US" sz="1500" dirty="0"/>
              <a:t>We were interested in asking whether these </a:t>
            </a:r>
            <a:r>
              <a:rPr lang="en-US" sz="1500" u="sng" dirty="0"/>
              <a:t>genetic markers</a:t>
            </a:r>
            <a:r>
              <a:rPr lang="en-US" sz="1500" dirty="0"/>
              <a:t> could </a:t>
            </a:r>
            <a:r>
              <a:rPr lang="en-US" sz="1500" b="1" dirty="0"/>
              <a:t>predict </a:t>
            </a:r>
            <a:r>
              <a:rPr lang="en-US" sz="1500" dirty="0"/>
              <a:t>addiction-related responses after inhaling doses of cannabis, such as how much our attention is drawn to cannabis-related pictures,” said lead researcher </a:t>
            </a:r>
            <a:r>
              <a:rPr lang="en-US" sz="1500" dirty="0" err="1"/>
              <a:t>Chandni</a:t>
            </a:r>
            <a:r>
              <a:rPr lang="en-US" sz="1500" dirty="0"/>
              <a:t> </a:t>
            </a:r>
            <a:r>
              <a:rPr lang="en-US" sz="1500" dirty="0" err="1"/>
              <a:t>Hindocha</a:t>
            </a:r>
            <a:r>
              <a:rPr lang="en-US" sz="1500" dirty="0"/>
              <a:t>, PhD. The researchers report on their studies in Addiction Biology, in a paper titled, “Acute effects of cannabinoids on addiction </a:t>
            </a:r>
            <a:r>
              <a:rPr lang="en-US" sz="1500" dirty="0" err="1"/>
              <a:t>endophenotypes</a:t>
            </a:r>
            <a:r>
              <a:rPr lang="en-US" sz="1500" dirty="0"/>
              <a:t> are moderated by genes encoding the CB1 receptor and FAAH enzyme</a:t>
            </a:r>
            <a:r>
              <a:rPr lang="he-IL" sz="1500" dirty="0"/>
              <a:t>.”</a:t>
            </a:r>
            <a:endParaRPr lang="en-US" sz="1500" dirty="0"/>
          </a:p>
          <a:p>
            <a:r>
              <a:rPr lang="en-US" sz="1500" u="sng" dirty="0"/>
              <a:t>About </a:t>
            </a:r>
            <a:r>
              <a:rPr lang="en-US" sz="1500" b="1" u="sng" dirty="0"/>
              <a:t>9%</a:t>
            </a:r>
            <a:r>
              <a:rPr lang="en-US" sz="1500" u="sng" dirty="0"/>
              <a:t> of people who start using cannabis</a:t>
            </a:r>
            <a:r>
              <a:rPr lang="en-US" sz="1500" dirty="0"/>
              <a:t> </a:t>
            </a:r>
            <a:r>
              <a:rPr lang="en-US" sz="1500" b="1" dirty="0"/>
              <a:t>will develop CUD</a:t>
            </a:r>
            <a:r>
              <a:rPr lang="en-US" sz="1500" dirty="0"/>
              <a:t>, the authors wrote. Problematic use of drugs is influenced by both environmental and genetic factors, which in the case of cannabis may include genetic differences in the body’s </a:t>
            </a:r>
            <a:r>
              <a:rPr lang="en-US" sz="1500" b="1" dirty="0"/>
              <a:t>ECS</a:t>
            </a:r>
            <a:r>
              <a:rPr lang="en-US" sz="1500" dirty="0"/>
              <a:t>] on which the drug acts. As attitudes towards cannabis use are becoming generally more relaxed, the imperative to investigate differences in </a:t>
            </a:r>
            <a:r>
              <a:rPr lang="en-US" sz="1500" u="sng" dirty="0"/>
              <a:t>vulnerability and resilience</a:t>
            </a:r>
            <a:r>
              <a:rPr lang="en-US" sz="1500" dirty="0"/>
              <a:t> to the harmful effects of the drug is increasingly evident. “This is particularly important because cannabis currently stands poised to join alcohol and tobacco as a </a:t>
            </a:r>
            <a:r>
              <a:rPr lang="en-US" sz="1500" u="sng" dirty="0"/>
              <a:t>legal</a:t>
            </a:r>
            <a:r>
              <a:rPr lang="en-US" sz="1500" dirty="0"/>
              <a:t> drug across the globe, meaning rates of CUDs may also rise</a:t>
            </a:r>
            <a:r>
              <a:rPr lang="he-IL" sz="1500" dirty="0"/>
              <a:t>.” </a:t>
            </a:r>
            <a:r>
              <a:rPr lang="en-US" sz="1500" dirty="0"/>
              <a:t>The main psychoactive component in cannabis is </a:t>
            </a:r>
            <a:r>
              <a:rPr lang="en-US" sz="1500" b="1" dirty="0"/>
              <a:t>THC</a:t>
            </a:r>
            <a:r>
              <a:rPr lang="en-US" sz="1500" dirty="0"/>
              <a:t>, which activates the </a:t>
            </a:r>
            <a:r>
              <a:rPr lang="en-US" sz="1500" b="1" dirty="0"/>
              <a:t>CB1R</a:t>
            </a:r>
            <a:r>
              <a:rPr lang="en-US" sz="1500" dirty="0"/>
              <a:t>, which is encoded by the </a:t>
            </a:r>
            <a:r>
              <a:rPr lang="en-US" sz="1500" b="1" i="1" dirty="0"/>
              <a:t>CNR1</a:t>
            </a:r>
            <a:r>
              <a:rPr lang="en-US" sz="1500" dirty="0"/>
              <a:t> gene. The second most abundant cannabinoid found in cannabis plants is </a:t>
            </a:r>
            <a:r>
              <a:rPr lang="en-US" sz="1500" dirty="0" err="1"/>
              <a:t>cannabidiol</a:t>
            </a:r>
            <a:r>
              <a:rPr lang="en-US" sz="1500" dirty="0"/>
              <a:t> (</a:t>
            </a:r>
            <a:r>
              <a:rPr lang="en-US" sz="1500" b="1" dirty="0"/>
              <a:t>CBD</a:t>
            </a:r>
            <a:r>
              <a:rPr lang="en-US" sz="1500" dirty="0"/>
              <a:t>), but this component doesn’t have psychoactive effects, and in fact has </a:t>
            </a:r>
            <a:r>
              <a:rPr lang="en-US" sz="1500" dirty="0" err="1"/>
              <a:t>psychopharmacologically</a:t>
            </a:r>
            <a:r>
              <a:rPr lang="en-US" sz="1500" dirty="0"/>
              <a:t> </a:t>
            </a:r>
            <a:r>
              <a:rPr lang="en-US" sz="1500" u="sng" dirty="0"/>
              <a:t>opposing effects to THC</a:t>
            </a:r>
            <a:r>
              <a:rPr lang="en-US" sz="1500" dirty="0"/>
              <a:t>. Importantly, </a:t>
            </a:r>
            <a:r>
              <a:rPr lang="en-US" sz="1500" b="1" dirty="0"/>
              <a:t>CBD may actually protect against the development of CUD</a:t>
            </a:r>
            <a:r>
              <a:rPr lang="en-US" sz="1500" dirty="0"/>
              <a:t> and the psychotic-like effects of THC, so the </a:t>
            </a:r>
            <a:r>
              <a:rPr lang="en-US" sz="1500" b="1" dirty="0"/>
              <a:t>ratio of THC to CBD</a:t>
            </a:r>
            <a:r>
              <a:rPr lang="en-US" sz="1500" dirty="0"/>
              <a:t> in cannabis is particularly important, the researchers stated</a:t>
            </a:r>
            <a:r>
              <a:rPr lang="he-IL" sz="1500" dirty="0"/>
              <a:t>.</a:t>
            </a:r>
            <a:endParaRPr lang="en-US" sz="1500" dirty="0"/>
          </a:p>
        </p:txBody>
      </p:sp>
    </p:spTree>
    <p:extLst>
      <p:ext uri="{BB962C8B-B14F-4D97-AF65-F5344CB8AC3E}">
        <p14:creationId xmlns:p14="http://schemas.microsoft.com/office/powerpoint/2010/main" val="24105105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137</a:t>
            </a:fld>
            <a:endParaRPr lang="en-US"/>
          </a:p>
        </p:txBody>
      </p:sp>
      <p:sp>
        <p:nvSpPr>
          <p:cNvPr id="4" name="Rectangle 3"/>
          <p:cNvSpPr/>
          <p:nvPr/>
        </p:nvSpPr>
        <p:spPr>
          <a:xfrm>
            <a:off x="533400" y="339090"/>
            <a:ext cx="8001000" cy="5909310"/>
          </a:xfrm>
          <a:prstGeom prst="rect">
            <a:avLst/>
          </a:prstGeom>
        </p:spPr>
        <p:txBody>
          <a:bodyPr wrap="square">
            <a:spAutoFit/>
          </a:bodyPr>
          <a:lstStyle/>
          <a:p>
            <a:r>
              <a:rPr lang="en-US" sz="1400" dirty="0"/>
              <a:t>The relative amount of THC in cannabis has been increasing over the last two decades, in parallel with higher rates of treatment requests for CUD. As well as acting on CB1R, </a:t>
            </a:r>
            <a:r>
              <a:rPr lang="en-US" sz="1400" b="1" dirty="0"/>
              <a:t>CBD</a:t>
            </a:r>
            <a:r>
              <a:rPr lang="en-US" sz="1400" dirty="0"/>
              <a:t> also </a:t>
            </a:r>
            <a:r>
              <a:rPr lang="en-US" sz="1400" u="sng" dirty="0"/>
              <a:t>increases inhibition of the FAAH</a:t>
            </a:r>
            <a:r>
              <a:rPr lang="en-US" sz="1400" dirty="0"/>
              <a:t>, an enzyme that is involved in </a:t>
            </a:r>
            <a:r>
              <a:rPr lang="en-US" sz="1400" dirty="0" err="1"/>
              <a:t>eCB</a:t>
            </a:r>
            <a:r>
              <a:rPr lang="en-US" sz="1400" dirty="0"/>
              <a:t> signaling, which indirectly regulates the activity of CB1R. FAAH inhibition is a mechanism that is currently being investigated as a treatment of CUD in humans. </a:t>
            </a:r>
            <a:r>
              <a:rPr lang="he-IL" sz="1400" dirty="0"/>
              <a:t> </a:t>
            </a:r>
            <a:r>
              <a:rPr lang="en-US" sz="1400" dirty="0"/>
              <a:t>Previous studies have linked variations in the </a:t>
            </a:r>
            <a:r>
              <a:rPr lang="en-US" sz="1400" i="1" dirty="0"/>
              <a:t>CNR1</a:t>
            </a:r>
            <a:r>
              <a:rPr lang="en-US" sz="1400" dirty="0"/>
              <a:t> gene with addiction to </a:t>
            </a:r>
            <a:r>
              <a:rPr lang="en-US" sz="1400" u="sng" dirty="0"/>
              <a:t>cannabis, alcohol, nicotine, and cocaine</a:t>
            </a:r>
            <a:r>
              <a:rPr lang="en-US" sz="1400" dirty="0"/>
              <a:t>, and possibly with CUD </a:t>
            </a:r>
            <a:r>
              <a:rPr lang="en-US" sz="1400" b="1" dirty="0" err="1"/>
              <a:t>endophenotypes</a:t>
            </a:r>
            <a:r>
              <a:rPr lang="en-US" sz="1400" dirty="0"/>
              <a:t>, such as </a:t>
            </a:r>
            <a:r>
              <a:rPr lang="en-US" sz="1400" u="sng" dirty="0"/>
              <a:t>reward-related brain activity</a:t>
            </a:r>
            <a:r>
              <a:rPr lang="en-US" sz="1400" dirty="0"/>
              <a:t> when individuals are exposed to cannabis cues. Genetic influences may, therefore, alter other mechanisms related to CUD—such as </a:t>
            </a:r>
            <a:r>
              <a:rPr lang="en-US" sz="1400" u="sng" dirty="0"/>
              <a:t>craving</a:t>
            </a:r>
            <a:r>
              <a:rPr lang="en-US" sz="1400" dirty="0"/>
              <a:t>, </a:t>
            </a:r>
            <a:r>
              <a:rPr lang="en-US" sz="1400" u="sng" dirty="0"/>
              <a:t>satiation</a:t>
            </a:r>
            <a:r>
              <a:rPr lang="en-US" sz="1400" dirty="0"/>
              <a:t>, and </a:t>
            </a:r>
            <a:r>
              <a:rPr lang="en-US" sz="1400" u="sng" dirty="0"/>
              <a:t>drug-cue salience</a:t>
            </a:r>
            <a:r>
              <a:rPr lang="he-IL" sz="1400" dirty="0"/>
              <a:t>.</a:t>
            </a:r>
            <a:r>
              <a:rPr lang="en-US" sz="1400" dirty="0"/>
              <a:t>The team devised an experiment to investigate whether any of three genetic variations in the genes encoding CB1R and FAAH impacted on individuals’ responses to acute cannabinoid administration. Forty-eight volunteers who were </a:t>
            </a:r>
            <a:r>
              <a:rPr lang="en-US" sz="1400" b="1" dirty="0"/>
              <a:t>carriers of the genetic variations</a:t>
            </a:r>
            <a:r>
              <a:rPr lang="en-US" sz="1400" dirty="0"/>
              <a:t> were enrolled, and each took a controlled dose of cannabis compounds using a </a:t>
            </a:r>
            <a:r>
              <a:rPr lang="en-US" sz="1400" u="sng" dirty="0"/>
              <a:t>vaporizer</a:t>
            </a:r>
            <a:r>
              <a:rPr lang="en-US" sz="1400" dirty="0"/>
              <a:t>. After four sessions the participants were given either a controlled dose of THC, CBD, a combination of CBD + THC, or placebo. The researchers then assessed measures of three different </a:t>
            </a:r>
            <a:r>
              <a:rPr lang="en-US" sz="1400" dirty="0" err="1"/>
              <a:t>endophenotypes</a:t>
            </a:r>
            <a:r>
              <a:rPr lang="en-US" sz="1400" dirty="0"/>
              <a:t> of CUD while the participants were under the influence. These included </a:t>
            </a:r>
            <a:r>
              <a:rPr lang="en-US" sz="1400" b="1" dirty="0"/>
              <a:t>cue salience</a:t>
            </a:r>
            <a:r>
              <a:rPr lang="en-US" sz="1400" dirty="0"/>
              <a:t>—effectively how far the participants’ attention was biased towards images containing cannabis-related stimuli, compared with very closely matched images that contained </a:t>
            </a:r>
            <a:r>
              <a:rPr lang="en-US" sz="1400" u="sng" dirty="0"/>
              <a:t>food</a:t>
            </a:r>
            <a:r>
              <a:rPr lang="en-US" sz="1400" dirty="0"/>
              <a:t>-related stimuli. Participants also filled in a short questionnaire to assess cannabis craving, and were tested for </a:t>
            </a:r>
            <a:r>
              <a:rPr lang="en-US" sz="1400" u="sng" dirty="0"/>
              <a:t>satiety</a:t>
            </a:r>
            <a:r>
              <a:rPr lang="en-US" sz="1400" dirty="0"/>
              <a:t> using the Bodily Symptoms Scale</a:t>
            </a:r>
            <a:r>
              <a:rPr lang="he-IL" sz="1400" dirty="0"/>
              <a:t>.</a:t>
            </a:r>
            <a:endParaRPr lang="en-US" sz="1400" dirty="0"/>
          </a:p>
          <a:p>
            <a:r>
              <a:rPr lang="en-US" sz="1400" dirty="0"/>
              <a:t>While the results highlighted </a:t>
            </a:r>
            <a:r>
              <a:rPr lang="en-US" sz="1400" b="1" dirty="0"/>
              <a:t>differences to drug cue salience</a:t>
            </a:r>
            <a:r>
              <a:rPr lang="en-US" sz="1400" dirty="0"/>
              <a:t> and state satiety for all three </a:t>
            </a:r>
            <a:r>
              <a:rPr lang="en-US" sz="1400" b="1" dirty="0"/>
              <a:t>genetic variants</a:t>
            </a:r>
            <a:r>
              <a:rPr lang="en-US" sz="1400" dirty="0"/>
              <a:t>, participants who carried one of the single nucleotide polymorphism (</a:t>
            </a:r>
            <a:r>
              <a:rPr lang="en-US" sz="1400" b="1" dirty="0"/>
              <a:t>SNP</a:t>
            </a:r>
            <a:r>
              <a:rPr lang="en-US" sz="1400" dirty="0"/>
              <a:t>) </a:t>
            </a:r>
            <a:r>
              <a:rPr lang="en-US" sz="1400" b="1" dirty="0"/>
              <a:t>variants</a:t>
            </a:r>
            <a:r>
              <a:rPr lang="en-US" sz="1400" dirty="0"/>
              <a:t> in the </a:t>
            </a:r>
            <a:r>
              <a:rPr lang="en-US" sz="1400" b="1" dirty="0"/>
              <a:t>CB1R gene</a:t>
            </a:r>
            <a:r>
              <a:rPr lang="en-US" sz="1400" dirty="0"/>
              <a:t> tended to </a:t>
            </a:r>
            <a:r>
              <a:rPr lang="en-US" sz="1400" u="sng" dirty="0"/>
              <a:t>want more cannabis</a:t>
            </a:r>
            <a:r>
              <a:rPr lang="en-US" sz="1400" dirty="0"/>
              <a:t> after having used it, and continuing to be drawn to the cannabis-related imagery while under the influence of their administered inhaled dose. The finding suggests that people with this genetic marker could be </a:t>
            </a:r>
            <a:r>
              <a:rPr lang="en-US" sz="1400" b="1" dirty="0"/>
              <a:t>more prone to cannabis addiction</a:t>
            </a:r>
            <a:r>
              <a:rPr lang="en-US" sz="1400" dirty="0"/>
              <a:t>.</a:t>
            </a:r>
          </a:p>
          <a:p>
            <a:r>
              <a:rPr lang="en-US" sz="1400" dirty="0"/>
              <a:t>"We report for the first time that the genes that code for the CB1 receptor and FAAH enzyme are implicated in the acute CUD related response to acute consumption of cannabinoids,” the authors stated. “This was found for the salience of appetitive cues and state satiety but not for craving. These results have important </a:t>
            </a:r>
            <a:r>
              <a:rPr lang="en-US" sz="1400" dirty="0" err="1"/>
              <a:t>pharmacogenetic</a:t>
            </a:r>
            <a:r>
              <a:rPr lang="en-US" sz="1400" dirty="0"/>
              <a:t> implications in regard to recreational users of cannabis who may be more vulnerable to the effects of THC and who may, therefore, be at </a:t>
            </a:r>
            <a:r>
              <a:rPr lang="en-US" sz="1400" b="1" dirty="0"/>
              <a:t>greater risk of transitioning into CUD"</a:t>
            </a:r>
            <a:r>
              <a:rPr lang="en-US" sz="1400" dirty="0"/>
              <a:t>.</a:t>
            </a:r>
          </a:p>
        </p:txBody>
      </p:sp>
    </p:spTree>
    <p:extLst>
      <p:ext uri="{BB962C8B-B14F-4D97-AF65-F5344CB8AC3E}">
        <p14:creationId xmlns:p14="http://schemas.microsoft.com/office/powerpoint/2010/main" val="35715433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138</a:t>
            </a:fld>
            <a:endParaRPr lang="en-US"/>
          </a:p>
        </p:txBody>
      </p:sp>
      <p:sp>
        <p:nvSpPr>
          <p:cNvPr id="3" name="Rectangle 2"/>
          <p:cNvSpPr/>
          <p:nvPr/>
        </p:nvSpPr>
        <p:spPr>
          <a:xfrm>
            <a:off x="762000" y="457200"/>
            <a:ext cx="7696200" cy="5016758"/>
          </a:xfrm>
          <a:prstGeom prst="rect">
            <a:avLst/>
          </a:prstGeom>
        </p:spPr>
        <p:txBody>
          <a:bodyPr wrap="square">
            <a:spAutoFit/>
          </a:bodyPr>
          <a:lstStyle/>
          <a:p>
            <a:r>
              <a:rPr lang="he-IL" sz="1600" dirty="0"/>
              <a:t>“</a:t>
            </a:r>
            <a:r>
              <a:rPr lang="en-US" sz="1600" dirty="0"/>
              <a:t>We hope that our findings could lead to the development of a </a:t>
            </a:r>
            <a:r>
              <a:rPr lang="en-US" sz="1600" b="1" dirty="0"/>
              <a:t>test</a:t>
            </a:r>
            <a:r>
              <a:rPr lang="en-US" sz="1600" dirty="0"/>
              <a:t> that </a:t>
            </a:r>
            <a:r>
              <a:rPr lang="en-US" sz="1600" b="1" dirty="0"/>
              <a:t>could inform clinicians who are considering prescribing a cannabis-derived medication</a:t>
            </a:r>
            <a:r>
              <a:rPr lang="en-US" sz="1600" dirty="0"/>
              <a:t>, as we learn more about which genes affect how people react to cannabis,” Dr. </a:t>
            </a:r>
            <a:r>
              <a:rPr lang="en-US" sz="1600" dirty="0" err="1"/>
              <a:t>Hindocha</a:t>
            </a:r>
            <a:r>
              <a:rPr lang="en-US" sz="1600" dirty="0"/>
              <a:t> said. “Our findings have the potential to inform </a:t>
            </a:r>
            <a:r>
              <a:rPr lang="en-US" sz="1600" b="1" dirty="0"/>
              <a:t>precision medicine</a:t>
            </a:r>
            <a:r>
              <a:rPr lang="en-US" sz="1600" dirty="0"/>
              <a:t> targeting the rising clinical need for treatment of CUD,” In parallel with </a:t>
            </a:r>
            <a:r>
              <a:rPr lang="en-US" sz="1600" dirty="0" err="1"/>
              <a:t>Hindocha</a:t>
            </a:r>
            <a:r>
              <a:rPr lang="en-US" sz="1600" dirty="0"/>
              <a:t> et al.’s publication in Addiction Biology, a separate UCL team has published the results of studies indicating that </a:t>
            </a:r>
            <a:r>
              <a:rPr lang="en-US" sz="1600" b="1" dirty="0"/>
              <a:t>CBD</a:t>
            </a:r>
            <a:r>
              <a:rPr lang="en-US" sz="1600" dirty="0"/>
              <a:t> can help to </a:t>
            </a:r>
            <a:r>
              <a:rPr lang="en-US" sz="1600" u="sng" dirty="0"/>
              <a:t>offset the degree of psychoactive actions of THC</a:t>
            </a:r>
            <a:r>
              <a:rPr lang="en-US" sz="1600" dirty="0"/>
              <a:t>. “We have now found that CBD appears to </a:t>
            </a:r>
            <a:r>
              <a:rPr lang="en-US" sz="1600" b="1" dirty="0"/>
              <a:t>buffer</a:t>
            </a:r>
            <a:r>
              <a:rPr lang="en-US" sz="1600" dirty="0"/>
              <a:t> the user against some of the acute effects of THC on the brain,” commented Matt Wall, PhD, at UCL’s Clinical Psychopharmacology Unit, who is lead author of the work, which is published in the Journal of Psychopharmacology (“Dissociable effects of cannabis with and without </a:t>
            </a:r>
            <a:r>
              <a:rPr lang="en-US" sz="1600" dirty="0" err="1"/>
              <a:t>cannabidiol</a:t>
            </a:r>
            <a:r>
              <a:rPr lang="en-US" sz="1600" dirty="0"/>
              <a:t> on the human brain’s resting-state functional connectivity“).</a:t>
            </a:r>
          </a:p>
          <a:p>
            <a:r>
              <a:rPr lang="en-US" sz="1600" dirty="0"/>
              <a:t>As well as generating the cannabis-related “high,” THC can also affect memory, and produce effects that increase anxiety and cause </a:t>
            </a:r>
            <a:r>
              <a:rPr lang="en-US" sz="1600" u="sng" dirty="0"/>
              <a:t>psychotic-like behavior</a:t>
            </a:r>
            <a:r>
              <a:rPr lang="en-US" sz="1600" dirty="0"/>
              <a:t>, while studies have suggested that </a:t>
            </a:r>
            <a:r>
              <a:rPr lang="en-US" sz="1600" b="1" dirty="0"/>
              <a:t>CBD</a:t>
            </a:r>
            <a:r>
              <a:rPr lang="en-US" sz="1600" dirty="0"/>
              <a:t> has opposite effects to THC, and is </a:t>
            </a:r>
            <a:r>
              <a:rPr lang="en-US" sz="1600" b="1" dirty="0"/>
              <a:t>anti-psychotic</a:t>
            </a:r>
            <a:r>
              <a:rPr lang="en-US" sz="1600" dirty="0"/>
              <a:t>, and potentially </a:t>
            </a:r>
            <a:r>
              <a:rPr lang="en-US" sz="1600" b="1" dirty="0"/>
              <a:t>anxiolytic</a:t>
            </a:r>
            <a:r>
              <a:rPr lang="en-US" sz="1600" dirty="0"/>
              <a:t>. There is increasing concern, however, that today’s cannabis strains contain high levels of THC, and only minimal, if any counterbalancing CBD. “This high-strength cannabis (often referred to as ‘skunk’) is popular with users, but is also hypothesized to be responsible for the dramatic increase in reporting of cannabis-related health issues in recent years; most notably </a:t>
            </a:r>
            <a:r>
              <a:rPr lang="en-US" sz="1600" b="1" dirty="0"/>
              <a:t>addiction</a:t>
            </a:r>
            <a:r>
              <a:rPr lang="en-US" sz="1600" dirty="0"/>
              <a:t>, and </a:t>
            </a:r>
            <a:r>
              <a:rPr lang="en-US" sz="1600" b="1" dirty="0"/>
              <a:t>cannabis-induced</a:t>
            </a:r>
            <a:r>
              <a:rPr lang="en-US" sz="1600" dirty="0"/>
              <a:t> </a:t>
            </a:r>
            <a:r>
              <a:rPr lang="en-US" sz="1600" b="1" dirty="0"/>
              <a:t>psychosis</a:t>
            </a:r>
            <a:r>
              <a:rPr lang="en-US" sz="1600" dirty="0"/>
              <a:t>,” the researchers noted</a:t>
            </a:r>
            <a:r>
              <a:rPr lang="he-IL" sz="1600" dirty="0"/>
              <a:t>.</a:t>
            </a:r>
            <a:endParaRPr lang="en-US" sz="16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897" t="18215" r="6897" b="8276"/>
          <a:stretch/>
        </p:blipFill>
        <p:spPr>
          <a:xfrm>
            <a:off x="2503713" y="5160981"/>
            <a:ext cx="3820887" cy="1468419"/>
          </a:xfrm>
          <a:prstGeom prst="rect">
            <a:avLst/>
          </a:prstGeom>
        </p:spPr>
      </p:pic>
    </p:spTree>
    <p:extLst>
      <p:ext uri="{BB962C8B-B14F-4D97-AF65-F5344CB8AC3E}">
        <p14:creationId xmlns:p14="http://schemas.microsoft.com/office/powerpoint/2010/main" val="9659896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139</a:t>
            </a:fld>
            <a:endParaRPr lang="en-US"/>
          </a:p>
        </p:txBody>
      </p:sp>
      <p:sp>
        <p:nvSpPr>
          <p:cNvPr id="3" name="Rectangle 2"/>
          <p:cNvSpPr/>
          <p:nvPr/>
        </p:nvSpPr>
        <p:spPr>
          <a:xfrm>
            <a:off x="457200" y="494467"/>
            <a:ext cx="8229600" cy="5601533"/>
          </a:xfrm>
          <a:prstGeom prst="rect">
            <a:avLst/>
          </a:prstGeom>
        </p:spPr>
        <p:txBody>
          <a:bodyPr wrap="square">
            <a:spAutoFit/>
          </a:bodyPr>
          <a:lstStyle/>
          <a:p>
            <a:r>
              <a:rPr lang="en-US" sz="1700" dirty="0"/>
              <a:t>They reasoned that the potentially opposing psychological and pharmacological effects of CBD might render cannabis that contains higher levels of CBD a </a:t>
            </a:r>
            <a:r>
              <a:rPr lang="en-US" sz="1700" u="sng" dirty="0"/>
              <a:t>safer option</a:t>
            </a:r>
            <a:r>
              <a:rPr lang="en-US" sz="1700" dirty="0"/>
              <a:t> than low-CBD cannabis, on the basis that “CBD may buffer the user against the main negative effects of THC.” To investigate more directly the effects on the brain of cannabis with different levels of THC and CBD, Wall’s team used functional magnetic resonance imaging (</a:t>
            </a:r>
            <a:r>
              <a:rPr lang="en-US" sz="1700" b="1" dirty="0"/>
              <a:t>fMRI</a:t>
            </a:r>
            <a:r>
              <a:rPr lang="en-US" sz="1700" dirty="0"/>
              <a:t>) technology to monitor brain activity at rest in 17 participants who had taken strains of cannabis equivalent to those used commonly in society today. Two of the strains had equal levels of THC, but while one also had high levels of CBD, the other, known as "skunk", contained only negligible levels of CBD. A third, placebo contained neither compound</a:t>
            </a:r>
            <a:r>
              <a:rPr lang="he-IL" sz="1700" dirty="0"/>
              <a:t>.</a:t>
            </a:r>
            <a:endParaRPr lang="en-US" sz="1700" dirty="0"/>
          </a:p>
          <a:p>
            <a:r>
              <a:rPr lang="en-US" sz="1700" dirty="0"/>
              <a:t>The imaging results showed that the </a:t>
            </a:r>
            <a:r>
              <a:rPr lang="en-US" sz="1700" b="1" dirty="0"/>
              <a:t>low-CBD</a:t>
            </a:r>
            <a:r>
              <a:rPr lang="en-US" sz="1700" dirty="0"/>
              <a:t> cannabis </a:t>
            </a:r>
            <a:r>
              <a:rPr lang="en-US" sz="1700" u="sng" dirty="0"/>
              <a:t>impaired functional connectivity in the brain’s default mode</a:t>
            </a:r>
            <a:r>
              <a:rPr lang="en-US" sz="1700" dirty="0"/>
              <a:t> (notably in the posterior cingulate cortex) and </a:t>
            </a:r>
            <a:r>
              <a:rPr lang="en-US" sz="1700" u="sng" dirty="0"/>
              <a:t>salience networks</a:t>
            </a:r>
            <a:r>
              <a:rPr lang="en-US" sz="1700" dirty="0"/>
              <a:t>. In contrast, the high-CBD strain wasn’t associated with large disruption to these brain areas</a:t>
            </a:r>
            <a:r>
              <a:rPr lang="he-IL" sz="1700" dirty="0"/>
              <a:t>.</a:t>
            </a:r>
            <a:endParaRPr lang="en-US" sz="1700" dirty="0"/>
          </a:p>
          <a:p>
            <a:r>
              <a:rPr lang="en-US" sz="1700" dirty="0"/>
              <a:t>Disruption to functional connectivity in the </a:t>
            </a:r>
            <a:r>
              <a:rPr lang="en-US" sz="1700" b="1" dirty="0"/>
              <a:t>posterior cingulate</a:t>
            </a:r>
            <a:r>
              <a:rPr lang="en-US" sz="1700" dirty="0"/>
              <a:t> was also linked with the degree of how “high” the participants felt after taking cannabis, and this was, again, </a:t>
            </a:r>
            <a:r>
              <a:rPr lang="en-US" sz="1700" b="1" dirty="0"/>
              <a:t>dampened by high CBD levels</a:t>
            </a:r>
            <a:r>
              <a:rPr lang="en-US" sz="1700" dirty="0"/>
              <a:t>. The researchers say their findings add weight to the suggestion that cannabis strains with greater CBD content may be less harmful, which suggests that it may be prudent to regulate the CBD content of cannabis in countries where the drug is legal. “If CBD can </a:t>
            </a:r>
            <a:r>
              <a:rPr lang="en-US" sz="1700" u="sng" dirty="0"/>
              <a:t>restore disruption to the salience network</a:t>
            </a:r>
            <a:r>
              <a:rPr lang="en-US" sz="1700" dirty="0"/>
              <a:t>, this could be a </a:t>
            </a:r>
            <a:r>
              <a:rPr lang="en-US" sz="1700" b="1" dirty="0" err="1"/>
              <a:t>neuroprotective</a:t>
            </a:r>
            <a:r>
              <a:rPr lang="en-US" sz="1700" b="1" dirty="0"/>
              <a:t> mechanism</a:t>
            </a:r>
            <a:r>
              <a:rPr lang="en-US" sz="1700" dirty="0"/>
              <a:t> to explain its potential to treat disorders of salience such as </a:t>
            </a:r>
            <a:r>
              <a:rPr lang="en-US" sz="1700" b="1" dirty="0"/>
              <a:t>psychosis</a:t>
            </a:r>
            <a:r>
              <a:rPr lang="en-US" sz="1700" dirty="0"/>
              <a:t> and </a:t>
            </a:r>
            <a:r>
              <a:rPr lang="en-US" sz="1700" b="1" dirty="0"/>
              <a:t>addiction</a:t>
            </a:r>
            <a:r>
              <a:rPr lang="en-US" sz="1700" dirty="0"/>
              <a:t>,” added senior study author Val Curran, PhD, professor of psychopharmacology at the UCL Clinical Psychopharmacology Unit</a:t>
            </a:r>
            <a:r>
              <a:rPr lang="he-IL" dirty="0"/>
              <a:t>.</a:t>
            </a:r>
            <a:endParaRPr lang="en-US" dirty="0"/>
          </a:p>
        </p:txBody>
      </p:sp>
    </p:spTree>
    <p:extLst>
      <p:ext uri="{BB962C8B-B14F-4D97-AF65-F5344CB8AC3E}">
        <p14:creationId xmlns:p14="http://schemas.microsoft.com/office/powerpoint/2010/main" val="2143401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3" name="Rectangle 2"/>
          <p:cNvSpPr/>
          <p:nvPr/>
        </p:nvSpPr>
        <p:spPr>
          <a:xfrm>
            <a:off x="762000" y="441603"/>
            <a:ext cx="7848600" cy="6155531"/>
          </a:xfrm>
          <a:prstGeom prst="rect">
            <a:avLst/>
          </a:prstGeom>
        </p:spPr>
        <p:txBody>
          <a:bodyPr wrap="square">
            <a:spAutoFit/>
          </a:bodyPr>
          <a:lstStyle/>
          <a:p>
            <a:r>
              <a:rPr lang="en-US" sz="1600" b="1" dirty="0"/>
              <a:t>A:A </a:t>
            </a:r>
            <a:r>
              <a:rPr lang="en-US" sz="1600" dirty="0"/>
              <a:t>= Low pain sensitivity (high pain tolerance), drug abuse</a:t>
            </a:r>
          </a:p>
          <a:p>
            <a:r>
              <a:rPr lang="en-US" sz="1600" b="1" dirty="0"/>
              <a:t>A</a:t>
            </a:r>
            <a:r>
              <a:rPr lang="en-US" sz="1600" dirty="0"/>
              <a:t> = Happiness, cannabis dependence, easy withdrawal</a:t>
            </a:r>
          </a:p>
          <a:p>
            <a:r>
              <a:rPr lang="en-US" sz="1600" b="1" dirty="0"/>
              <a:t>A:C</a:t>
            </a:r>
            <a:r>
              <a:rPr lang="en-US" sz="1600" dirty="0"/>
              <a:t> = High pain tolerance</a:t>
            </a:r>
          </a:p>
          <a:p>
            <a:r>
              <a:rPr lang="en-US" sz="1600" b="1" dirty="0"/>
              <a:t>C</a:t>
            </a:r>
            <a:r>
              <a:rPr lang="en-US" sz="1600" dirty="0"/>
              <a:t> = Substance use disorder [</a:t>
            </a:r>
            <a:r>
              <a:rPr lang="en-US" sz="1600" b="1" dirty="0"/>
              <a:t>SUD</a:t>
            </a:r>
            <a:r>
              <a:rPr lang="en-US" sz="1600" dirty="0"/>
              <a:t>]   C:C = ?</a:t>
            </a:r>
          </a:p>
          <a:p>
            <a:endParaRPr lang="en-US" sz="1400" dirty="0"/>
          </a:p>
          <a:p>
            <a:pPr algn="ctr"/>
            <a:r>
              <a:rPr lang="en-US" sz="2000" b="1" dirty="0"/>
              <a:t>A missense mutation in human fatty acid amide hydrolase associated with problem drug use </a:t>
            </a:r>
            <a:r>
              <a:rPr lang="en-US" sz="2000" dirty="0"/>
              <a:t>(2002)</a:t>
            </a:r>
          </a:p>
          <a:p>
            <a:r>
              <a:rPr lang="en-US" sz="1400" dirty="0"/>
              <a:t>Jack C. </a:t>
            </a:r>
            <a:r>
              <a:rPr lang="en-US" sz="1400" b="1" dirty="0" err="1"/>
              <a:t>Sipe</a:t>
            </a:r>
            <a:r>
              <a:rPr lang="en-US" sz="1400" dirty="0"/>
              <a:t>, Kyle Chiang, Alexandra L. Gerber, Ernest </a:t>
            </a:r>
            <a:r>
              <a:rPr lang="en-US" sz="1400" dirty="0" err="1"/>
              <a:t>Beutler</a:t>
            </a:r>
            <a:r>
              <a:rPr lang="en-US" sz="1400" dirty="0"/>
              <a:t>, and Benjamin F. </a:t>
            </a:r>
            <a:r>
              <a:rPr lang="en-US" sz="1400" b="1" dirty="0" err="1"/>
              <a:t>Cravatt</a:t>
            </a:r>
            <a:r>
              <a:rPr lang="en-US" sz="1400" b="1" dirty="0"/>
              <a:t>.</a:t>
            </a:r>
            <a:endParaRPr lang="en-US" sz="1400" dirty="0"/>
          </a:p>
          <a:p>
            <a:r>
              <a:rPr lang="en-US" sz="1400" dirty="0"/>
              <a:t>PNAS, June 11, 2002, 99 (12) 8394-8399.</a:t>
            </a:r>
          </a:p>
          <a:p>
            <a:r>
              <a:rPr lang="en-US" sz="800" dirty="0"/>
              <a:t> </a:t>
            </a:r>
          </a:p>
          <a:p>
            <a:r>
              <a:rPr lang="en-US" sz="1600" dirty="0"/>
              <a:t>Problem drug use and dependence are neurobehavioral disorders of complex origin. Although environmental factors contribute to drug abuse and addiction, </a:t>
            </a:r>
            <a:r>
              <a:rPr lang="en-US" sz="1600" b="1" dirty="0"/>
              <a:t>genetic factors</a:t>
            </a:r>
            <a:r>
              <a:rPr lang="en-US" sz="1600" dirty="0"/>
              <a:t> also play a significant role estimated </a:t>
            </a:r>
            <a:r>
              <a:rPr lang="en-US" sz="1600" u="sng" dirty="0"/>
              <a:t>at 40–60% of the total risk</a:t>
            </a:r>
            <a:r>
              <a:rPr lang="en-US" sz="1600" dirty="0"/>
              <a:t>. Nonetheless, the precise identities of human genes that confer vulnerability to problem drug use remain mostly unknown. Here, we describe a natural single nucleotide polymorphism [</a:t>
            </a:r>
            <a:r>
              <a:rPr lang="en-US" sz="1600" b="1" dirty="0"/>
              <a:t>SNP</a:t>
            </a:r>
            <a:r>
              <a:rPr lang="en-US" sz="1600" dirty="0"/>
              <a:t>] in the human gene that encodes the principal </a:t>
            </a:r>
            <a:r>
              <a:rPr lang="en-US" sz="1600" dirty="0" err="1"/>
              <a:t>endocannabinoid</a:t>
            </a:r>
            <a:r>
              <a:rPr lang="en-US" sz="1600" dirty="0"/>
              <a:t>-inactivating enzyme, fatty acid amide hydrolase (</a:t>
            </a:r>
            <a:r>
              <a:rPr lang="en-US" sz="1600" b="1" dirty="0"/>
              <a:t>FAAH</a:t>
            </a:r>
            <a:r>
              <a:rPr lang="en-US" sz="1600" dirty="0"/>
              <a:t>) that in </a:t>
            </a:r>
            <a:r>
              <a:rPr lang="en-US" sz="1600" u="sng" dirty="0"/>
              <a:t>homozygous form</a:t>
            </a:r>
            <a:r>
              <a:rPr lang="en-US" sz="1600" dirty="0"/>
              <a:t> is strongly associated with both street drug use and problem drug/alcohol use. This SNP results in a </a:t>
            </a:r>
            <a:r>
              <a:rPr lang="en-US" sz="1600" b="1" dirty="0"/>
              <a:t>missense mutation</a:t>
            </a:r>
            <a:r>
              <a:rPr lang="en-US" sz="1600" dirty="0"/>
              <a:t> (</a:t>
            </a:r>
            <a:r>
              <a:rPr lang="en-US" sz="1600" b="1" dirty="0"/>
              <a:t>385C→A</a:t>
            </a:r>
            <a:r>
              <a:rPr lang="en-US" sz="1600" dirty="0"/>
              <a:t>) that converts a conserved </a:t>
            </a:r>
            <a:r>
              <a:rPr lang="en-US" sz="1600" dirty="0" err="1"/>
              <a:t>proline</a:t>
            </a:r>
            <a:r>
              <a:rPr lang="en-US" sz="1600" dirty="0"/>
              <a:t> residue to threonine (</a:t>
            </a:r>
            <a:r>
              <a:rPr lang="en-US" sz="1600" b="1" dirty="0"/>
              <a:t>Pro129→Thr</a:t>
            </a:r>
            <a:r>
              <a:rPr lang="en-US" sz="1600" dirty="0"/>
              <a:t>), producing a </a:t>
            </a:r>
            <a:r>
              <a:rPr lang="en-US" sz="1600" b="1" dirty="0"/>
              <a:t>FAAH variant</a:t>
            </a:r>
            <a:r>
              <a:rPr lang="en-US" sz="1600" dirty="0"/>
              <a:t> that displays </a:t>
            </a:r>
            <a:r>
              <a:rPr lang="en-US" sz="1600" u="sng" dirty="0"/>
              <a:t>normal catalytic properties</a:t>
            </a:r>
            <a:r>
              <a:rPr lang="en-US" sz="1600" dirty="0"/>
              <a:t> but an </a:t>
            </a:r>
            <a:r>
              <a:rPr lang="en-US" sz="1600" b="1" u="sng" dirty="0"/>
              <a:t>enhanced sensitivity </a:t>
            </a:r>
            <a:r>
              <a:rPr lang="en-US" sz="1600" u="sng" dirty="0"/>
              <a:t>to </a:t>
            </a:r>
            <a:r>
              <a:rPr lang="en-US" sz="1600" u="sng" dirty="0" err="1"/>
              <a:t>proteolytic</a:t>
            </a:r>
            <a:r>
              <a:rPr lang="en-US" sz="1600" u="sng" dirty="0"/>
              <a:t> degradation.</a:t>
            </a:r>
            <a:r>
              <a:rPr lang="en-US" sz="1600" dirty="0"/>
              <a:t> Collectively, these results suggest that genetic mutations in FAAH may constitute important risk factors for problem drug use and support a potential link between functional abnormalities in the endogenous cannabinoid system [ECS] and drug abuse and dependence.</a:t>
            </a:r>
          </a:p>
          <a:p>
            <a:endParaRPr lang="en-US" sz="1600" dirty="0"/>
          </a:p>
        </p:txBody>
      </p:sp>
    </p:spTree>
    <p:extLst>
      <p:ext uri="{BB962C8B-B14F-4D97-AF65-F5344CB8AC3E}">
        <p14:creationId xmlns:p14="http://schemas.microsoft.com/office/powerpoint/2010/main" val="28276018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140</a:t>
            </a:fld>
            <a:endParaRPr lang="en-US"/>
          </a:p>
        </p:txBody>
      </p:sp>
      <p:sp>
        <p:nvSpPr>
          <p:cNvPr id="3" name="Rectangle 2"/>
          <p:cNvSpPr/>
          <p:nvPr/>
        </p:nvSpPr>
        <p:spPr>
          <a:xfrm>
            <a:off x="685800" y="685800"/>
            <a:ext cx="7696200" cy="5355312"/>
          </a:xfrm>
          <a:prstGeom prst="rect">
            <a:avLst/>
          </a:prstGeom>
          <a:solidFill>
            <a:schemeClr val="accent3">
              <a:lumMod val="20000"/>
              <a:lumOff val="80000"/>
            </a:schemeClr>
          </a:solidFill>
        </p:spPr>
        <p:txBody>
          <a:bodyPr wrap="square">
            <a:spAutoFit/>
          </a:bodyPr>
          <a:lstStyle/>
          <a:p>
            <a:r>
              <a:rPr lang="en-US" b="1" dirty="0"/>
              <a:t>Salience</a:t>
            </a:r>
            <a:r>
              <a:rPr lang="en-US" dirty="0"/>
              <a:t> (also called saliency) is that </a:t>
            </a:r>
            <a:r>
              <a:rPr lang="en-US" u="sng" dirty="0"/>
              <a:t>property</a:t>
            </a:r>
            <a:r>
              <a:rPr lang="en-US" dirty="0"/>
              <a:t> by which </a:t>
            </a:r>
            <a:r>
              <a:rPr lang="en-US" u="sng" dirty="0"/>
              <a:t>something stands out</a:t>
            </a:r>
            <a:r>
              <a:rPr lang="en-US" dirty="0"/>
              <a:t>. </a:t>
            </a:r>
            <a:r>
              <a:rPr lang="en-US" b="1" dirty="0"/>
              <a:t>Salient events</a:t>
            </a:r>
            <a:r>
              <a:rPr lang="en-US" dirty="0"/>
              <a:t> are an </a:t>
            </a:r>
            <a:r>
              <a:rPr lang="en-US" b="1" dirty="0"/>
              <a:t>attention mechanism</a:t>
            </a:r>
            <a:r>
              <a:rPr lang="en-US" dirty="0"/>
              <a:t> by which organisms </a:t>
            </a:r>
            <a:r>
              <a:rPr lang="en-US" u="sng" dirty="0"/>
              <a:t>learn and survive</a:t>
            </a:r>
            <a:r>
              <a:rPr lang="en-US" dirty="0"/>
              <a:t>; those organisms can focus their limited perceptual and cognitive resources on the pertinent (that is, salient) subset of the sensory data available to them</a:t>
            </a:r>
            <a:r>
              <a:rPr lang="he-IL" dirty="0"/>
              <a:t>.</a:t>
            </a:r>
            <a:endParaRPr lang="en-US" dirty="0"/>
          </a:p>
          <a:p>
            <a:r>
              <a:rPr lang="en-US" b="1" dirty="0"/>
              <a:t>Saliency</a:t>
            </a:r>
            <a:r>
              <a:rPr lang="en-US" dirty="0"/>
              <a:t> typically arises from contrasts between items and their neighborhood. They might be represented, for example, by a red dot surrounded by white dots, or by a flickering message indicator of an answering machine, or a loud noise in an otherwise quiet environment. Saliency detection is often studied in the context of the visual system, but similar mechanisms operate in other sensory systems. Just what is salient can be influenced by training: for example, for human subjects particular letters can become salient by training. When attention deployment is driven by salient stimuli, it is considered to be bottom-up, memory-free, and reactive. Conversely, attention can also be guided by top-down, memory-dependent, or anticipatory mechanisms, such as when looking ahead of moving objects or sideways before crossing streets. Humans and other animals have difficulty paying attention to </a:t>
            </a:r>
            <a:r>
              <a:rPr lang="en-US" u="sng" dirty="0"/>
              <a:t>more than one item simultaneously</a:t>
            </a:r>
            <a:r>
              <a:rPr lang="en-US" dirty="0"/>
              <a:t>, so they are faced with the challenge of continuously integrating and </a:t>
            </a:r>
            <a:r>
              <a:rPr lang="en-US" b="1" dirty="0"/>
              <a:t>prioritizing</a:t>
            </a:r>
            <a:r>
              <a:rPr lang="en-US" dirty="0"/>
              <a:t> different bottom-up and top-down </a:t>
            </a:r>
            <a:r>
              <a:rPr lang="en-US" u="sng" dirty="0"/>
              <a:t>influences</a:t>
            </a:r>
            <a:r>
              <a:rPr lang="en-US" dirty="0"/>
              <a:t>.</a:t>
            </a:r>
          </a:p>
        </p:txBody>
      </p:sp>
    </p:spTree>
    <p:extLst>
      <p:ext uri="{BB962C8B-B14F-4D97-AF65-F5344CB8AC3E}">
        <p14:creationId xmlns:p14="http://schemas.microsoft.com/office/powerpoint/2010/main" val="2962417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141</a:t>
            </a:fld>
            <a:endParaRPr lang="en-US"/>
          </a:p>
        </p:txBody>
      </p:sp>
      <p:sp>
        <p:nvSpPr>
          <p:cNvPr id="3" name="Rectangle 2"/>
          <p:cNvSpPr/>
          <p:nvPr/>
        </p:nvSpPr>
        <p:spPr>
          <a:xfrm>
            <a:off x="381000" y="457200"/>
            <a:ext cx="8382000" cy="5816977"/>
          </a:xfrm>
          <a:prstGeom prst="rect">
            <a:avLst/>
          </a:prstGeom>
        </p:spPr>
        <p:txBody>
          <a:bodyPr wrap="square">
            <a:spAutoFit/>
          </a:bodyPr>
          <a:lstStyle/>
          <a:p>
            <a:pPr algn="ctr"/>
            <a:r>
              <a:rPr lang="en-US" sz="2000" b="1" dirty="0"/>
              <a:t>A frequent polymorphism in the coding exon of the human cannabinoid receptor (</a:t>
            </a:r>
            <a:r>
              <a:rPr lang="en-US" sz="2000" b="1" i="1" dirty="0"/>
              <a:t>CNR1</a:t>
            </a:r>
            <a:r>
              <a:rPr lang="en-US" sz="2000" b="1" dirty="0"/>
              <a:t>) gene </a:t>
            </a:r>
            <a:r>
              <a:rPr lang="en-US" sz="2000" dirty="0"/>
              <a:t>(1999)</a:t>
            </a:r>
          </a:p>
          <a:p>
            <a:r>
              <a:rPr lang="en-US" dirty="0"/>
              <a:t>Mol. Cell Probes 1999 Aug; 13(4):321-3. </a:t>
            </a:r>
          </a:p>
          <a:p>
            <a:r>
              <a:rPr lang="en-US" dirty="0"/>
              <a:t>D </a:t>
            </a:r>
            <a:r>
              <a:rPr lang="en-US" b="1" dirty="0" err="1"/>
              <a:t>Gadzicki</a:t>
            </a:r>
            <a:r>
              <a:rPr lang="en-US" dirty="0"/>
              <a:t> et al.</a:t>
            </a:r>
          </a:p>
          <a:p>
            <a:r>
              <a:rPr lang="en-US" sz="800" dirty="0"/>
              <a:t> </a:t>
            </a:r>
          </a:p>
          <a:p>
            <a:r>
              <a:rPr lang="en-US" dirty="0"/>
              <a:t>The central cannabinoid receptor (CB1) mediates the pharmacological activities of cannabis, the endogenous agonist </a:t>
            </a:r>
            <a:r>
              <a:rPr lang="en-US" dirty="0" err="1"/>
              <a:t>anandamide</a:t>
            </a:r>
            <a:r>
              <a:rPr lang="en-US" dirty="0"/>
              <a:t> and several synthetic agonists. The cloning of the human cannabinoid receptor (</a:t>
            </a:r>
            <a:r>
              <a:rPr lang="en-US" b="1" i="1" dirty="0"/>
              <a:t>CNR1</a:t>
            </a:r>
            <a:r>
              <a:rPr lang="en-US" dirty="0"/>
              <a:t>) gene facilitates molecular genetic studies in disorders like Gilles de la </a:t>
            </a:r>
            <a:r>
              <a:rPr lang="en-US" u="sng" dirty="0"/>
              <a:t>Tourette syndrome</a:t>
            </a:r>
            <a:r>
              <a:rPr lang="en-US" dirty="0"/>
              <a:t> (</a:t>
            </a:r>
            <a:r>
              <a:rPr lang="en-US" b="1" dirty="0"/>
              <a:t>GTS</a:t>
            </a:r>
            <a:r>
              <a:rPr lang="en-US" dirty="0"/>
              <a:t>), obsessive compulsive disorder (</a:t>
            </a:r>
            <a:r>
              <a:rPr lang="en-US" b="1" dirty="0"/>
              <a:t>OCD</a:t>
            </a:r>
            <a:r>
              <a:rPr lang="en-US" dirty="0"/>
              <a:t>), </a:t>
            </a:r>
            <a:r>
              <a:rPr lang="en-US" dirty="0" err="1"/>
              <a:t>Parkinsons</a:t>
            </a:r>
            <a:r>
              <a:rPr lang="en-US" dirty="0"/>
              <a:t> disease [</a:t>
            </a:r>
            <a:r>
              <a:rPr lang="en-US" b="1" dirty="0"/>
              <a:t>PD</a:t>
            </a:r>
            <a:r>
              <a:rPr lang="en-US" dirty="0"/>
              <a:t>], </a:t>
            </a:r>
            <a:r>
              <a:rPr lang="en-US" dirty="0" err="1">
                <a:solidFill>
                  <a:schemeClr val="accent6">
                    <a:lumMod val="75000"/>
                  </a:schemeClr>
                </a:solidFill>
              </a:rPr>
              <a:t>Alzheimers</a:t>
            </a:r>
            <a:r>
              <a:rPr lang="en-US" dirty="0">
                <a:solidFill>
                  <a:schemeClr val="accent6">
                    <a:lumMod val="75000"/>
                  </a:schemeClr>
                </a:solidFill>
              </a:rPr>
              <a:t> disease </a:t>
            </a:r>
            <a:r>
              <a:rPr lang="en-US" dirty="0"/>
              <a:t>[</a:t>
            </a:r>
            <a:r>
              <a:rPr lang="en-US" b="1" dirty="0"/>
              <a:t>AD</a:t>
            </a:r>
            <a:r>
              <a:rPr lang="en-US" dirty="0"/>
              <a:t>] or other </a:t>
            </a:r>
            <a:r>
              <a:rPr lang="en-US" dirty="0" err="1"/>
              <a:t>neuro</a:t>
            </a:r>
            <a:r>
              <a:rPr lang="en-US" dirty="0"/>
              <a:t>-psychiatric or neurological diseases, which may be predisposed or influenced by mutations or variants in the CNR1 gene. </a:t>
            </a:r>
          </a:p>
          <a:p>
            <a:r>
              <a:rPr lang="en-US" dirty="0"/>
              <a:t>We detected a </a:t>
            </a:r>
            <a:r>
              <a:rPr lang="en-US" b="1" dirty="0"/>
              <a:t>frequent silent mutation</a:t>
            </a:r>
            <a:r>
              <a:rPr lang="en-US" dirty="0"/>
              <a:t> (</a:t>
            </a:r>
            <a:r>
              <a:rPr lang="en-US" b="1" dirty="0"/>
              <a:t>1359G--&gt;A</a:t>
            </a:r>
            <a:r>
              <a:rPr lang="en-US" dirty="0"/>
              <a:t>) in </a:t>
            </a:r>
            <a:r>
              <a:rPr lang="en-US" b="1" dirty="0"/>
              <a:t>codon 453</a:t>
            </a:r>
            <a:r>
              <a:rPr lang="en-US" dirty="0"/>
              <a:t> (</a:t>
            </a:r>
            <a:r>
              <a:rPr lang="en-US" dirty="0" err="1"/>
              <a:t>Thr</a:t>
            </a:r>
            <a:r>
              <a:rPr lang="en-US" dirty="0"/>
              <a:t>) of the CNR1 gene that turned out to be a common polymorphism in the </a:t>
            </a:r>
            <a:r>
              <a:rPr lang="en-US" u="sng" dirty="0"/>
              <a:t>German population</a:t>
            </a:r>
            <a:r>
              <a:rPr lang="en-US" dirty="0"/>
              <a:t>. Allele frequencies of this polymorphism are 0.76 and 0.24, respectively. We developed a simple and rapid polymerase chain reaction (</a:t>
            </a:r>
            <a:r>
              <a:rPr lang="en-US" b="1" dirty="0"/>
              <a:t>PCR</a:t>
            </a:r>
            <a:r>
              <a:rPr lang="en-US" dirty="0"/>
              <a:t>)-based assay by artificial creation of a </a:t>
            </a:r>
            <a:r>
              <a:rPr lang="en-US" dirty="0" err="1"/>
              <a:t>Msp</a:t>
            </a:r>
            <a:r>
              <a:rPr lang="en-US" dirty="0"/>
              <a:t> I restriction site in amplified wild-type DNA (</a:t>
            </a:r>
            <a:r>
              <a:rPr lang="en-US" b="1" dirty="0"/>
              <a:t>G</a:t>
            </a:r>
            <a:r>
              <a:rPr lang="en-US" dirty="0"/>
              <a:t>-allele), which is </a:t>
            </a:r>
            <a:r>
              <a:rPr lang="en-US" u="sng" dirty="0"/>
              <a:t>destroyed by the silent mutation</a:t>
            </a:r>
            <a:r>
              <a:rPr lang="en-US" dirty="0"/>
              <a:t> (</a:t>
            </a:r>
            <a:r>
              <a:rPr lang="en-US" b="1" dirty="0"/>
              <a:t>A</a:t>
            </a:r>
            <a:r>
              <a:rPr lang="en-US" dirty="0"/>
              <a:t>-allele). The </a:t>
            </a:r>
            <a:r>
              <a:rPr lang="en-US" u="sng" dirty="0"/>
              <a:t>intragenic CNR1 polymorphism</a:t>
            </a:r>
            <a:r>
              <a:rPr lang="en-US" dirty="0"/>
              <a:t> </a:t>
            </a:r>
            <a:r>
              <a:rPr lang="en-US" b="1" dirty="0"/>
              <a:t>1359(G/A)</a:t>
            </a:r>
            <a:r>
              <a:rPr lang="en-US" dirty="0"/>
              <a:t> should be useful for association studies in </a:t>
            </a:r>
            <a:r>
              <a:rPr lang="en-US" u="sng" dirty="0"/>
              <a:t>neuropsychiatric disorders</a:t>
            </a:r>
            <a:r>
              <a:rPr lang="en-US" dirty="0"/>
              <a:t> which may be related to </a:t>
            </a:r>
            <a:r>
              <a:rPr lang="en-US" u="sng" dirty="0" err="1"/>
              <a:t>anandamide</a:t>
            </a:r>
            <a:r>
              <a:rPr lang="en-US" u="sng" dirty="0"/>
              <a:t> metabolism disturbances</a:t>
            </a:r>
            <a:r>
              <a:rPr lang="en-US" dirty="0"/>
              <a:t>.</a:t>
            </a:r>
          </a:p>
          <a:p>
            <a:r>
              <a:rPr lang="en-US" dirty="0"/>
              <a:t>CBD protects cannabis users from negative effects of THC.</a:t>
            </a:r>
          </a:p>
        </p:txBody>
      </p:sp>
    </p:spTree>
    <p:extLst>
      <p:ext uri="{BB962C8B-B14F-4D97-AF65-F5344CB8AC3E}">
        <p14:creationId xmlns:p14="http://schemas.microsoft.com/office/powerpoint/2010/main" val="6961775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142</a:t>
            </a:fld>
            <a:endParaRPr lang="en-US"/>
          </a:p>
        </p:txBody>
      </p:sp>
      <p:sp>
        <p:nvSpPr>
          <p:cNvPr id="3" name="Rectangle 2"/>
          <p:cNvSpPr/>
          <p:nvPr/>
        </p:nvSpPr>
        <p:spPr>
          <a:xfrm>
            <a:off x="381000" y="381000"/>
            <a:ext cx="8610600" cy="4370427"/>
          </a:xfrm>
          <a:prstGeom prst="rect">
            <a:avLst/>
          </a:prstGeom>
        </p:spPr>
        <p:txBody>
          <a:bodyPr wrap="square">
            <a:spAutoFit/>
          </a:bodyPr>
          <a:lstStyle/>
          <a:p>
            <a:r>
              <a:rPr lang="en-US" b="1" dirty="0"/>
              <a:t>Does the 1359(G/A) mutation in CB1R gene affect the activity of CBD in humans?</a:t>
            </a:r>
            <a:endParaRPr lang="en-US" dirty="0"/>
          </a:p>
          <a:p>
            <a:r>
              <a:rPr lang="en-US" b="1" dirty="0"/>
              <a:t>Association of polymorphisms of the cannabinoid receptor (CNR1) and fatty acid amide hydrolase (FAAH) genes with heroin addiction: impact of </a:t>
            </a:r>
            <a:r>
              <a:rPr lang="en-US" b="1" u="sng" dirty="0"/>
              <a:t>long repeats</a:t>
            </a:r>
            <a:r>
              <a:rPr lang="en-US" b="1" dirty="0"/>
              <a:t> of CNR1 </a:t>
            </a:r>
            <a:r>
              <a:rPr lang="en-US" dirty="0"/>
              <a:t>(2010)</a:t>
            </a:r>
          </a:p>
          <a:p>
            <a:r>
              <a:rPr lang="en-US" sz="1600" dirty="0"/>
              <a:t>D </a:t>
            </a:r>
            <a:r>
              <a:rPr lang="en-US" sz="1600" b="1" dirty="0" err="1"/>
              <a:t>Proudnikov</a:t>
            </a:r>
            <a:r>
              <a:rPr lang="en-US" sz="1600" dirty="0"/>
              <a:t>, et al</a:t>
            </a:r>
          </a:p>
          <a:p>
            <a:r>
              <a:rPr lang="en-US" sz="1600" dirty="0"/>
              <a:t>The Pharmacogenomics Journal volume 10, pages 232–242 (2010). </a:t>
            </a:r>
          </a:p>
          <a:p>
            <a:r>
              <a:rPr lang="en-US" sz="800" dirty="0"/>
              <a:t> </a:t>
            </a:r>
          </a:p>
          <a:p>
            <a:r>
              <a:rPr lang="en-US" sz="1600" dirty="0"/>
              <a:t>Alterations in expression of a cannabinoid receptor (CNR1), and of fatty acid amide hydrolase (FAAH) that degrades endogenous ligands of CB1, may contribute to the development of </a:t>
            </a:r>
            <a:r>
              <a:rPr lang="en-US" sz="1600" b="1" dirty="0"/>
              <a:t>addiction</a:t>
            </a:r>
            <a:r>
              <a:rPr lang="en-US" sz="1600" dirty="0"/>
              <a:t>. The </a:t>
            </a:r>
            <a:r>
              <a:rPr lang="en-US" sz="1600" b="1" dirty="0"/>
              <a:t>385C&gt;A</a:t>
            </a:r>
            <a:r>
              <a:rPr lang="en-US" sz="1600" dirty="0"/>
              <a:t> in the </a:t>
            </a:r>
            <a:r>
              <a:rPr lang="en-US" sz="1600" b="1" dirty="0"/>
              <a:t>FAAH gene</a:t>
            </a:r>
            <a:r>
              <a:rPr lang="en-US" sz="1600" dirty="0"/>
              <a:t> and </a:t>
            </a:r>
            <a:r>
              <a:rPr lang="en-US" sz="1600" b="1" dirty="0"/>
              <a:t>six polymorphisms of CNR1</a:t>
            </a:r>
            <a:r>
              <a:rPr lang="en-US" sz="1600" dirty="0"/>
              <a:t> were genotyped in </a:t>
            </a:r>
            <a:r>
              <a:rPr lang="en-US" sz="1600" u="sng" dirty="0"/>
              <a:t>former heroin addicts</a:t>
            </a:r>
            <a:r>
              <a:rPr lang="en-US" sz="1600" dirty="0"/>
              <a:t> and control subjects (247 Caucasians, 161 Hispanics, 179 African Americans and 19 Asians). In Caucasians, </a:t>
            </a:r>
            <a:r>
              <a:rPr lang="en-US" sz="1600" b="1" dirty="0"/>
              <a:t>long repeats (⩾14)</a:t>
            </a:r>
            <a:r>
              <a:rPr lang="en-US" sz="1600" dirty="0"/>
              <a:t> of </a:t>
            </a:r>
            <a:r>
              <a:rPr lang="en-US" sz="1600" b="1" dirty="0"/>
              <a:t>18087–18131(TAA) </a:t>
            </a:r>
            <a:r>
              <a:rPr lang="en-US" sz="1600" b="1" baseline="-25000" dirty="0"/>
              <a:t>8−17</a:t>
            </a:r>
            <a:r>
              <a:rPr lang="en-US" sz="1600" dirty="0"/>
              <a:t> were </a:t>
            </a:r>
            <a:r>
              <a:rPr lang="en-US" sz="1600" u="sng" dirty="0"/>
              <a:t>associated with heroin addiction</a:t>
            </a:r>
            <a:r>
              <a:rPr lang="en-US" sz="1600" dirty="0"/>
              <a:t> (P=0.0102). Across three ethnicities combined, a highly significant association of long repeats with heroin addiction was found (z=3.322, P=0.0009). Point-wise significant associations of </a:t>
            </a:r>
            <a:r>
              <a:rPr lang="en-US" sz="1600" b="1" dirty="0"/>
              <a:t>allele 1359A</a:t>
            </a:r>
            <a:r>
              <a:rPr lang="en-US" sz="1600" dirty="0"/>
              <a:t> (P=0.006) and </a:t>
            </a:r>
            <a:r>
              <a:rPr lang="en-US" sz="1600" b="1" dirty="0"/>
              <a:t>genotype 1359(AA)</a:t>
            </a:r>
            <a:r>
              <a:rPr lang="en-US" sz="1600" dirty="0"/>
              <a:t> (P=0.034) with </a:t>
            </a:r>
            <a:r>
              <a:rPr lang="en-US" sz="1600" u="sng" dirty="0"/>
              <a:t>protection from heroin addiction</a:t>
            </a:r>
            <a:r>
              <a:rPr lang="en-US" sz="1600" dirty="0"/>
              <a:t> were found in Caucasians. Also in Caucasians, the genotype pattern, </a:t>
            </a:r>
            <a:r>
              <a:rPr lang="en-US" sz="1600" b="1" dirty="0"/>
              <a:t>1359G&gt;A</a:t>
            </a:r>
            <a:r>
              <a:rPr lang="en-US" sz="1600" dirty="0"/>
              <a:t> and −</a:t>
            </a:r>
            <a:r>
              <a:rPr lang="en-US" sz="1600" b="1" dirty="0"/>
              <a:t>6274A&gt;T</a:t>
            </a:r>
            <a:r>
              <a:rPr lang="en-US" sz="1600" dirty="0"/>
              <a:t>, was significantly associated with </a:t>
            </a:r>
            <a:r>
              <a:rPr lang="en-US" sz="1600" u="sng" dirty="0"/>
              <a:t>heroin addiction</a:t>
            </a:r>
            <a:r>
              <a:rPr lang="en-US" sz="1600" dirty="0"/>
              <a:t> experiment wise (P=0.0244). </a:t>
            </a:r>
            <a:r>
              <a:rPr lang="en-US" sz="1600" b="1" dirty="0"/>
              <a:t>No</a:t>
            </a:r>
            <a:r>
              <a:rPr lang="en-US" sz="1600" dirty="0"/>
              <a:t> </a:t>
            </a:r>
            <a:r>
              <a:rPr lang="en-US" sz="1600" u="sng" dirty="0"/>
              <a:t>association</a:t>
            </a:r>
            <a:r>
              <a:rPr lang="en-US" sz="1600" dirty="0"/>
              <a:t> of </a:t>
            </a:r>
            <a:r>
              <a:rPr lang="en-US" sz="1600" b="1" dirty="0"/>
              <a:t>FAAH 385C&gt;A</a:t>
            </a:r>
            <a:r>
              <a:rPr lang="en-US" sz="1600" dirty="0"/>
              <a:t> with </a:t>
            </a:r>
            <a:r>
              <a:rPr lang="en-US" sz="1600" u="sng" dirty="0"/>
              <a:t>heroin addiction</a:t>
            </a:r>
            <a:r>
              <a:rPr lang="en-US" sz="1600" dirty="0"/>
              <a:t> was found in any group studied</a:t>
            </a:r>
            <a:r>
              <a:rPr lang="he-IL" sz="1600" dirty="0"/>
              <a:t>.</a:t>
            </a:r>
            <a:endParaRPr lang="en-US" sz="1600" dirty="0"/>
          </a:p>
        </p:txBody>
      </p:sp>
      <p:sp>
        <p:nvSpPr>
          <p:cNvPr id="4" name="Rectangle 3"/>
          <p:cNvSpPr/>
          <p:nvPr/>
        </p:nvSpPr>
        <p:spPr>
          <a:xfrm>
            <a:off x="1447800" y="4648200"/>
            <a:ext cx="5974080" cy="1692771"/>
          </a:xfrm>
          <a:prstGeom prst="rect">
            <a:avLst/>
          </a:prstGeom>
        </p:spPr>
        <p:txBody>
          <a:bodyPr wrap="square">
            <a:spAutoFit/>
          </a:bodyPr>
          <a:lstStyle/>
          <a:p>
            <a:r>
              <a:rPr lang="en-US" sz="1600" dirty="0"/>
              <a:t>The </a:t>
            </a:r>
            <a:r>
              <a:rPr lang="en-US" sz="1600" b="1" dirty="0" err="1"/>
              <a:t>rs</a:t>
            </a:r>
            <a:r>
              <a:rPr lang="en-US" sz="1600" dirty="0" err="1"/>
              <a:t>ID</a:t>
            </a:r>
            <a:r>
              <a:rPr lang="en-US" sz="1600" dirty="0"/>
              <a:t> number is a unique label ("</a:t>
            </a:r>
            <a:r>
              <a:rPr lang="en-US" sz="1600" b="1" dirty="0" err="1"/>
              <a:t>rs</a:t>
            </a:r>
            <a:r>
              <a:rPr lang="en-US" sz="1600" dirty="0"/>
              <a:t>" </a:t>
            </a:r>
            <a:r>
              <a:rPr lang="en-US" sz="1600" b="1" dirty="0"/>
              <a:t>followed by a number</a:t>
            </a:r>
            <a:r>
              <a:rPr lang="en-US" sz="1600" dirty="0"/>
              <a:t>) used by researchers and databases to identify a specific SNP (Single Nucleotide Polymorphism). It stands for </a:t>
            </a:r>
            <a:r>
              <a:rPr lang="en-US" sz="1600" b="1" dirty="0"/>
              <a:t>R</a:t>
            </a:r>
            <a:r>
              <a:rPr lang="en-US" sz="1600" dirty="0"/>
              <a:t>eference </a:t>
            </a:r>
            <a:r>
              <a:rPr lang="en-US" sz="1600" b="1" dirty="0"/>
              <a:t>S</a:t>
            </a:r>
            <a:r>
              <a:rPr lang="en-US" sz="1600" dirty="0"/>
              <a:t>NP</a:t>
            </a:r>
            <a:r>
              <a:rPr lang="en-US" sz="1600" b="1" dirty="0"/>
              <a:t> cluster ID </a:t>
            </a:r>
            <a:r>
              <a:rPr lang="en-US" sz="1600" dirty="0"/>
              <a:t>and is the naming convention used for most SNPs.</a:t>
            </a:r>
          </a:p>
          <a:p>
            <a:r>
              <a:rPr lang="en-US" sz="800" dirty="0"/>
              <a:t>  </a:t>
            </a:r>
          </a:p>
          <a:p>
            <a:r>
              <a:rPr lang="en-US" sz="1600" dirty="0"/>
              <a:t>The CNR1 genes are on chromosome </a:t>
            </a:r>
            <a:r>
              <a:rPr lang="en-US" sz="1600" b="1" dirty="0"/>
              <a:t>6</a:t>
            </a:r>
            <a:r>
              <a:rPr lang="en-US" sz="1600" dirty="0"/>
              <a:t>, FAAH on chromosome </a:t>
            </a:r>
            <a:r>
              <a:rPr lang="en-US" sz="1600" b="1" dirty="0"/>
              <a:t>1</a:t>
            </a:r>
            <a:r>
              <a:rPr lang="en-US" sz="1600" dirty="0"/>
              <a:t>, FOXP2 on </a:t>
            </a:r>
            <a:r>
              <a:rPr lang="en-US" sz="1600" b="1" dirty="0"/>
              <a:t>7</a:t>
            </a:r>
            <a:r>
              <a:rPr lang="en-US" sz="1600" dirty="0"/>
              <a:t>, CHRNA2 on </a:t>
            </a:r>
            <a:r>
              <a:rPr lang="en-US" sz="1600" b="1" dirty="0"/>
              <a:t>8</a:t>
            </a:r>
            <a:r>
              <a:rPr lang="en-US" sz="1600" dirty="0"/>
              <a:t>.</a:t>
            </a:r>
          </a:p>
        </p:txBody>
      </p:sp>
    </p:spTree>
    <p:extLst>
      <p:ext uri="{BB962C8B-B14F-4D97-AF65-F5344CB8AC3E}">
        <p14:creationId xmlns:p14="http://schemas.microsoft.com/office/powerpoint/2010/main" val="2731174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143</a:t>
            </a:fld>
            <a:endParaRPr lang="en-US"/>
          </a:p>
        </p:txBody>
      </p:sp>
      <p:sp>
        <p:nvSpPr>
          <p:cNvPr id="3" name="Rectangle 2"/>
          <p:cNvSpPr/>
          <p:nvPr/>
        </p:nvSpPr>
        <p:spPr>
          <a:xfrm>
            <a:off x="457200" y="304799"/>
            <a:ext cx="8305800" cy="3847207"/>
          </a:xfrm>
          <a:prstGeom prst="rect">
            <a:avLst/>
          </a:prstGeom>
        </p:spPr>
        <p:txBody>
          <a:bodyPr wrap="square">
            <a:spAutoFit/>
          </a:bodyPr>
          <a:lstStyle/>
          <a:p>
            <a:pPr algn="ctr"/>
            <a:r>
              <a:rPr lang="en-US" sz="2000" b="1" dirty="0"/>
              <a:t>Effects of THC &amp; CBD on Transcription Factors [TFs]</a:t>
            </a:r>
          </a:p>
          <a:p>
            <a:r>
              <a:rPr lang="en-US" sz="800" dirty="0"/>
              <a:t> </a:t>
            </a:r>
          </a:p>
          <a:p>
            <a:r>
              <a:rPr lang="en-US" dirty="0"/>
              <a:t>CBD and THC have different effects on </a:t>
            </a:r>
            <a:r>
              <a:rPr lang="en-US" b="1" dirty="0"/>
              <a:t>anti-inflammatory pathways</a:t>
            </a:r>
            <a:r>
              <a:rPr lang="en-US" dirty="0"/>
              <a:t> in lipopolysaccharide (</a:t>
            </a:r>
            <a:r>
              <a:rPr lang="en-US" b="1" dirty="0"/>
              <a:t>LPS</a:t>
            </a:r>
            <a:r>
              <a:rPr lang="en-US" dirty="0"/>
              <a:t>)-treated BV-2 [microglial {MG}] cells. </a:t>
            </a:r>
            <a:r>
              <a:rPr lang="en-US" b="1" dirty="0"/>
              <a:t>CBD</a:t>
            </a:r>
            <a:r>
              <a:rPr lang="en-US" dirty="0"/>
              <a:t> </a:t>
            </a:r>
            <a:r>
              <a:rPr lang="en-US" u="sng" dirty="0"/>
              <a:t>reduces the activity of the </a:t>
            </a:r>
            <a:r>
              <a:rPr lang="en-US" b="1" u="sng" dirty="0"/>
              <a:t>NF-</a:t>
            </a:r>
            <a:r>
              <a:rPr lang="en-US" b="1" u="sng" dirty="0" err="1"/>
              <a:t>κB</a:t>
            </a:r>
            <a:r>
              <a:rPr lang="en-US" u="sng" dirty="0"/>
              <a:t> pathway</a:t>
            </a:r>
            <a:r>
              <a:rPr lang="en-US" dirty="0"/>
              <a:t> and </a:t>
            </a:r>
            <a:r>
              <a:rPr lang="en-US" u="sng" dirty="0"/>
              <a:t>up-regulates the activation of the STAT</a:t>
            </a:r>
            <a:r>
              <a:rPr lang="en-US" b="1" u="sng" dirty="0"/>
              <a:t>3</a:t>
            </a:r>
            <a:r>
              <a:rPr lang="en-US" u="sng" dirty="0"/>
              <a:t> transcription factor</a:t>
            </a:r>
            <a:r>
              <a:rPr lang="en-US" dirty="0"/>
              <a:t>. However, both CBD and THC </a:t>
            </a:r>
            <a:r>
              <a:rPr lang="en-US" u="sng" dirty="0"/>
              <a:t>decrease</a:t>
            </a:r>
            <a:r>
              <a:rPr lang="en-US" dirty="0"/>
              <a:t> the activation of the LPS-induced STAT</a:t>
            </a:r>
            <a:r>
              <a:rPr lang="en-US" b="1" dirty="0"/>
              <a:t>1</a:t>
            </a:r>
            <a:r>
              <a:rPr lang="en-US" dirty="0"/>
              <a:t> TF, a key player in IFNβ-dependent pro-inflammatory processes.</a:t>
            </a:r>
          </a:p>
          <a:p>
            <a:r>
              <a:rPr lang="en-US" b="1" dirty="0"/>
              <a:t>Signal transducer and activator of transcription 3</a:t>
            </a:r>
            <a:r>
              <a:rPr lang="en-US" dirty="0"/>
              <a:t> (STAT3) is a transcription factor which in humans is encoded by the STAT3 gene. It is a member of the STAT protein family. STAT3 mediates the expression of a variety of genes in response to cell stimuli, and thus plays a key role in many cellular processes such as cell growth and apoptosis. In response to cytokines and growth factors, STAT3 is </a:t>
            </a:r>
            <a:r>
              <a:rPr lang="en-US" b="1" dirty="0"/>
              <a:t>phosphorylated</a:t>
            </a:r>
            <a:r>
              <a:rPr lang="en-US" dirty="0"/>
              <a:t> by receptor-associated Janus </a:t>
            </a:r>
            <a:r>
              <a:rPr lang="en-US" u="sng" dirty="0"/>
              <a:t>kinases</a:t>
            </a:r>
            <a:r>
              <a:rPr lang="en-US" dirty="0"/>
              <a:t> (</a:t>
            </a:r>
            <a:r>
              <a:rPr lang="en-US" b="1" dirty="0"/>
              <a:t>JAK</a:t>
            </a:r>
            <a:r>
              <a:rPr lang="en-US" dirty="0"/>
              <a:t>), forms homo- or hetero-dimers, and </a:t>
            </a:r>
            <a:r>
              <a:rPr lang="en-US" dirty="0" err="1"/>
              <a:t>translocates</a:t>
            </a:r>
            <a:r>
              <a:rPr lang="en-US" dirty="0"/>
              <a:t> to the cell </a:t>
            </a:r>
            <a:r>
              <a:rPr lang="en-US" b="1" dirty="0"/>
              <a:t>nucleus</a:t>
            </a:r>
            <a:r>
              <a:rPr lang="en-US" dirty="0"/>
              <a:t> where it acts as a transcription activator.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3900507"/>
            <a:ext cx="2743200" cy="24240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4114800"/>
            <a:ext cx="3657600" cy="2445696"/>
          </a:xfrm>
          <a:prstGeom prst="rect">
            <a:avLst/>
          </a:prstGeom>
        </p:spPr>
      </p:pic>
    </p:spTree>
    <p:extLst>
      <p:ext uri="{BB962C8B-B14F-4D97-AF65-F5344CB8AC3E}">
        <p14:creationId xmlns:p14="http://schemas.microsoft.com/office/powerpoint/2010/main" val="15915518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144</a:t>
            </a:fld>
            <a:endParaRPr lang="en-US"/>
          </a:p>
        </p:txBody>
      </p:sp>
      <p:pic>
        <p:nvPicPr>
          <p:cNvPr id="3" name="תמונה 41"/>
          <p:cNvPicPr/>
          <p:nvPr/>
        </p:nvPicPr>
        <p:blipFill>
          <a:blip r:embed="rId2">
            <a:extLst>
              <a:ext uri="{28A0092B-C50C-407E-A947-70E740481C1C}">
                <a14:useLocalDpi xmlns:a14="http://schemas.microsoft.com/office/drawing/2010/main" val="0"/>
              </a:ext>
            </a:extLst>
          </a:blip>
          <a:stretch>
            <a:fillRect/>
          </a:stretch>
        </p:blipFill>
        <p:spPr>
          <a:xfrm>
            <a:off x="352930" y="228600"/>
            <a:ext cx="6124070" cy="5791200"/>
          </a:xfrm>
          <a:prstGeom prst="rect">
            <a:avLst/>
          </a:prstGeom>
        </p:spPr>
      </p:pic>
      <p:sp>
        <p:nvSpPr>
          <p:cNvPr id="4" name="Rectangle 3"/>
          <p:cNvSpPr/>
          <p:nvPr/>
        </p:nvSpPr>
        <p:spPr>
          <a:xfrm>
            <a:off x="6477000" y="357455"/>
            <a:ext cx="2514600" cy="5586145"/>
          </a:xfrm>
          <a:prstGeom prst="rect">
            <a:avLst/>
          </a:prstGeom>
        </p:spPr>
        <p:txBody>
          <a:bodyPr wrap="square">
            <a:spAutoFit/>
          </a:bodyPr>
          <a:lstStyle/>
          <a:p>
            <a:pPr lvl="0"/>
            <a:r>
              <a:rPr lang="en-US" sz="1700" b="1" dirty="0"/>
              <a:t>A. </a:t>
            </a:r>
            <a:r>
              <a:rPr lang="en-US" sz="1700" dirty="0"/>
              <a:t>Location of the polymorphisms of </a:t>
            </a:r>
            <a:r>
              <a:rPr lang="en-US" sz="1700" b="1" dirty="0"/>
              <a:t>CNR1 gene</a:t>
            </a:r>
            <a:r>
              <a:rPr lang="en-US" sz="1700" dirty="0"/>
              <a:t> selected for these studies in chromosome </a:t>
            </a:r>
            <a:r>
              <a:rPr lang="en-US" sz="1700" b="1" dirty="0"/>
              <a:t>6</a:t>
            </a:r>
            <a:r>
              <a:rPr lang="en-US" sz="1700" dirty="0"/>
              <a:t>. *</a:t>
            </a:r>
            <a:r>
              <a:rPr lang="en-US" sz="1700" u="sng" dirty="0"/>
              <a:t>Transcription factor binding sites</a:t>
            </a:r>
            <a:r>
              <a:rPr lang="en-US" sz="1700" dirty="0"/>
              <a:t> shown in bold arrows; a Numbering of the polymorphism position starts with the first nucleotide of AUG initiation codon as 1; bases that belong to the coding region have positive values; </a:t>
            </a:r>
            <a:r>
              <a:rPr lang="en-US" sz="1700" dirty="0" err="1"/>
              <a:t>nt</a:t>
            </a:r>
            <a:r>
              <a:rPr lang="en-US" sz="1700" dirty="0"/>
              <a:t>, nucleotides.</a:t>
            </a:r>
          </a:p>
          <a:p>
            <a:pPr lvl="0"/>
            <a:r>
              <a:rPr lang="en-US" sz="800" dirty="0"/>
              <a:t> </a:t>
            </a:r>
          </a:p>
          <a:p>
            <a:pPr lvl="0"/>
            <a:r>
              <a:rPr lang="en-US" sz="1700" b="1" dirty="0"/>
              <a:t>B. </a:t>
            </a:r>
            <a:r>
              <a:rPr lang="en-US" sz="1700" dirty="0"/>
              <a:t>Location of the polymorphism </a:t>
            </a:r>
            <a:r>
              <a:rPr lang="en-US" sz="1700" b="1" dirty="0"/>
              <a:t>385C &gt; A</a:t>
            </a:r>
            <a:r>
              <a:rPr lang="en-US" sz="1700" dirty="0"/>
              <a:t> of </a:t>
            </a:r>
            <a:r>
              <a:rPr lang="en-US" sz="1700" b="1" dirty="0"/>
              <a:t>FAAH gene</a:t>
            </a:r>
            <a:r>
              <a:rPr lang="en-US" sz="1700" dirty="0"/>
              <a:t> selected for these studies in chromosome </a:t>
            </a:r>
            <a:r>
              <a:rPr lang="en-US" sz="1700" b="1" dirty="0"/>
              <a:t>1</a:t>
            </a:r>
            <a:r>
              <a:rPr lang="en-US" sz="1700" dirty="0"/>
              <a:t>.</a:t>
            </a:r>
          </a:p>
        </p:txBody>
      </p:sp>
    </p:spTree>
    <p:extLst>
      <p:ext uri="{BB962C8B-B14F-4D97-AF65-F5344CB8AC3E}">
        <p14:creationId xmlns:p14="http://schemas.microsoft.com/office/powerpoint/2010/main" val="11814349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145</a:t>
            </a:fld>
            <a:endParaRPr lang="en-US"/>
          </a:p>
        </p:txBody>
      </p:sp>
      <p:sp>
        <p:nvSpPr>
          <p:cNvPr id="3" name="Rectangle 2"/>
          <p:cNvSpPr/>
          <p:nvPr/>
        </p:nvSpPr>
        <p:spPr>
          <a:xfrm>
            <a:off x="457200" y="381000"/>
            <a:ext cx="8305800" cy="5570756"/>
          </a:xfrm>
          <a:prstGeom prst="rect">
            <a:avLst/>
          </a:prstGeom>
        </p:spPr>
        <p:txBody>
          <a:bodyPr wrap="square">
            <a:spAutoFit/>
          </a:bodyPr>
          <a:lstStyle/>
          <a:p>
            <a:r>
              <a:rPr lang="en-US" sz="2400" b="1" dirty="0"/>
              <a:t>Uncovering genetic roots of marijuana use disorder </a:t>
            </a:r>
            <a:r>
              <a:rPr lang="en-US" sz="2000" dirty="0"/>
              <a:t>(2020)</a:t>
            </a:r>
          </a:p>
          <a:p>
            <a:r>
              <a:rPr lang="en-US" dirty="0"/>
              <a:t>Jim </a:t>
            </a:r>
            <a:r>
              <a:rPr lang="en-US" b="1" dirty="0"/>
              <a:t>Dryden</a:t>
            </a:r>
            <a:endParaRPr lang="en-US" dirty="0"/>
          </a:p>
          <a:p>
            <a:r>
              <a:rPr lang="en-US" dirty="0"/>
              <a:t>•October 21, 2020</a:t>
            </a:r>
          </a:p>
          <a:p>
            <a:r>
              <a:rPr lang="en-US" sz="800" dirty="0"/>
              <a:t> </a:t>
            </a:r>
          </a:p>
          <a:p>
            <a:r>
              <a:rPr lang="en-US" dirty="0"/>
              <a:t>As more states legalize marijuana use, an international team of researchers led by scientists at Washington University School of Medicine in St. Louis has identified </a:t>
            </a:r>
            <a:r>
              <a:rPr lang="en-US" b="1" dirty="0"/>
              <a:t>two regions in our DNA</a:t>
            </a:r>
            <a:r>
              <a:rPr lang="en-US" dirty="0"/>
              <a:t> — one newly identified and a second that replicates a past finding — that appear to </a:t>
            </a:r>
            <a:r>
              <a:rPr lang="en-US" u="sng" dirty="0"/>
              <a:t>contribute to one’s risk of becoming dependent on marijuana</a:t>
            </a:r>
            <a:r>
              <a:rPr lang="he-IL" dirty="0"/>
              <a:t>.</a:t>
            </a:r>
            <a:endParaRPr lang="en-US" dirty="0"/>
          </a:p>
          <a:p>
            <a:r>
              <a:rPr lang="en-US" dirty="0"/>
              <a:t>A large study exploring possible genetic influences on cannabis use disorder has identified two regions in our DNA that appear to contribute to one’s </a:t>
            </a:r>
            <a:r>
              <a:rPr lang="en-US" b="1" dirty="0"/>
              <a:t>risk of becoming dependent on marijuana</a:t>
            </a:r>
            <a:r>
              <a:rPr lang="he-IL" b="1" dirty="0"/>
              <a:t>.</a:t>
            </a:r>
            <a:endParaRPr lang="en-US" b="1" dirty="0"/>
          </a:p>
          <a:p>
            <a:r>
              <a:rPr lang="en-US" dirty="0"/>
              <a:t>The findings — published Oct. 20 in Lancet Psychiatry — stem from the research of an international team</a:t>
            </a:r>
            <a:r>
              <a:rPr lang="he-IL" dirty="0"/>
              <a:t>.</a:t>
            </a:r>
            <a:endParaRPr lang="en-US" dirty="0"/>
          </a:p>
          <a:p>
            <a:r>
              <a:rPr lang="en-US" dirty="0"/>
              <a:t>The researchers analyzed DNA and other data from almost 21,000 people diagnosed with cannabis use disorder [</a:t>
            </a:r>
            <a:r>
              <a:rPr lang="en-US" b="1" dirty="0"/>
              <a:t>CUD</a:t>
            </a:r>
            <a:r>
              <a:rPr lang="en-US" dirty="0"/>
              <a:t>] and another 360,000 who did not have that diagnosis. They found an association with cannabis use disorder in a region of DNA near the </a:t>
            </a:r>
            <a:r>
              <a:rPr lang="en-US" b="1" dirty="0"/>
              <a:t>FOXP2 gene</a:t>
            </a:r>
            <a:r>
              <a:rPr lang="en-US" dirty="0"/>
              <a:t> on chromosome </a:t>
            </a:r>
            <a:r>
              <a:rPr lang="en-US" b="1" dirty="0"/>
              <a:t>7</a:t>
            </a:r>
            <a:r>
              <a:rPr lang="en-US" dirty="0"/>
              <a:t>, a gene previously linked to </a:t>
            </a:r>
            <a:r>
              <a:rPr lang="en-US" u="sng" dirty="0"/>
              <a:t>language development</a:t>
            </a:r>
            <a:r>
              <a:rPr lang="en-US" dirty="0"/>
              <a:t> and to </a:t>
            </a:r>
            <a:r>
              <a:rPr lang="en-US" u="sng" dirty="0"/>
              <a:t>risk-taking behavior</a:t>
            </a:r>
            <a:r>
              <a:rPr lang="en-US" dirty="0"/>
              <a:t>. They also implicated a region on chromosome </a:t>
            </a:r>
            <a:r>
              <a:rPr lang="en-US" b="1" dirty="0"/>
              <a:t>8</a:t>
            </a:r>
            <a:r>
              <a:rPr lang="en-US" dirty="0"/>
              <a:t>. The </a:t>
            </a:r>
            <a:r>
              <a:rPr lang="en-US" b="1" dirty="0"/>
              <a:t>CHRNA2 gene</a:t>
            </a:r>
            <a:r>
              <a:rPr lang="en-US" dirty="0"/>
              <a:t> in that region had been linked to </a:t>
            </a:r>
            <a:r>
              <a:rPr lang="en-US" u="sng" dirty="0"/>
              <a:t>cannabis use disorder</a:t>
            </a:r>
            <a:r>
              <a:rPr lang="en-US" dirty="0"/>
              <a:t> in prior studies. It also has been linked to </a:t>
            </a:r>
            <a:r>
              <a:rPr lang="en-US" u="sng" dirty="0"/>
              <a:t>nicotine addiction</a:t>
            </a:r>
            <a:r>
              <a:rPr lang="he-IL" dirty="0"/>
              <a:t>.</a:t>
            </a:r>
            <a:endParaRPr lang="en-US" dirty="0"/>
          </a:p>
        </p:txBody>
      </p:sp>
    </p:spTree>
    <p:extLst>
      <p:ext uri="{BB962C8B-B14F-4D97-AF65-F5344CB8AC3E}">
        <p14:creationId xmlns:p14="http://schemas.microsoft.com/office/powerpoint/2010/main" val="14174758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146</a:t>
            </a:fld>
            <a:endParaRPr lang="en-US"/>
          </a:p>
        </p:txBody>
      </p:sp>
      <p:sp>
        <p:nvSpPr>
          <p:cNvPr id="3" name="Rectangle 2"/>
          <p:cNvSpPr/>
          <p:nvPr/>
        </p:nvSpPr>
        <p:spPr>
          <a:xfrm>
            <a:off x="533400" y="512088"/>
            <a:ext cx="8153400" cy="5355312"/>
          </a:xfrm>
          <a:prstGeom prst="rect">
            <a:avLst/>
          </a:prstGeom>
        </p:spPr>
        <p:txBody>
          <a:bodyPr wrap="square">
            <a:spAutoFit/>
          </a:bodyPr>
          <a:lstStyle/>
          <a:p>
            <a:r>
              <a:rPr lang="en-US" dirty="0"/>
              <a:t>It has been estimated that up to </a:t>
            </a:r>
            <a:r>
              <a:rPr lang="en-US" b="1" dirty="0"/>
              <a:t>20%</a:t>
            </a:r>
            <a:r>
              <a:rPr lang="en-US" dirty="0"/>
              <a:t> of those who use cannabis </a:t>
            </a:r>
            <a:r>
              <a:rPr lang="en-US" b="1" dirty="0"/>
              <a:t>will develop problems</a:t>
            </a:r>
            <a:r>
              <a:rPr lang="en-US" dirty="0"/>
              <a:t>,” said senior investigator </a:t>
            </a:r>
            <a:r>
              <a:rPr lang="en-US" dirty="0" err="1"/>
              <a:t>Arpana</a:t>
            </a:r>
            <a:r>
              <a:rPr lang="en-US" dirty="0"/>
              <a:t> </a:t>
            </a:r>
            <a:r>
              <a:rPr lang="en-US" dirty="0" err="1"/>
              <a:t>Agrawal</a:t>
            </a:r>
            <a:r>
              <a:rPr lang="en-US" dirty="0"/>
              <a:t>, PhD, a professor of psychiatry. “When we think about why some people who use cannabis develop problems with it, about 50% of that risk is due to </a:t>
            </a:r>
            <a:r>
              <a:rPr lang="en-US" u="sng" dirty="0"/>
              <a:t>genetics</a:t>
            </a:r>
            <a:r>
              <a:rPr lang="en-US" dirty="0"/>
              <a:t>. We identified two variants – there are likely to be many, many more genes. While the variants that we found are not currently useful in letting someone know about their personal risk, the genetic pathways might lead to better treatments for cannabis addiction in the future</a:t>
            </a:r>
            <a:r>
              <a:rPr lang="he-IL" dirty="0"/>
              <a:t>.”</a:t>
            </a:r>
            <a:endParaRPr lang="en-US" dirty="0"/>
          </a:p>
          <a:p>
            <a:r>
              <a:rPr lang="en-US" dirty="0"/>
              <a:t>Using data from the Adolescent Brain Cognitive Development (ABCD) Study, the researchers also found that children with higher genetic susceptibility for serious problems with marijuana had a </a:t>
            </a:r>
            <a:r>
              <a:rPr lang="en-US" u="sng" dirty="0"/>
              <a:t>slightly lower volume of white matter in their brains</a:t>
            </a:r>
            <a:r>
              <a:rPr lang="en-US" dirty="0"/>
              <a:t> on average, and that was the case before any use of the drug. That suggests some people may be </a:t>
            </a:r>
            <a:r>
              <a:rPr lang="en-US" b="1" dirty="0"/>
              <a:t>vulnerable to CUD </a:t>
            </a:r>
            <a:r>
              <a:rPr lang="en-US" dirty="0"/>
              <a:t>long </a:t>
            </a:r>
            <a:r>
              <a:rPr lang="en-US" u="sng" dirty="0"/>
              <a:t>before</a:t>
            </a:r>
            <a:r>
              <a:rPr lang="en-US" dirty="0"/>
              <a:t> they ever try their first joint</a:t>
            </a:r>
            <a:r>
              <a:rPr lang="he-IL" dirty="0"/>
              <a:t>.</a:t>
            </a:r>
            <a:endParaRPr lang="en-US" dirty="0"/>
          </a:p>
          <a:p>
            <a:r>
              <a:rPr lang="en-US" dirty="0"/>
              <a:t>The researchers also identified behavioral factors linked to problems with marijuana via their genetic overlap, such as </a:t>
            </a:r>
            <a:r>
              <a:rPr lang="en-US" u="sng" dirty="0"/>
              <a:t>risk-taking behavior</a:t>
            </a:r>
            <a:r>
              <a:rPr lang="en-US" dirty="0"/>
              <a:t>, </a:t>
            </a:r>
            <a:r>
              <a:rPr lang="en-US" u="sng" dirty="0"/>
              <a:t>schizophrenia</a:t>
            </a:r>
            <a:r>
              <a:rPr lang="en-US" dirty="0"/>
              <a:t> and </a:t>
            </a:r>
            <a:r>
              <a:rPr lang="en-US" u="sng" dirty="0"/>
              <a:t>lower levels of educational</a:t>
            </a:r>
            <a:r>
              <a:rPr lang="en-US" dirty="0"/>
              <a:t> attainment</a:t>
            </a:r>
            <a:r>
              <a:rPr lang="he-IL" dirty="0"/>
              <a:t>.</a:t>
            </a:r>
            <a:endParaRPr lang="en-US" dirty="0"/>
          </a:p>
          <a:p>
            <a:r>
              <a:rPr lang="en-US" dirty="0"/>
              <a:t>Although it’s impossible to develop cannabis use disorder if one never uses cannabis, </a:t>
            </a:r>
            <a:r>
              <a:rPr lang="en-US" dirty="0" err="1"/>
              <a:t>Agrawal</a:t>
            </a:r>
            <a:r>
              <a:rPr lang="en-US" dirty="0"/>
              <a:t> noted, the data suggest that the genetic factors that may influence some people to begin using marijuana differ from the genes that relate to problems with the drug</a:t>
            </a:r>
            <a:r>
              <a:rPr lang="he-IL" dirty="0"/>
              <a:t>.</a:t>
            </a:r>
            <a:endParaRPr lang="en-US" dirty="0"/>
          </a:p>
        </p:txBody>
      </p:sp>
    </p:spTree>
    <p:extLst>
      <p:ext uri="{BB962C8B-B14F-4D97-AF65-F5344CB8AC3E}">
        <p14:creationId xmlns:p14="http://schemas.microsoft.com/office/powerpoint/2010/main" val="31271310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147</a:t>
            </a:fld>
            <a:endParaRPr lang="en-US"/>
          </a:p>
        </p:txBody>
      </p:sp>
      <p:sp>
        <p:nvSpPr>
          <p:cNvPr id="3" name="Rectangle 2"/>
          <p:cNvSpPr/>
          <p:nvPr/>
        </p:nvSpPr>
        <p:spPr>
          <a:xfrm>
            <a:off x="762000" y="1066800"/>
            <a:ext cx="7772400" cy="4801314"/>
          </a:xfrm>
          <a:prstGeom prst="rect">
            <a:avLst/>
          </a:prstGeom>
        </p:spPr>
        <p:txBody>
          <a:bodyPr wrap="square">
            <a:spAutoFit/>
          </a:bodyPr>
          <a:lstStyle/>
          <a:p>
            <a:r>
              <a:rPr lang="en-US" dirty="0"/>
              <a:t>The relationship between education, marijuana use, and problems with marijuana is particularly interesting because </a:t>
            </a:r>
            <a:r>
              <a:rPr lang="en-US" u="sng" dirty="0"/>
              <a:t>genetic predisposition for using the drug</a:t>
            </a:r>
            <a:r>
              <a:rPr lang="en-US" dirty="0"/>
              <a:t> is correlated with </a:t>
            </a:r>
            <a:r>
              <a:rPr lang="en-US" u="sng" dirty="0"/>
              <a:t>higher educational attainment</a:t>
            </a:r>
            <a:r>
              <a:rPr lang="en-US" dirty="0"/>
              <a:t>, but genetic liability for problematic use is linked to less education” said first author Emma C. Johnson, PhD. “Certainly, one has to first use cannabis to develop problems, but the genetic influences on initiating use appear to be somewhat different from the genetic factors that contribute to the development of serious problems. It also is possible that those who use cannabis occasionally but don’t develop addiction may be genetically predisposed to other </a:t>
            </a:r>
            <a:r>
              <a:rPr lang="en-US" b="1" dirty="0"/>
              <a:t>protective influences</a:t>
            </a:r>
            <a:r>
              <a:rPr lang="en-US" dirty="0"/>
              <a:t>, such as more years of education</a:t>
            </a:r>
            <a:r>
              <a:rPr lang="he-IL" dirty="0"/>
              <a:t>.”</a:t>
            </a:r>
            <a:endParaRPr lang="en-US" dirty="0"/>
          </a:p>
          <a:p>
            <a:r>
              <a:rPr lang="en-US" dirty="0"/>
              <a:t>With recreational or medical use of cannabis now legal in 44 states, the researchers said it is likely some people in those states may develop serious problems. As legal marijuana use rises, it’s likely some individuals will be at risk for problems. Although many consider marijuana to be less addictive than other drugs, our findings clearly confirm that people can </a:t>
            </a:r>
            <a:r>
              <a:rPr lang="en-US" u="sng" dirty="0"/>
              <a:t>become dependent on cannabis</a:t>
            </a:r>
            <a:r>
              <a:rPr lang="en-US" dirty="0"/>
              <a:t> and that cannabis use disorder has genetic and biological underpinnings.</a:t>
            </a:r>
          </a:p>
        </p:txBody>
      </p:sp>
    </p:spTree>
    <p:extLst>
      <p:ext uri="{BB962C8B-B14F-4D97-AF65-F5344CB8AC3E}">
        <p14:creationId xmlns:p14="http://schemas.microsoft.com/office/powerpoint/2010/main" val="2420828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148</a:t>
            </a:fld>
            <a:endParaRPr lang="en-US"/>
          </a:p>
        </p:txBody>
      </p:sp>
      <p:sp>
        <p:nvSpPr>
          <p:cNvPr id="3" name="Rectangle 2"/>
          <p:cNvSpPr/>
          <p:nvPr/>
        </p:nvSpPr>
        <p:spPr>
          <a:xfrm>
            <a:off x="609600" y="533400"/>
            <a:ext cx="7772400" cy="5570756"/>
          </a:xfrm>
          <a:prstGeom prst="rect">
            <a:avLst/>
          </a:prstGeom>
        </p:spPr>
        <p:txBody>
          <a:bodyPr wrap="square">
            <a:spAutoFit/>
          </a:bodyPr>
          <a:lstStyle/>
          <a:p>
            <a:pPr algn="ctr"/>
            <a:r>
              <a:rPr lang="en-US" sz="2400" b="1" dirty="0"/>
              <a:t>FOXP2 protein and genes</a:t>
            </a:r>
            <a:endParaRPr lang="en-US" sz="2400" dirty="0"/>
          </a:p>
          <a:p>
            <a:r>
              <a:rPr lang="en-US" sz="800" b="1" dirty="0"/>
              <a:t> </a:t>
            </a:r>
          </a:p>
          <a:p>
            <a:r>
              <a:rPr lang="en-US" b="1" dirty="0" err="1"/>
              <a:t>Forkhead</a:t>
            </a:r>
            <a:r>
              <a:rPr lang="en-US" b="1" dirty="0"/>
              <a:t> box protein P2</a:t>
            </a:r>
            <a:r>
              <a:rPr lang="en-US" dirty="0"/>
              <a:t> (FOXP2) is a protein that, in humans, is encoded by the </a:t>
            </a:r>
            <a:r>
              <a:rPr lang="en-US" i="1" dirty="0"/>
              <a:t>FOXP2</a:t>
            </a:r>
            <a:r>
              <a:rPr lang="en-US" dirty="0"/>
              <a:t> gene. FOXP2 is a member of the </a:t>
            </a:r>
            <a:r>
              <a:rPr lang="en-US" dirty="0" err="1"/>
              <a:t>forkhead</a:t>
            </a:r>
            <a:r>
              <a:rPr lang="en-US" dirty="0"/>
              <a:t> box family of </a:t>
            </a:r>
            <a:r>
              <a:rPr lang="en-US" b="1" dirty="0"/>
              <a:t>transcription factors</a:t>
            </a:r>
            <a:r>
              <a:rPr lang="en-US" dirty="0"/>
              <a:t>, proteins that regulate gene expression by binding to DNA. It is expressed in the brain, heart, lungs and digestive system.</a:t>
            </a:r>
          </a:p>
          <a:p>
            <a:r>
              <a:rPr lang="en-US" dirty="0"/>
              <a:t>FOXP2 is found in many vertebrates, where it plays an important role in mimicry in birds (such as birdsong) and echolocation in bats. FOXP2 is also required for the </a:t>
            </a:r>
            <a:r>
              <a:rPr lang="en-US" u="sng" dirty="0"/>
              <a:t>proper development of speech and language</a:t>
            </a:r>
            <a:r>
              <a:rPr lang="en-US" dirty="0"/>
              <a:t> in humans. In humans, mutations in FOXP2 cause the severe speech and language disorder developmental verbal dyspraxia. Studies of the gene in mice and songbirds indicate that it is necessary for </a:t>
            </a:r>
            <a:r>
              <a:rPr lang="en-US" b="1" dirty="0"/>
              <a:t>vocal imitation </a:t>
            </a:r>
            <a:r>
              <a:rPr lang="en-US" dirty="0"/>
              <a:t>and the related motor learning. Outside the brain, FOXP2 has also been implicated in development of other tissues such as the lung and digestive system.</a:t>
            </a:r>
          </a:p>
          <a:p>
            <a:r>
              <a:rPr lang="en-US" dirty="0"/>
              <a:t>Initially identified in 1998 as the genetic cause of a speech disorder in a British family designated the KE family, FOXP2 was the first gene discovered to be associated with speech and language and was subsequently dubbed "the language gene". However, other genes are necessary for human language development, and a 2018 analysis confirmed that there was no evidence of recent positive evolutionary selection of FOXP2 in humans.</a:t>
            </a:r>
          </a:p>
        </p:txBody>
      </p:sp>
    </p:spTree>
    <p:extLst>
      <p:ext uri="{BB962C8B-B14F-4D97-AF65-F5344CB8AC3E}">
        <p14:creationId xmlns:p14="http://schemas.microsoft.com/office/powerpoint/2010/main" val="11704844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149</a:t>
            </a:fld>
            <a:endParaRPr lang="en-US"/>
          </a:p>
        </p:txBody>
      </p:sp>
      <p:sp>
        <p:nvSpPr>
          <p:cNvPr id="3" name="Rectangle 2"/>
          <p:cNvSpPr/>
          <p:nvPr/>
        </p:nvSpPr>
        <p:spPr>
          <a:xfrm>
            <a:off x="685800" y="914400"/>
            <a:ext cx="7924800" cy="4801314"/>
          </a:xfrm>
          <a:prstGeom prst="rect">
            <a:avLst/>
          </a:prstGeom>
        </p:spPr>
        <p:txBody>
          <a:bodyPr wrap="square">
            <a:spAutoFit/>
          </a:bodyPr>
          <a:lstStyle/>
          <a:p>
            <a:r>
              <a:rPr lang="en-US" dirty="0"/>
              <a:t>The FOXP2 gene has been implicated in several </a:t>
            </a:r>
            <a:r>
              <a:rPr lang="en-US" b="1" dirty="0"/>
              <a:t>cognitive functions</a:t>
            </a:r>
            <a:r>
              <a:rPr lang="en-US" dirty="0"/>
              <a:t> including; general brain development, language, and </a:t>
            </a:r>
            <a:r>
              <a:rPr lang="en-US" u="sng" dirty="0"/>
              <a:t>synaptic plasticity</a:t>
            </a:r>
            <a:r>
              <a:rPr lang="en-US" dirty="0"/>
              <a:t>. The FOXP2 gene region acts as a transcription factor for the </a:t>
            </a:r>
            <a:r>
              <a:rPr lang="en-US" dirty="0" err="1"/>
              <a:t>forkhead</a:t>
            </a:r>
            <a:r>
              <a:rPr lang="en-US" dirty="0"/>
              <a:t> box P2 protein. Transcription factors affect other regions, and the </a:t>
            </a:r>
            <a:r>
              <a:rPr lang="en-US" dirty="0" err="1"/>
              <a:t>forkhead</a:t>
            </a:r>
            <a:r>
              <a:rPr lang="en-US" dirty="0"/>
              <a:t> box P2 protein has been suggested to also act as a transcription factor [TF] for hundreds of genes. This prolific involvement opens the possibility that the FOXP2 gene is much more extensive than originally thought. Other targets of transcription have been researched without correlation to FOXP2. Specifically, FOXP2 has been investigated in correlation with </a:t>
            </a:r>
            <a:r>
              <a:rPr lang="en-US" b="1" dirty="0"/>
              <a:t>autism</a:t>
            </a:r>
            <a:r>
              <a:rPr lang="en-US" dirty="0"/>
              <a:t> and </a:t>
            </a:r>
            <a:r>
              <a:rPr lang="en-US" b="1" dirty="0"/>
              <a:t>dyslexia</a:t>
            </a:r>
            <a:r>
              <a:rPr lang="en-US" dirty="0"/>
              <a:t>, however with no mutation was discovered as the cause. One well identified target is </a:t>
            </a:r>
            <a:r>
              <a:rPr lang="en-US" u="sng" dirty="0"/>
              <a:t>language.</a:t>
            </a:r>
            <a:r>
              <a:rPr lang="en-US" dirty="0"/>
              <a:t> Although some research disagrees with this correlation, the majority of research shows that a mutated FOXP2 causes the observed deficiency.</a:t>
            </a:r>
          </a:p>
          <a:p>
            <a:r>
              <a:rPr lang="en-US" dirty="0"/>
              <a:t>There is some evidence that the </a:t>
            </a:r>
            <a:r>
              <a:rPr lang="en-US" u="sng" dirty="0"/>
              <a:t>linguistic impairments</a:t>
            </a:r>
            <a:r>
              <a:rPr lang="en-US" dirty="0"/>
              <a:t> associated with a mutation of the FOXP2 gene are not simply the result of a fundamental </a:t>
            </a:r>
            <a:r>
              <a:rPr lang="en-US" u="sng" dirty="0"/>
              <a:t>deficit in motor control</a:t>
            </a:r>
            <a:r>
              <a:rPr lang="en-US" dirty="0"/>
              <a:t>. Brain imaging of affected individuals indicates </a:t>
            </a:r>
            <a:r>
              <a:rPr lang="en-US" u="sng" dirty="0"/>
              <a:t>functional abnormalities</a:t>
            </a:r>
            <a:r>
              <a:rPr lang="en-US" dirty="0"/>
              <a:t> in language-related cortical and basal ganglia regions, demonstrating that the problems extend beyond the motor system.</a:t>
            </a:r>
          </a:p>
        </p:txBody>
      </p:sp>
    </p:spTree>
    <p:extLst>
      <p:ext uri="{BB962C8B-B14F-4D97-AF65-F5344CB8AC3E}">
        <p14:creationId xmlns:p14="http://schemas.microsoft.com/office/powerpoint/2010/main" val="2207477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
        <p:nvSpPr>
          <p:cNvPr id="3" name="Rectangle 2"/>
          <p:cNvSpPr/>
          <p:nvPr/>
        </p:nvSpPr>
        <p:spPr>
          <a:xfrm>
            <a:off x="838200" y="762000"/>
            <a:ext cx="7315200" cy="5047536"/>
          </a:xfrm>
          <a:prstGeom prst="rect">
            <a:avLst/>
          </a:prstGeom>
        </p:spPr>
        <p:txBody>
          <a:bodyPr wrap="square">
            <a:spAutoFit/>
          </a:bodyPr>
          <a:lstStyle/>
          <a:p>
            <a:r>
              <a:rPr lang="en-US" sz="1600" dirty="0"/>
              <a:t>Drug abuse and dependence are neurobehavioral disorders of complex origin in which both environmental and genetic factors are perceived to contribute to vulnerability. </a:t>
            </a:r>
            <a:r>
              <a:rPr lang="en-US" sz="1600" b="1" dirty="0"/>
              <a:t>Genetic factors </a:t>
            </a:r>
            <a:r>
              <a:rPr lang="en-US" sz="1600" dirty="0"/>
              <a:t>have been estimated to account for up to </a:t>
            </a:r>
            <a:r>
              <a:rPr lang="en-US" sz="1600" b="1" dirty="0"/>
              <a:t>60% of the risk </a:t>
            </a:r>
            <a:r>
              <a:rPr lang="en-US" sz="1600" dirty="0"/>
              <a:t>in susceptible individuals. Although the primary molecular sites of action for many drugs of abuse are well characterized, efforts to identify </a:t>
            </a:r>
            <a:r>
              <a:rPr lang="en-US" sz="1600" b="1" dirty="0"/>
              <a:t>genetic alterations</a:t>
            </a:r>
            <a:r>
              <a:rPr lang="en-US" sz="1600" dirty="0"/>
              <a:t> in these neural signaling systems that are associated with problem drug use and addiction have, to date, been mostly unsuccessful. One neural signaling pathway generally implicated in drug abuse and addiction is the endogenous cannabinoid system [</a:t>
            </a:r>
            <a:r>
              <a:rPr lang="en-US" sz="1600" b="1" dirty="0"/>
              <a:t>ECS</a:t>
            </a:r>
            <a:r>
              <a:rPr lang="en-US" sz="1600" dirty="0"/>
              <a:t>]. This system includes a G protein-coupled receptor [GPCR] </a:t>
            </a:r>
            <a:r>
              <a:rPr lang="en-US" sz="1600" b="1" dirty="0"/>
              <a:t>CB1 </a:t>
            </a:r>
            <a:r>
              <a:rPr lang="en-US" sz="1600" dirty="0"/>
              <a:t>that binds the principal psychoactive component of marijuana, Δ-9-tetrahydrocannabinol [</a:t>
            </a:r>
            <a:r>
              <a:rPr lang="en-US" sz="1600" b="1" dirty="0"/>
              <a:t>THC</a:t>
            </a:r>
            <a:r>
              <a:rPr lang="en-US" sz="1600" dirty="0"/>
              <a:t>], and the endogenous CB1 ligands, </a:t>
            </a:r>
            <a:r>
              <a:rPr lang="en-US" sz="1600" dirty="0" err="1"/>
              <a:t>anandamide</a:t>
            </a:r>
            <a:r>
              <a:rPr lang="en-US" sz="1600" dirty="0"/>
              <a:t> </a:t>
            </a:r>
            <a:r>
              <a:rPr lang="he-IL" sz="1600" dirty="0"/>
              <a:t>)</a:t>
            </a:r>
            <a:r>
              <a:rPr lang="en-US" sz="1600" b="1" dirty="0"/>
              <a:t>AEA</a:t>
            </a:r>
            <a:r>
              <a:rPr lang="he-IL" sz="1600" dirty="0"/>
              <a:t>( </a:t>
            </a:r>
            <a:r>
              <a:rPr lang="en-US" sz="1600" dirty="0"/>
              <a:t> and 2-arachidonoylglycerol (</a:t>
            </a:r>
            <a:r>
              <a:rPr lang="en-US" sz="1600" b="1" dirty="0"/>
              <a:t>2-AG</a:t>
            </a:r>
            <a:r>
              <a:rPr lang="en-US" sz="1600" dirty="0"/>
              <a:t>). Recent evidence suggests that the ECS may contribute not only to the </a:t>
            </a:r>
            <a:r>
              <a:rPr lang="en-US" sz="1600" u="sng" dirty="0"/>
              <a:t>development of dependence on marijuana</a:t>
            </a:r>
            <a:r>
              <a:rPr lang="en-US" sz="1600" dirty="0"/>
              <a:t> but also </a:t>
            </a:r>
            <a:r>
              <a:rPr lang="en-US" sz="1600" b="1" dirty="0"/>
              <a:t>other drugs </a:t>
            </a:r>
            <a:r>
              <a:rPr lang="en-US" sz="1600" dirty="0"/>
              <a:t>of abuse. Mice with a targeted </a:t>
            </a:r>
            <a:r>
              <a:rPr lang="en-US" sz="1600" u="sng" dirty="0"/>
              <a:t>disruption in the CB1 receptor</a:t>
            </a:r>
            <a:r>
              <a:rPr lang="en-US" sz="1600" dirty="0"/>
              <a:t> exhibit </a:t>
            </a:r>
            <a:r>
              <a:rPr lang="en-US" sz="1600" u="sng" dirty="0"/>
              <a:t>reduced withdrawal responses</a:t>
            </a:r>
            <a:r>
              <a:rPr lang="en-US" sz="1600" dirty="0"/>
              <a:t> to </a:t>
            </a:r>
            <a:r>
              <a:rPr lang="en-US" sz="1600" b="1" dirty="0"/>
              <a:t>morphine</a:t>
            </a:r>
            <a:r>
              <a:rPr lang="en-US" sz="1600" dirty="0"/>
              <a:t>, suggesting that significant </a:t>
            </a:r>
            <a:r>
              <a:rPr lang="en-US" sz="1600" b="1" dirty="0"/>
              <a:t>crosstalk exists between endogenous opioid and cannabinoid systems</a:t>
            </a:r>
            <a:r>
              <a:rPr lang="en-US" sz="1600" dirty="0"/>
              <a:t> in neural pathways that mediate addiction. Consistent with this notion, </a:t>
            </a:r>
            <a:r>
              <a:rPr lang="en-US" sz="1600" u="sng" dirty="0"/>
              <a:t>withdrawal from cannabinoids</a:t>
            </a:r>
            <a:r>
              <a:rPr lang="en-US" sz="1600" dirty="0"/>
              <a:t> is significantly </a:t>
            </a:r>
            <a:r>
              <a:rPr lang="en-US" sz="1600" u="sng" dirty="0"/>
              <a:t>reduced</a:t>
            </a:r>
            <a:r>
              <a:rPr lang="en-US" sz="1600" dirty="0"/>
              <a:t> in mice </a:t>
            </a:r>
            <a:r>
              <a:rPr lang="en-US" sz="1600" b="1" dirty="0"/>
              <a:t>lacking</a:t>
            </a:r>
            <a:r>
              <a:rPr lang="en-US" sz="1600" dirty="0"/>
              <a:t> </a:t>
            </a:r>
            <a:r>
              <a:rPr lang="en-US" sz="1600" u="sng" dirty="0" err="1"/>
              <a:t>prepro-enkephalin</a:t>
            </a:r>
            <a:r>
              <a:rPr lang="en-US" sz="1600" dirty="0"/>
              <a:t> or the μ-opioid receptor [</a:t>
            </a:r>
            <a:r>
              <a:rPr lang="en-US" sz="1600" b="1" dirty="0"/>
              <a:t>MOR</a:t>
            </a:r>
            <a:r>
              <a:rPr lang="en-US" sz="1600" dirty="0"/>
              <a:t>].</a:t>
            </a:r>
          </a:p>
          <a:p>
            <a:endParaRPr lang="en-US" sz="1600" dirty="0"/>
          </a:p>
          <a:p>
            <a:r>
              <a:rPr lang="en-US" b="1" i="1" u="sng" dirty="0">
                <a:solidFill>
                  <a:srgbClr val="00B0F0"/>
                </a:solidFill>
              </a:rPr>
              <a:t>Hypothesis: </a:t>
            </a:r>
            <a:r>
              <a:rPr lang="en-US" b="1" dirty="0">
                <a:solidFill>
                  <a:srgbClr val="00B0F0"/>
                </a:solidFill>
              </a:rPr>
              <a:t>The ECS is actually connected to the Opioid System.</a:t>
            </a:r>
            <a:endParaRPr lang="en-US" dirty="0">
              <a:solidFill>
                <a:srgbClr val="00B0F0"/>
              </a:solidFill>
            </a:endParaRPr>
          </a:p>
        </p:txBody>
      </p:sp>
    </p:spTree>
    <p:extLst>
      <p:ext uri="{BB962C8B-B14F-4D97-AF65-F5344CB8AC3E}">
        <p14:creationId xmlns:p14="http://schemas.microsoft.com/office/powerpoint/2010/main" val="11150674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150</a:t>
            </a:fld>
            <a:endParaRPr lang="en-US"/>
          </a:p>
        </p:txBody>
      </p:sp>
      <p:sp>
        <p:nvSpPr>
          <p:cNvPr id="3" name="Rectangle 2"/>
          <p:cNvSpPr/>
          <p:nvPr/>
        </p:nvSpPr>
        <p:spPr>
          <a:xfrm>
            <a:off x="914400" y="559475"/>
            <a:ext cx="7086600" cy="2031325"/>
          </a:xfrm>
          <a:prstGeom prst="rect">
            <a:avLst/>
          </a:prstGeom>
        </p:spPr>
        <p:txBody>
          <a:bodyPr wrap="square">
            <a:spAutoFit/>
          </a:bodyPr>
          <a:lstStyle/>
          <a:p>
            <a:r>
              <a:rPr lang="en-US" b="1" dirty="0"/>
              <a:t>Mutations in FOXP2</a:t>
            </a:r>
            <a:r>
              <a:rPr lang="en-US" dirty="0"/>
              <a:t> are among several (26 genes plus 2 inter-genic) loci which correlate to </a:t>
            </a:r>
            <a:r>
              <a:rPr lang="en-US" b="1" dirty="0"/>
              <a:t>ADHD diagnosis in adults</a:t>
            </a:r>
            <a:r>
              <a:rPr lang="en-US" dirty="0"/>
              <a:t> – clinical ADHD is an umbrella label for a heterogeneous group of genetic and neurological phenomena which may result from FOXP2 mutations or other causes.</a:t>
            </a:r>
          </a:p>
          <a:p>
            <a:r>
              <a:rPr lang="en-US" dirty="0"/>
              <a:t>A 2020 genome-wide association study (GWAS) implicates single-nucleotide polymorphisms (</a:t>
            </a:r>
            <a:r>
              <a:rPr lang="en-US" b="1" dirty="0"/>
              <a:t>SNPs</a:t>
            </a:r>
            <a:r>
              <a:rPr lang="en-US" dirty="0"/>
              <a:t>) of </a:t>
            </a:r>
            <a:r>
              <a:rPr lang="en-US" b="1" dirty="0"/>
              <a:t>FOXP2</a:t>
            </a:r>
            <a:r>
              <a:rPr lang="en-US" dirty="0"/>
              <a:t> in </a:t>
            </a:r>
            <a:r>
              <a:rPr lang="en-US" b="1" dirty="0"/>
              <a:t>susceptibility</a:t>
            </a:r>
            <a:r>
              <a:rPr lang="en-US" dirty="0"/>
              <a:t> to </a:t>
            </a:r>
            <a:r>
              <a:rPr lang="en-US" b="1" dirty="0"/>
              <a:t>cannabis use disorder</a:t>
            </a:r>
            <a:r>
              <a:rPr lang="en-US" dirty="0"/>
              <a:t> </a:t>
            </a:r>
            <a:r>
              <a:rPr lang="en-US" dirty="0">
                <a:solidFill>
                  <a:srgbClr val="00B050"/>
                </a:solidFill>
              </a:rPr>
              <a:t>[Ref# 32].</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667000" y="2832100"/>
            <a:ext cx="3581400" cy="1587500"/>
          </a:xfrm>
          <a:prstGeom prst="rect">
            <a:avLst/>
          </a:prstGeom>
        </p:spPr>
      </p:pic>
      <p:sp>
        <p:nvSpPr>
          <p:cNvPr id="5" name="Rectangle 4"/>
          <p:cNvSpPr/>
          <p:nvPr/>
        </p:nvSpPr>
        <p:spPr>
          <a:xfrm>
            <a:off x="2362200" y="4687669"/>
            <a:ext cx="4419600" cy="646331"/>
          </a:xfrm>
          <a:prstGeom prst="rect">
            <a:avLst/>
          </a:prstGeom>
        </p:spPr>
        <p:txBody>
          <a:bodyPr wrap="square">
            <a:spAutoFit/>
          </a:bodyPr>
          <a:lstStyle/>
          <a:p>
            <a:r>
              <a:rPr lang="en-US" dirty="0"/>
              <a:t>The </a:t>
            </a:r>
            <a:r>
              <a:rPr lang="en-US" b="1" dirty="0"/>
              <a:t>FOXP2 gene</a:t>
            </a:r>
            <a:r>
              <a:rPr lang="en-US" dirty="0"/>
              <a:t> is located on the </a:t>
            </a:r>
            <a:r>
              <a:rPr lang="en-US" b="1" dirty="0"/>
              <a:t>long</a:t>
            </a:r>
            <a:r>
              <a:rPr lang="en-US" dirty="0"/>
              <a:t> (q) arm of </a:t>
            </a:r>
            <a:r>
              <a:rPr lang="en-US" b="1" dirty="0"/>
              <a:t>chromosome 7</a:t>
            </a:r>
            <a:r>
              <a:rPr lang="en-US" dirty="0"/>
              <a:t>, at </a:t>
            </a:r>
            <a:r>
              <a:rPr lang="en-US" b="1" dirty="0"/>
              <a:t>position 31</a:t>
            </a:r>
            <a:r>
              <a:rPr lang="en-US" dirty="0"/>
              <a:t>.</a:t>
            </a:r>
          </a:p>
        </p:txBody>
      </p:sp>
    </p:spTree>
    <p:extLst>
      <p:ext uri="{BB962C8B-B14F-4D97-AF65-F5344CB8AC3E}">
        <p14:creationId xmlns:p14="http://schemas.microsoft.com/office/powerpoint/2010/main" val="1336848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151</a:t>
            </a:fld>
            <a:endParaRPr lang="en-US"/>
          </a:p>
        </p:txBody>
      </p:sp>
      <p:sp>
        <p:nvSpPr>
          <p:cNvPr id="3" name="Rectangle 2"/>
          <p:cNvSpPr/>
          <p:nvPr/>
        </p:nvSpPr>
        <p:spPr>
          <a:xfrm>
            <a:off x="335280" y="304800"/>
            <a:ext cx="8427720" cy="4093428"/>
          </a:xfrm>
          <a:prstGeom prst="rect">
            <a:avLst/>
          </a:prstGeom>
        </p:spPr>
        <p:txBody>
          <a:bodyPr wrap="square">
            <a:spAutoFit/>
          </a:bodyPr>
          <a:lstStyle/>
          <a:p>
            <a:pPr algn="ctr"/>
            <a:r>
              <a:rPr lang="en-US" sz="2000" b="1" dirty="0"/>
              <a:t>CHRNA2 protein &amp; genes</a:t>
            </a:r>
            <a:endParaRPr lang="en-US" sz="2000" dirty="0"/>
          </a:p>
          <a:p>
            <a:r>
              <a:rPr lang="en-US" sz="1600" b="1" dirty="0"/>
              <a:t>Nicotinic acetylcholine receptors</a:t>
            </a:r>
            <a:r>
              <a:rPr lang="en-US" sz="1600" dirty="0"/>
              <a:t> (</a:t>
            </a:r>
            <a:r>
              <a:rPr lang="en-US" sz="1600" dirty="0" err="1"/>
              <a:t>nAChRs</a:t>
            </a:r>
            <a:r>
              <a:rPr lang="en-US" sz="1600" dirty="0"/>
              <a:t>) are ligand-gated ion channels formed by a </a:t>
            </a:r>
            <a:r>
              <a:rPr lang="en-US" sz="1600" dirty="0" err="1"/>
              <a:t>pentameric</a:t>
            </a:r>
            <a:r>
              <a:rPr lang="en-US" sz="1600" dirty="0"/>
              <a:t> arrangement of alpha and beta subunits to create distinct muscle and neuronal receptors. Neuronal receptors are found throughout the peripheral and central nervous system where they are involved in </a:t>
            </a:r>
            <a:r>
              <a:rPr lang="en-US" sz="1600" u="sng" dirty="0"/>
              <a:t>fast synaptic transmission</a:t>
            </a:r>
            <a:r>
              <a:rPr lang="en-US" sz="1600" dirty="0"/>
              <a:t>. This gene </a:t>
            </a:r>
            <a:r>
              <a:rPr lang="en-US" sz="1600" u="sng" dirty="0"/>
              <a:t>encodes an alpha subunit</a:t>
            </a:r>
            <a:r>
              <a:rPr lang="en-US" sz="1600" dirty="0"/>
              <a:t> that is widely expressed in the brain. The proposed structure for </a:t>
            </a:r>
            <a:r>
              <a:rPr lang="en-US" sz="1600" dirty="0" err="1"/>
              <a:t>nAChR</a:t>
            </a:r>
            <a:r>
              <a:rPr lang="en-US" sz="1600" dirty="0"/>
              <a:t> subunits is a conserved N-terminal extracellular domain followed by three conserved </a:t>
            </a:r>
            <a:r>
              <a:rPr lang="en-US" sz="1600" dirty="0" err="1"/>
              <a:t>transmembrane</a:t>
            </a:r>
            <a:r>
              <a:rPr lang="en-US" sz="1600" dirty="0"/>
              <a:t> domains, a variable cytoplasmic loop, a fourth conserved </a:t>
            </a:r>
            <a:r>
              <a:rPr lang="en-US" sz="1600" dirty="0" err="1"/>
              <a:t>transmembrane</a:t>
            </a:r>
            <a:r>
              <a:rPr lang="en-US" sz="1600" dirty="0"/>
              <a:t> domain, and a short C-terminal extracellular region. </a:t>
            </a:r>
            <a:r>
              <a:rPr lang="en-US" sz="1600" b="1" dirty="0"/>
              <a:t>Mutations in this gene</a:t>
            </a:r>
            <a:r>
              <a:rPr lang="en-US" sz="1600" dirty="0"/>
              <a:t> cause </a:t>
            </a:r>
            <a:r>
              <a:rPr lang="en-US" sz="1600" u="sng" dirty="0"/>
              <a:t>autosomal dominant nocturnal frontal lobe epilepsy type 4</a:t>
            </a:r>
            <a:r>
              <a:rPr lang="en-US" sz="1600" dirty="0"/>
              <a:t>. Single nucleotide polymorphisms (</a:t>
            </a:r>
            <a:r>
              <a:rPr lang="en-US" sz="1600" b="1" dirty="0"/>
              <a:t>SNPs</a:t>
            </a:r>
            <a:r>
              <a:rPr lang="en-US" sz="1600" dirty="0"/>
              <a:t>) in this gene have been associated with </a:t>
            </a:r>
            <a:r>
              <a:rPr lang="en-US" sz="1600" b="1" dirty="0"/>
              <a:t>nicotine dependence</a:t>
            </a:r>
            <a:r>
              <a:rPr lang="en-US" sz="1600" dirty="0"/>
              <a:t>.</a:t>
            </a:r>
          </a:p>
          <a:p>
            <a:r>
              <a:rPr lang="en-US" sz="1600" dirty="0"/>
              <a:t>Neuronal acetylcholine receptor subunit alpha-2, also known as </a:t>
            </a:r>
            <a:r>
              <a:rPr lang="en-US" sz="1600" dirty="0" err="1"/>
              <a:t>nAChR</a:t>
            </a:r>
            <a:r>
              <a:rPr lang="en-US" sz="1600" dirty="0"/>
              <a:t>α2, is a protein that in humans is encoded by the </a:t>
            </a:r>
            <a:r>
              <a:rPr lang="en-US" sz="1600" i="1" dirty="0"/>
              <a:t>CHRNA2</a:t>
            </a:r>
            <a:r>
              <a:rPr lang="en-US" sz="1600" dirty="0"/>
              <a:t> gene. The protein encoded by this gene is a subunit of certain nicotinic acetylcholine receptors (</a:t>
            </a:r>
            <a:r>
              <a:rPr lang="en-US" sz="1600" dirty="0" err="1"/>
              <a:t>nAchR</a:t>
            </a:r>
            <a:r>
              <a:rPr lang="en-US" sz="1600" dirty="0"/>
              <a:t>). Knockout of this gene in mice potentiates </a:t>
            </a:r>
            <a:r>
              <a:rPr lang="en-US" sz="1600" u="sng" dirty="0"/>
              <a:t>nicotine-modulated behaviors</a:t>
            </a:r>
            <a:r>
              <a:rPr lang="en-US" sz="1600" dirty="0"/>
              <a:t>. Using two different genetically modified mutant mouse lines (Chrna2L9'S/L9'S and Chrna2KO), findings highlight that </a:t>
            </a:r>
            <a:r>
              <a:rPr lang="en-US" sz="1600" b="1" dirty="0">
                <a:solidFill>
                  <a:srgbClr val="C00000"/>
                </a:solidFill>
              </a:rPr>
              <a:t>α2*</a:t>
            </a:r>
            <a:r>
              <a:rPr lang="en-US" sz="1600" dirty="0"/>
              <a:t> </a:t>
            </a:r>
            <a:r>
              <a:rPr lang="en-US" sz="1600" dirty="0" err="1"/>
              <a:t>nAChRs</a:t>
            </a:r>
            <a:r>
              <a:rPr lang="en-US" sz="1600" dirty="0"/>
              <a:t> influence </a:t>
            </a:r>
            <a:r>
              <a:rPr lang="en-US" sz="1600" b="1" dirty="0"/>
              <a:t>hippocampus-dependent learning and memory</a:t>
            </a:r>
            <a:r>
              <a:rPr lang="en-US" sz="1600" dirty="0"/>
              <a:t> and </a:t>
            </a:r>
            <a:r>
              <a:rPr lang="en-US" sz="1600" b="1" dirty="0"/>
              <a:t>CA1</a:t>
            </a:r>
            <a:r>
              <a:rPr lang="en-US" sz="1600" dirty="0"/>
              <a:t> </a:t>
            </a:r>
            <a:r>
              <a:rPr lang="en-US" sz="1600" b="1" dirty="0"/>
              <a:t>synaptic plasticity</a:t>
            </a:r>
            <a:r>
              <a:rPr lang="en-US" sz="1600" dirty="0"/>
              <a:t> in </a:t>
            </a:r>
            <a:r>
              <a:rPr lang="en-US" sz="1600" u="sng" dirty="0"/>
              <a:t>adolescent</a:t>
            </a:r>
            <a:r>
              <a:rPr lang="en-US" sz="1600" dirty="0"/>
              <a:t> mice.</a:t>
            </a:r>
            <a:endParaRPr lang="he-IL" sz="16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209800" y="4419600"/>
            <a:ext cx="5172075" cy="2024568"/>
          </a:xfrm>
          <a:prstGeom prst="rect">
            <a:avLst/>
          </a:prstGeom>
        </p:spPr>
      </p:pic>
      <p:sp>
        <p:nvSpPr>
          <p:cNvPr id="5" name="Rectangle 4"/>
          <p:cNvSpPr/>
          <p:nvPr/>
        </p:nvSpPr>
        <p:spPr>
          <a:xfrm>
            <a:off x="6019800" y="4876800"/>
            <a:ext cx="762000" cy="1295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197235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152</a:t>
            </a:fld>
            <a:endParaRPr lang="en-US"/>
          </a:p>
        </p:txBody>
      </p:sp>
      <p:sp>
        <p:nvSpPr>
          <p:cNvPr id="3" name="Rectangle 2"/>
          <p:cNvSpPr/>
          <p:nvPr/>
        </p:nvSpPr>
        <p:spPr>
          <a:xfrm>
            <a:off x="685800" y="914400"/>
            <a:ext cx="7772400" cy="2031325"/>
          </a:xfrm>
          <a:prstGeom prst="rect">
            <a:avLst/>
          </a:prstGeom>
        </p:spPr>
        <p:txBody>
          <a:bodyPr wrap="square">
            <a:spAutoFit/>
          </a:bodyPr>
          <a:lstStyle/>
          <a:p>
            <a:r>
              <a:rPr lang="en-US" b="1" dirty="0"/>
              <a:t>Mutation I279N is</a:t>
            </a:r>
            <a:r>
              <a:rPr lang="en-US" dirty="0"/>
              <a:t> located in the first </a:t>
            </a:r>
            <a:r>
              <a:rPr lang="en-US" dirty="0" err="1"/>
              <a:t>transmembrane</a:t>
            </a:r>
            <a:r>
              <a:rPr lang="en-US" dirty="0"/>
              <a:t> domain of CHRNA2. </a:t>
            </a:r>
          </a:p>
          <a:p>
            <a:pPr marL="342900" indent="-342900">
              <a:buAutoNum type="alphaUcParenBoth"/>
            </a:pPr>
            <a:r>
              <a:rPr lang="en-US" dirty="0"/>
              <a:t>Alignments of the amino acid sequences of a series of α and β </a:t>
            </a:r>
            <a:r>
              <a:rPr lang="en-US" dirty="0" err="1"/>
              <a:t>nAChR</a:t>
            </a:r>
            <a:r>
              <a:rPr lang="en-US" dirty="0"/>
              <a:t> subunits illustrate the high degree of conservation observed in the 279 residue and the uniqueness of the </a:t>
            </a:r>
            <a:r>
              <a:rPr lang="en-US" b="1" dirty="0"/>
              <a:t>point mutation </a:t>
            </a:r>
            <a:r>
              <a:rPr lang="en-US" b="1" dirty="0">
                <a:solidFill>
                  <a:srgbClr val="C00000"/>
                </a:solidFill>
              </a:rPr>
              <a:t>I279N</a:t>
            </a:r>
            <a:r>
              <a:rPr lang="en-US" dirty="0"/>
              <a:t>. </a:t>
            </a:r>
          </a:p>
          <a:p>
            <a:pPr marL="342900" indent="-342900">
              <a:buAutoNum type="alphaUcParenBoth"/>
            </a:pPr>
            <a:r>
              <a:rPr lang="en-US" dirty="0"/>
              <a:t>Putative structure of the </a:t>
            </a:r>
            <a:r>
              <a:rPr lang="en-US" dirty="0" err="1"/>
              <a:t>nAChR</a:t>
            </a:r>
            <a:r>
              <a:rPr lang="en-US" dirty="0"/>
              <a:t> and position of the mutation I279N. This structure is based on high-resolution electron microscopy and protein homology model.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276600"/>
            <a:ext cx="4639662" cy="2743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840" y="2895600"/>
            <a:ext cx="2804160" cy="1977007"/>
          </a:xfrm>
          <a:prstGeom prst="rect">
            <a:avLst/>
          </a:prstGeom>
        </p:spPr>
      </p:pic>
    </p:spTree>
    <p:extLst>
      <p:ext uri="{BB962C8B-B14F-4D97-AF65-F5344CB8AC3E}">
        <p14:creationId xmlns:p14="http://schemas.microsoft.com/office/powerpoint/2010/main" val="7082625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153</a:t>
            </a:fld>
            <a:endParaRPr lang="en-US"/>
          </a:p>
        </p:txBody>
      </p:sp>
      <p:sp>
        <p:nvSpPr>
          <p:cNvPr id="4" name="Rectangle 3"/>
          <p:cNvSpPr/>
          <p:nvPr/>
        </p:nvSpPr>
        <p:spPr>
          <a:xfrm>
            <a:off x="304800" y="402134"/>
            <a:ext cx="8534400" cy="5693866"/>
          </a:xfrm>
          <a:prstGeom prst="rect">
            <a:avLst/>
          </a:prstGeom>
        </p:spPr>
        <p:txBody>
          <a:bodyPr wrap="square">
            <a:spAutoFit/>
          </a:bodyPr>
          <a:lstStyle/>
          <a:p>
            <a:r>
              <a:rPr lang="en-US" sz="2000" b="1" dirty="0"/>
              <a:t>Genetic basis of cannabis use: a systematic review </a:t>
            </a:r>
            <a:r>
              <a:rPr lang="en-US" sz="2000" dirty="0"/>
              <a:t>(2021)</a:t>
            </a:r>
          </a:p>
          <a:p>
            <a:r>
              <a:rPr lang="en-US" sz="1600" dirty="0" err="1"/>
              <a:t>Alannah</a:t>
            </a:r>
            <a:r>
              <a:rPr lang="en-US" sz="1600" dirty="0"/>
              <a:t> </a:t>
            </a:r>
            <a:r>
              <a:rPr lang="en-US" sz="1600" b="1" dirty="0" err="1"/>
              <a:t>Hillmer</a:t>
            </a:r>
            <a:r>
              <a:rPr lang="en-US" sz="1600" dirty="0"/>
              <a:t> et al. </a:t>
            </a:r>
          </a:p>
          <a:p>
            <a:r>
              <a:rPr lang="en-US" sz="1600" dirty="0"/>
              <a:t>BMC Medical Genomics volume 14, Article number: 203 (2021) </a:t>
            </a:r>
          </a:p>
          <a:p>
            <a:r>
              <a:rPr lang="en-US" sz="800" u="sng" dirty="0"/>
              <a:t> </a:t>
            </a:r>
          </a:p>
          <a:p>
            <a:r>
              <a:rPr lang="en-US" sz="1600" u="sng" dirty="0"/>
              <a:t>Background</a:t>
            </a:r>
            <a:r>
              <a:rPr lang="en-US" sz="1600" dirty="0"/>
              <a:t>:  With the increase in cannabis use rates, cannabis use disorder [CUD] is being reported as one of the most common drug use disorders globally. Cannabis use has several known physical, psychological, and social adverse events, such as altered judgment, poor educational outcomes, and respiratory symptoms. The </a:t>
            </a:r>
            <a:r>
              <a:rPr lang="en-US" sz="1600" b="1" dirty="0"/>
              <a:t>propensity for taking cannabis</a:t>
            </a:r>
            <a:r>
              <a:rPr lang="en-US" sz="1600" dirty="0"/>
              <a:t> and the development of a CUD may be </a:t>
            </a:r>
            <a:r>
              <a:rPr lang="en-US" sz="1600" b="1" dirty="0"/>
              <a:t>genetically influenced</a:t>
            </a:r>
            <a:r>
              <a:rPr lang="en-US" sz="1600" dirty="0"/>
              <a:t>. Heritability estimates suggest a genetic basis for cannabis use, and several genome-wide association studies (</a:t>
            </a:r>
            <a:r>
              <a:rPr lang="en-US" sz="1600" b="1" dirty="0"/>
              <a:t>GWASs</a:t>
            </a:r>
            <a:r>
              <a:rPr lang="en-US" sz="1600" dirty="0"/>
              <a:t>) have identified possible regions of association, albeit with inconsistent findings.</a:t>
            </a:r>
          </a:p>
          <a:p>
            <a:r>
              <a:rPr lang="en-US" sz="1600" u="sng" dirty="0"/>
              <a:t>Methods:</a:t>
            </a:r>
            <a:r>
              <a:rPr lang="en-US" sz="1600" dirty="0"/>
              <a:t> This systematic review incorporates articles that have performed a GWAS investigating cannabis use or cannabis use disorder. MEDLINE, Web of Science, EMBASE, CINAHL, GWAS Catalog, GWAS Central, and NIH Database of </a:t>
            </a:r>
            <a:r>
              <a:rPr lang="en-US" sz="1600" u="sng" dirty="0"/>
              <a:t>Genotype</a:t>
            </a:r>
            <a:r>
              <a:rPr lang="en-US" sz="1600" dirty="0"/>
              <a:t> and </a:t>
            </a:r>
            <a:r>
              <a:rPr lang="en-US" sz="1600" u="sng" dirty="0"/>
              <a:t>Phenotype</a:t>
            </a:r>
            <a:r>
              <a:rPr lang="en-US" sz="1600" dirty="0"/>
              <a:t> were searched using a comprehensive search strategy. All studies were screened in duplicate, and the quality of evidence was assessed using the quality of genetic association studies (Q-Genie) tool. All studies underwent qualitative synthesis; however, quantitative analysis was not feasible</a:t>
            </a:r>
            <a:r>
              <a:rPr lang="he-IL" sz="1600" dirty="0"/>
              <a:t>.</a:t>
            </a:r>
            <a:endParaRPr lang="en-US" sz="1600" dirty="0"/>
          </a:p>
          <a:p>
            <a:r>
              <a:rPr lang="en-US" sz="1600" u="sng" dirty="0"/>
              <a:t>Results</a:t>
            </a:r>
            <a:r>
              <a:rPr lang="en-US" sz="1600" dirty="0"/>
              <a:t>: Our search identified 5984 articles. Six studies met our eligibility criteria and were included in this review. All six studies reported results that met our significance threshold of p ≤ 1.0 × 10–7. In total </a:t>
            </a:r>
            <a:r>
              <a:rPr lang="en-US" sz="1600" b="1" dirty="0"/>
              <a:t>96 genetic variants</a:t>
            </a:r>
            <a:r>
              <a:rPr lang="en-US" sz="1600" dirty="0"/>
              <a:t> were identified. While meta-analysis was not possible, this review identified the following genes: </a:t>
            </a:r>
            <a:r>
              <a:rPr lang="en-US" sz="1600" b="1" dirty="0"/>
              <a:t>ANKFN1</a:t>
            </a:r>
            <a:r>
              <a:rPr lang="en-US" sz="1600" dirty="0"/>
              <a:t>, </a:t>
            </a:r>
            <a:r>
              <a:rPr lang="en-US" sz="1600" b="1" dirty="0"/>
              <a:t>INTS7</a:t>
            </a:r>
            <a:r>
              <a:rPr lang="en-US" sz="1600" dirty="0"/>
              <a:t>, </a:t>
            </a:r>
            <a:r>
              <a:rPr lang="en-US" sz="1600" b="1" dirty="0"/>
              <a:t>PI4K2B</a:t>
            </a:r>
            <a:r>
              <a:rPr lang="en-US" sz="1600" dirty="0"/>
              <a:t>, </a:t>
            </a:r>
            <a:r>
              <a:rPr lang="en-US" sz="1600" b="1" dirty="0"/>
              <a:t>CSMD1</a:t>
            </a:r>
            <a:r>
              <a:rPr lang="en-US" sz="1600" dirty="0"/>
              <a:t>, </a:t>
            </a:r>
            <a:r>
              <a:rPr lang="en-US" sz="1600" b="1" dirty="0"/>
              <a:t>CST7</a:t>
            </a:r>
            <a:r>
              <a:rPr lang="en-US" sz="1600" dirty="0"/>
              <a:t>, </a:t>
            </a:r>
            <a:r>
              <a:rPr lang="en-US" sz="1600" b="1" dirty="0"/>
              <a:t>ACSS1</a:t>
            </a:r>
            <a:r>
              <a:rPr lang="en-US" sz="1600" dirty="0"/>
              <a:t>, and </a:t>
            </a:r>
            <a:r>
              <a:rPr lang="en-US" sz="1600" b="1" dirty="0"/>
              <a:t>SCN9A</a:t>
            </a:r>
            <a:r>
              <a:rPr lang="en-US" sz="1600" dirty="0"/>
              <a:t>, to be </a:t>
            </a:r>
            <a:r>
              <a:rPr lang="en-US" sz="1600" u="sng" dirty="0"/>
              <a:t>associated with cannabis use</a:t>
            </a:r>
            <a:r>
              <a:rPr lang="en-US" sz="1600" dirty="0"/>
              <a:t>. These regions were previously reported in different </a:t>
            </a:r>
            <a:r>
              <a:rPr lang="en-US" sz="1600" u="sng" dirty="0"/>
              <a:t>mental health conditions</a:t>
            </a:r>
            <a:r>
              <a:rPr lang="en-US" sz="1600" dirty="0"/>
              <a:t>, however not in relation to cannabis use</a:t>
            </a:r>
            <a:r>
              <a:rPr lang="he-IL" sz="1600" dirty="0"/>
              <a:t>.</a:t>
            </a:r>
            <a:endParaRPr lang="en-US" sz="1600" dirty="0"/>
          </a:p>
        </p:txBody>
      </p:sp>
    </p:spTree>
    <p:extLst>
      <p:ext uri="{BB962C8B-B14F-4D97-AF65-F5344CB8AC3E}">
        <p14:creationId xmlns:p14="http://schemas.microsoft.com/office/powerpoint/2010/main" val="10983358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154</a:t>
            </a:fld>
            <a:endParaRPr lang="en-US"/>
          </a:p>
        </p:txBody>
      </p:sp>
      <p:sp>
        <p:nvSpPr>
          <p:cNvPr id="3" name="Rectangle 2"/>
          <p:cNvSpPr/>
          <p:nvPr/>
        </p:nvSpPr>
        <p:spPr>
          <a:xfrm>
            <a:off x="609600" y="685800"/>
            <a:ext cx="8153400" cy="5355312"/>
          </a:xfrm>
          <a:prstGeom prst="rect">
            <a:avLst/>
          </a:prstGeom>
        </p:spPr>
        <p:txBody>
          <a:bodyPr wrap="square">
            <a:spAutoFit/>
          </a:bodyPr>
          <a:lstStyle/>
          <a:p>
            <a:r>
              <a:rPr lang="en-US" u="sng" dirty="0"/>
              <a:t>Rationale</a:t>
            </a:r>
            <a:r>
              <a:rPr lang="en-US" dirty="0"/>
              <a:t>:  Over the past two decades cannabis use and dependence are estimated to have increased, with CUD reported as one of the most common drug use disorders globally. In Canada, it has been reported that nearly 17 percent of Canadians aged 15 years and older reported using cannabis between October and December of 2019, an increase from 14 percent between January to March of 2018. </a:t>
            </a:r>
            <a:r>
              <a:rPr lang="en-US" dirty="0" err="1"/>
              <a:t>Concerningly</a:t>
            </a:r>
            <a:r>
              <a:rPr lang="en-US" dirty="0"/>
              <a:t>, cannabis has been associated with substantial adverse effects. Like other drugs, cannabis can result in cravings, dependence, and drug-seeking behavior. During intoxication, cannabis can interfere with memory, motor coordination, altered judgment, and at higher doses, </a:t>
            </a:r>
            <a:r>
              <a:rPr lang="en-US" b="1" dirty="0"/>
              <a:t>paranoia</a:t>
            </a:r>
            <a:r>
              <a:rPr lang="en-US" dirty="0"/>
              <a:t> or </a:t>
            </a:r>
            <a:r>
              <a:rPr lang="en-US" b="1" dirty="0"/>
              <a:t>psychosis</a:t>
            </a:r>
            <a:r>
              <a:rPr lang="en-US" dirty="0"/>
              <a:t>. Further, repeated use of cannabis can have long lasting effects, including altered brain development, poor education outcome, cognitive impairment, diminished life satisfaction and achievement, poor professional and social achievements, symptoms of chronic bronchitis and increased risk of chronic </a:t>
            </a:r>
            <a:r>
              <a:rPr lang="en-US" b="1" dirty="0"/>
              <a:t>psychotic disorders</a:t>
            </a:r>
            <a:r>
              <a:rPr lang="en-US" dirty="0"/>
              <a:t>.</a:t>
            </a:r>
          </a:p>
          <a:p>
            <a:r>
              <a:rPr lang="en-US" b="1" dirty="0"/>
              <a:t>Heritability estimates</a:t>
            </a:r>
            <a:r>
              <a:rPr lang="en-US" dirty="0"/>
              <a:t> for cannabis use initiation varied from 30 to 59% for problematic cannabis use, </a:t>
            </a:r>
            <a:r>
              <a:rPr lang="en-US" u="sng" dirty="0"/>
              <a:t>suggesting a genetic component exists.</a:t>
            </a:r>
            <a:r>
              <a:rPr lang="en-US" dirty="0"/>
              <a:t> GWAS meta-analyses have identified possible regions of association on chromosome </a:t>
            </a:r>
            <a:r>
              <a:rPr lang="en-US" b="1" dirty="0"/>
              <a:t>3</a:t>
            </a:r>
            <a:r>
              <a:rPr lang="en-US" dirty="0"/>
              <a:t> for </a:t>
            </a:r>
            <a:r>
              <a:rPr lang="en-US" b="1" dirty="0"/>
              <a:t>lifetime cannabis use</a:t>
            </a:r>
            <a:r>
              <a:rPr lang="en-US" dirty="0"/>
              <a:t> (</a:t>
            </a:r>
            <a:r>
              <a:rPr lang="en-US" b="1" u="sng" dirty="0"/>
              <a:t>CADM2</a:t>
            </a:r>
            <a:r>
              <a:rPr lang="en-US" dirty="0"/>
              <a:t>), </a:t>
            </a:r>
          </a:p>
          <a:p>
            <a:r>
              <a:rPr lang="en-US" dirty="0"/>
              <a:t>chromosome </a:t>
            </a:r>
            <a:r>
              <a:rPr lang="en-US" b="1" dirty="0"/>
              <a:t>10 </a:t>
            </a:r>
            <a:r>
              <a:rPr lang="en-US" dirty="0"/>
              <a:t>for </a:t>
            </a:r>
            <a:r>
              <a:rPr lang="en-US" b="1" dirty="0"/>
              <a:t>CUD</a:t>
            </a:r>
            <a:r>
              <a:rPr lang="en-US" dirty="0"/>
              <a:t> (</a:t>
            </a:r>
            <a:r>
              <a:rPr lang="en-US" b="1" u="sng" dirty="0"/>
              <a:t>rs77300175</a:t>
            </a:r>
            <a:r>
              <a:rPr lang="en-US" dirty="0"/>
              <a:t>), </a:t>
            </a:r>
          </a:p>
          <a:p>
            <a:r>
              <a:rPr lang="en-US" dirty="0"/>
              <a:t>chromosome </a:t>
            </a:r>
            <a:r>
              <a:rPr lang="en-US" b="1" dirty="0"/>
              <a:t>16</a:t>
            </a:r>
            <a:r>
              <a:rPr lang="en-US" dirty="0"/>
              <a:t> for </a:t>
            </a:r>
            <a:r>
              <a:rPr lang="en-US" b="1" dirty="0"/>
              <a:t>age of first cannabis use</a:t>
            </a:r>
            <a:r>
              <a:rPr lang="en-US" dirty="0"/>
              <a:t> (</a:t>
            </a:r>
            <a:r>
              <a:rPr lang="en-US" b="1" u="sng" dirty="0"/>
              <a:t>ATP2C2</a:t>
            </a:r>
            <a:r>
              <a:rPr lang="en-US" dirty="0"/>
              <a:t>). </a:t>
            </a:r>
          </a:p>
        </p:txBody>
      </p:sp>
    </p:spTree>
    <p:extLst>
      <p:ext uri="{BB962C8B-B14F-4D97-AF65-F5344CB8AC3E}">
        <p14:creationId xmlns:p14="http://schemas.microsoft.com/office/powerpoint/2010/main" val="13112007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155</a:t>
            </a:fld>
            <a:endParaRPr lang="en-US"/>
          </a:p>
        </p:txBody>
      </p:sp>
      <p:sp>
        <p:nvSpPr>
          <p:cNvPr id="3" name="Rectangle 2"/>
          <p:cNvSpPr/>
          <p:nvPr/>
        </p:nvSpPr>
        <p:spPr>
          <a:xfrm>
            <a:off x="685800" y="795278"/>
            <a:ext cx="7772400" cy="2862322"/>
          </a:xfrm>
          <a:prstGeom prst="rect">
            <a:avLst/>
          </a:prstGeom>
        </p:spPr>
        <p:txBody>
          <a:bodyPr wrap="square">
            <a:spAutoFit/>
          </a:bodyPr>
          <a:lstStyle/>
          <a:p>
            <a:r>
              <a:rPr lang="en-US" dirty="0"/>
              <a:t>There were five GWAS meta-analyses identified, three of these were statistically significant. Johnson et al., 2020 identified </a:t>
            </a:r>
            <a:r>
              <a:rPr lang="en-US" u="sng" dirty="0"/>
              <a:t>two loci</a:t>
            </a:r>
            <a:r>
              <a:rPr lang="en-US" dirty="0"/>
              <a:t>: a novel chromosome </a:t>
            </a:r>
            <a:r>
              <a:rPr lang="en-US" b="1" dirty="0"/>
              <a:t>7 </a:t>
            </a:r>
            <a:r>
              <a:rPr lang="en-US" dirty="0"/>
              <a:t>locus (</a:t>
            </a:r>
            <a:r>
              <a:rPr lang="en-US" b="1" dirty="0"/>
              <a:t>FOXP2</a:t>
            </a:r>
            <a:r>
              <a:rPr lang="en-US" dirty="0"/>
              <a:t>) and a locus (</a:t>
            </a:r>
            <a:r>
              <a:rPr lang="en-US" b="1" dirty="0"/>
              <a:t>CHRNA2</a:t>
            </a:r>
            <a:r>
              <a:rPr lang="en-US" dirty="0"/>
              <a:t>) previously identified in chromosome </a:t>
            </a:r>
            <a:r>
              <a:rPr lang="en-US" b="1" dirty="0"/>
              <a:t>8</a:t>
            </a:r>
            <a:r>
              <a:rPr lang="he-IL" dirty="0"/>
              <a:t>.</a:t>
            </a:r>
            <a:endParaRPr lang="en-US" dirty="0"/>
          </a:p>
          <a:p>
            <a:r>
              <a:rPr lang="en-US" dirty="0" err="1"/>
              <a:t>Agrawal</a:t>
            </a:r>
            <a:r>
              <a:rPr lang="en-US" dirty="0"/>
              <a:t> et al., 2018 reported on a novel locus on chromosome </a:t>
            </a:r>
            <a:r>
              <a:rPr lang="en-US" b="1" dirty="0"/>
              <a:t>10</a:t>
            </a:r>
            <a:r>
              <a:rPr lang="en-US" dirty="0"/>
              <a:t>, which is within a regulatory domain. </a:t>
            </a:r>
            <a:r>
              <a:rPr lang="en-US" dirty="0" err="1"/>
              <a:t>Sherva</a:t>
            </a:r>
            <a:r>
              <a:rPr lang="en-US" dirty="0"/>
              <a:t> et al., 2016 reported statistically significant findings in three regions (</a:t>
            </a:r>
            <a:r>
              <a:rPr lang="en-US" b="1" dirty="0"/>
              <a:t>rs143244591</a:t>
            </a:r>
            <a:r>
              <a:rPr lang="en-US" dirty="0"/>
              <a:t>, in the </a:t>
            </a:r>
            <a:r>
              <a:rPr lang="en-US" b="1" dirty="0"/>
              <a:t>solute carrier family 35 member G1</a:t>
            </a:r>
            <a:r>
              <a:rPr lang="en-US" dirty="0"/>
              <a:t> gene (</a:t>
            </a:r>
            <a:r>
              <a:rPr lang="en-US" b="1" dirty="0"/>
              <a:t>SLC35G1</a:t>
            </a:r>
            <a:r>
              <a:rPr lang="en-US" dirty="0"/>
              <a:t>); and in the CUB and </a:t>
            </a:r>
            <a:r>
              <a:rPr lang="en-US" b="1" dirty="0"/>
              <a:t>Sushi multiple domains 1</a:t>
            </a:r>
            <a:r>
              <a:rPr lang="en-US" dirty="0"/>
              <a:t> gene (</a:t>
            </a:r>
            <a:r>
              <a:rPr lang="en-US" b="1" dirty="0"/>
              <a:t>CSMD1</a:t>
            </a:r>
            <a:r>
              <a:rPr lang="en-US" dirty="0"/>
              <a:t>).</a:t>
            </a:r>
          </a:p>
          <a:p>
            <a:r>
              <a:rPr lang="en-US" dirty="0"/>
              <a:t>Moreover, candidate gene studies have detected some significant </a:t>
            </a:r>
            <a:r>
              <a:rPr lang="en-US" u="sng" dirty="0"/>
              <a:t>associations with cannabis use</a:t>
            </a:r>
            <a:r>
              <a:rPr lang="en-US" dirty="0"/>
              <a:t> on the </a:t>
            </a:r>
            <a:r>
              <a:rPr lang="en-US" b="1" dirty="0"/>
              <a:t>CNR1</a:t>
            </a:r>
            <a:r>
              <a:rPr lang="en-US" dirty="0"/>
              <a:t>, </a:t>
            </a:r>
            <a:r>
              <a:rPr lang="en-US" b="1" dirty="0"/>
              <a:t>GABRA2</a:t>
            </a:r>
            <a:r>
              <a:rPr lang="en-US" dirty="0"/>
              <a:t>, </a:t>
            </a:r>
            <a:r>
              <a:rPr lang="en-US" b="1" dirty="0"/>
              <a:t>FAAH</a:t>
            </a:r>
            <a:r>
              <a:rPr lang="en-US" dirty="0"/>
              <a:t>, and </a:t>
            </a:r>
            <a:r>
              <a:rPr lang="en-US" b="1" dirty="0"/>
              <a:t>ABCB1</a:t>
            </a:r>
            <a:r>
              <a:rPr lang="en-US" dirty="0"/>
              <a:t> genes, but as with GWASs, replication of these associations has been inconsistent.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316" y="3733800"/>
            <a:ext cx="2195714" cy="1905000"/>
          </a:xfrm>
          <a:prstGeom prst="rect">
            <a:avLst/>
          </a:prstGeom>
        </p:spPr>
      </p:pic>
      <p:sp>
        <p:nvSpPr>
          <p:cNvPr id="5" name="TextBox 4"/>
          <p:cNvSpPr txBox="1"/>
          <p:nvPr/>
        </p:nvSpPr>
        <p:spPr>
          <a:xfrm>
            <a:off x="1066800" y="5791200"/>
            <a:ext cx="1554465" cy="369332"/>
          </a:xfrm>
          <a:prstGeom prst="rect">
            <a:avLst/>
          </a:prstGeom>
          <a:noFill/>
        </p:spPr>
        <p:txBody>
          <a:bodyPr wrap="none" rtlCol="1">
            <a:spAutoFit/>
          </a:bodyPr>
          <a:lstStyle/>
          <a:p>
            <a:r>
              <a:rPr lang="en-US" b="1" dirty="0"/>
              <a:t>FOXP2 Protein</a:t>
            </a:r>
            <a:endParaRPr lang="he-IL"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828197"/>
            <a:ext cx="2057400" cy="1658203"/>
          </a:xfrm>
          <a:prstGeom prst="rect">
            <a:avLst/>
          </a:prstGeom>
        </p:spPr>
      </p:pic>
      <p:sp>
        <p:nvSpPr>
          <p:cNvPr id="7" name="TextBox 6"/>
          <p:cNvSpPr txBox="1"/>
          <p:nvPr/>
        </p:nvSpPr>
        <p:spPr>
          <a:xfrm>
            <a:off x="2971800" y="5791200"/>
            <a:ext cx="2746778" cy="369332"/>
          </a:xfrm>
          <a:prstGeom prst="rect">
            <a:avLst/>
          </a:prstGeom>
          <a:noFill/>
        </p:spPr>
        <p:txBody>
          <a:bodyPr wrap="none" rtlCol="1">
            <a:spAutoFit/>
          </a:bodyPr>
          <a:lstStyle/>
          <a:p>
            <a:r>
              <a:rPr lang="en-US" dirty="0"/>
              <a:t>Anti-nACh-alpha2 </a:t>
            </a:r>
            <a:r>
              <a:rPr lang="en-US" b="1" dirty="0">
                <a:solidFill>
                  <a:srgbClr val="FF0000"/>
                </a:solidFill>
              </a:rPr>
              <a:t>Antibody</a:t>
            </a:r>
            <a:endParaRPr lang="he-IL" b="1" dirty="0">
              <a:solidFill>
                <a:srgbClr val="FF0000"/>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0" y="3917664"/>
            <a:ext cx="2457450" cy="1721136"/>
          </a:xfrm>
          <a:prstGeom prst="rect">
            <a:avLst/>
          </a:prstGeom>
        </p:spPr>
      </p:pic>
      <p:sp>
        <p:nvSpPr>
          <p:cNvPr id="9" name="TextBox 8"/>
          <p:cNvSpPr txBox="1"/>
          <p:nvPr/>
        </p:nvSpPr>
        <p:spPr>
          <a:xfrm>
            <a:off x="6233978" y="5791200"/>
            <a:ext cx="1767022" cy="369332"/>
          </a:xfrm>
          <a:prstGeom prst="rect">
            <a:avLst/>
          </a:prstGeom>
          <a:noFill/>
        </p:spPr>
        <p:txBody>
          <a:bodyPr wrap="none" rtlCol="1">
            <a:spAutoFit/>
          </a:bodyPr>
          <a:lstStyle/>
          <a:p>
            <a:r>
              <a:rPr lang="en-US" dirty="0"/>
              <a:t>Anti-SLC35G1 </a:t>
            </a:r>
            <a:r>
              <a:rPr lang="en-US" b="1" dirty="0" err="1">
                <a:solidFill>
                  <a:srgbClr val="FF0000"/>
                </a:solidFill>
              </a:rPr>
              <a:t>Ab</a:t>
            </a:r>
            <a:endParaRPr lang="he-IL" b="1" dirty="0">
              <a:solidFill>
                <a:srgbClr val="FF0000"/>
              </a:solidFill>
            </a:endParaRPr>
          </a:p>
        </p:txBody>
      </p:sp>
    </p:spTree>
    <p:extLst>
      <p:ext uri="{BB962C8B-B14F-4D97-AF65-F5344CB8AC3E}">
        <p14:creationId xmlns:p14="http://schemas.microsoft.com/office/powerpoint/2010/main" val="39838053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156</a:t>
            </a:fld>
            <a:endParaRPr lang="en-US"/>
          </a:p>
        </p:txBody>
      </p:sp>
      <p:sp>
        <p:nvSpPr>
          <p:cNvPr id="3" name="Rectangle 2"/>
          <p:cNvSpPr/>
          <p:nvPr/>
        </p:nvSpPr>
        <p:spPr>
          <a:xfrm>
            <a:off x="685800" y="457200"/>
            <a:ext cx="8229600" cy="5724644"/>
          </a:xfrm>
          <a:prstGeom prst="rect">
            <a:avLst/>
          </a:prstGeom>
        </p:spPr>
        <p:txBody>
          <a:bodyPr wrap="square">
            <a:spAutoFit/>
          </a:bodyPr>
          <a:lstStyle/>
          <a:p>
            <a:pPr algn="ctr"/>
            <a:r>
              <a:rPr lang="en-US" sz="2400" b="1" dirty="0"/>
              <a:t>CSMD1</a:t>
            </a:r>
          </a:p>
          <a:p>
            <a:r>
              <a:rPr lang="en-US" dirty="0"/>
              <a:t>CSMD1 CUB and Sushi multiple domains 1 is a protein that in humans is encoded by the </a:t>
            </a:r>
            <a:r>
              <a:rPr lang="en-US" i="1" dirty="0"/>
              <a:t>CSMD1</a:t>
            </a:r>
            <a:r>
              <a:rPr lang="en-US" dirty="0"/>
              <a:t> gene.</a:t>
            </a:r>
          </a:p>
          <a:p>
            <a:r>
              <a:rPr lang="en-US" b="1" dirty="0"/>
              <a:t>Structure</a:t>
            </a:r>
          </a:p>
          <a:p>
            <a:r>
              <a:rPr lang="en-US" dirty="0"/>
              <a:t>CSMD1 contains 14 N-terminal CUB domains that are separated from each other by a Sushi domains followed by an additional 15 tandem Sushi domain segment.</a:t>
            </a:r>
          </a:p>
          <a:p>
            <a:r>
              <a:rPr lang="en-US" b="1" dirty="0"/>
              <a:t>Function</a:t>
            </a:r>
          </a:p>
          <a:p>
            <a:r>
              <a:rPr lang="en-US" dirty="0"/>
              <a:t>Based on analogy to other proteins that contain Sushi domains, it is believed that the gene product of CSMD1 functions as a </a:t>
            </a:r>
            <a:r>
              <a:rPr lang="en-US" u="sng" dirty="0"/>
              <a:t>Complement control protein</a:t>
            </a:r>
            <a:r>
              <a:rPr lang="en-US" dirty="0"/>
              <a:t>.</a:t>
            </a:r>
          </a:p>
          <a:p>
            <a:r>
              <a:rPr lang="en-US" b="1" dirty="0"/>
              <a:t>Clinical significance</a:t>
            </a:r>
          </a:p>
          <a:p>
            <a:r>
              <a:rPr lang="en-US" dirty="0"/>
              <a:t>It is a potential </a:t>
            </a:r>
            <a:r>
              <a:rPr lang="en-US" u="sng" dirty="0"/>
              <a:t>tumor suppressor</a:t>
            </a:r>
            <a:r>
              <a:rPr lang="en-US" dirty="0"/>
              <a:t>, the deletion of which may result in head and neck carcinomas behaving more aggressively. CSMD1 protein expression was found to be reduced in patients with invasive breast cancer. Functional studies showed that CSMD1 reduction causes cells to transform to a cancer form by increasing their ability to divide, migrate and invade. In a three dimensional model of breast ducts, reduced CSMD1 expression failed breast duct formation.</a:t>
            </a:r>
          </a:p>
          <a:p>
            <a:r>
              <a:rPr lang="en-US" dirty="0"/>
              <a:t>Certain CSMD1 </a:t>
            </a:r>
            <a:r>
              <a:rPr lang="en-US" b="1" dirty="0"/>
              <a:t>genetic variants </a:t>
            </a:r>
            <a:r>
              <a:rPr lang="en-US" dirty="0"/>
              <a:t>have been found to show an association with risk of developing </a:t>
            </a:r>
            <a:r>
              <a:rPr lang="en-US" u="sng" dirty="0"/>
              <a:t>schizophrenia</a:t>
            </a:r>
            <a:r>
              <a:rPr lang="en-US" dirty="0"/>
              <a:t>, consistent with emerging evidence that some forms of schizophrenia may result from </a:t>
            </a:r>
            <a:r>
              <a:rPr lang="en-US" dirty="0" err="1"/>
              <a:t>dys</a:t>
            </a:r>
            <a:r>
              <a:rPr lang="en-US" dirty="0"/>
              <a:t>-regulated complement activation in the CNS resulting in </a:t>
            </a:r>
            <a:r>
              <a:rPr lang="en-US" u="sng" dirty="0"/>
              <a:t>excessive synaptic pruning</a:t>
            </a:r>
            <a:r>
              <a:rPr lang="en-US" dirty="0"/>
              <a:t>.</a:t>
            </a:r>
            <a:endParaRPr lang="he-IL" dirty="0"/>
          </a:p>
        </p:txBody>
      </p:sp>
    </p:spTree>
    <p:extLst>
      <p:ext uri="{BB962C8B-B14F-4D97-AF65-F5344CB8AC3E}">
        <p14:creationId xmlns:p14="http://schemas.microsoft.com/office/powerpoint/2010/main" val="35041769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157</a:t>
            </a:fld>
            <a:endParaRPr lang="en-US"/>
          </a:p>
        </p:txBody>
      </p:sp>
      <p:sp>
        <p:nvSpPr>
          <p:cNvPr id="3" name="Rectangle 2"/>
          <p:cNvSpPr/>
          <p:nvPr/>
        </p:nvSpPr>
        <p:spPr>
          <a:xfrm>
            <a:off x="381000" y="304800"/>
            <a:ext cx="8153400" cy="3170099"/>
          </a:xfrm>
          <a:prstGeom prst="rect">
            <a:avLst/>
          </a:prstGeom>
        </p:spPr>
        <p:txBody>
          <a:bodyPr wrap="square">
            <a:spAutoFit/>
          </a:bodyPr>
          <a:lstStyle/>
          <a:p>
            <a:pPr algn="ctr"/>
            <a:r>
              <a:rPr lang="en-US" sz="2400" b="1" dirty="0"/>
              <a:t>ATP binding cassette subfamily B member 1</a:t>
            </a:r>
            <a:r>
              <a:rPr lang="en-US" sz="2400" dirty="0"/>
              <a:t> (</a:t>
            </a:r>
            <a:r>
              <a:rPr lang="en-US" sz="2400" b="1" dirty="0"/>
              <a:t>ABCB1</a:t>
            </a:r>
            <a:r>
              <a:rPr lang="en-US" sz="2400" dirty="0"/>
              <a:t>)</a:t>
            </a:r>
          </a:p>
          <a:p>
            <a:r>
              <a:rPr lang="en-US" sz="1600" dirty="0"/>
              <a:t>The membrane-associated protein encoded by this gene is a member of the superfamily of </a:t>
            </a:r>
            <a:r>
              <a:rPr lang="en-US" sz="1600" b="1" dirty="0"/>
              <a:t>ATP-binding cassette</a:t>
            </a:r>
            <a:r>
              <a:rPr lang="en-US" sz="1600" dirty="0"/>
              <a:t> (ABC) </a:t>
            </a:r>
            <a:r>
              <a:rPr lang="en-US" sz="1600" u="sng" dirty="0"/>
              <a:t>transporters</a:t>
            </a:r>
            <a:r>
              <a:rPr lang="en-US" sz="1600" dirty="0"/>
              <a:t>. ABC proteins transport various molecules across extra- and intra-cellular membranes. ABC genes are divided into seven distinct subfamilies (ABC1, MDR/TAP, MRP, ALD, OABP, GCN20, White). This protein is a member of the MDR/TAP subfamily. Members of the MDR/TAP subfamily are involved in </a:t>
            </a:r>
            <a:r>
              <a:rPr lang="en-US" sz="1600" u="sng" dirty="0"/>
              <a:t>multidrug resistance</a:t>
            </a:r>
            <a:r>
              <a:rPr lang="en-US" sz="1600" dirty="0"/>
              <a:t>. The protein encoded by this gene is an ATP-dependent drug </a:t>
            </a:r>
            <a:r>
              <a:rPr lang="en-US" sz="1600" b="1" dirty="0"/>
              <a:t>e</a:t>
            </a:r>
            <a:r>
              <a:rPr lang="en-US" sz="1600" dirty="0"/>
              <a:t>fflux pump for xenobiotic compounds with broad substrate specificity. It is responsible for </a:t>
            </a:r>
            <a:r>
              <a:rPr lang="en-US" sz="1600" u="sng" dirty="0"/>
              <a:t>decreased drug accumulation</a:t>
            </a:r>
            <a:r>
              <a:rPr lang="en-US" sz="1600" dirty="0"/>
              <a:t> in multidrug-resistant cells and often mediates the development of resistance to anticancer drugs. This protein also functions as a transporter in the blood-brain barrier. </a:t>
            </a:r>
            <a:r>
              <a:rPr lang="en-US" sz="1600" b="1" dirty="0"/>
              <a:t>Mutations</a:t>
            </a:r>
            <a:r>
              <a:rPr lang="en-US" sz="1600" dirty="0"/>
              <a:t> in this gene are associated with </a:t>
            </a:r>
            <a:r>
              <a:rPr lang="en-US" sz="1600" b="1" dirty="0"/>
              <a:t>colchicine resistance</a:t>
            </a:r>
            <a:r>
              <a:rPr lang="en-US" sz="1600" dirty="0"/>
              <a:t> and Inflammatory bowel disease [</a:t>
            </a:r>
            <a:r>
              <a:rPr lang="en-US" sz="1600" b="1" dirty="0"/>
              <a:t>IBD</a:t>
            </a:r>
            <a:r>
              <a:rPr lang="en-US" sz="1600" dirty="0"/>
              <a:t>]. Alternative splicing and the use of alternative promoters results in multiple transcript variants.</a:t>
            </a:r>
          </a:p>
        </p:txBody>
      </p:sp>
      <p:sp>
        <p:nvSpPr>
          <p:cNvPr id="4" name="Rectangle 3"/>
          <p:cNvSpPr/>
          <p:nvPr/>
        </p:nvSpPr>
        <p:spPr>
          <a:xfrm>
            <a:off x="381000" y="3573720"/>
            <a:ext cx="8077200" cy="2431435"/>
          </a:xfrm>
          <a:prstGeom prst="rect">
            <a:avLst/>
          </a:prstGeom>
        </p:spPr>
        <p:txBody>
          <a:bodyPr wrap="square">
            <a:spAutoFit/>
          </a:bodyPr>
          <a:lstStyle/>
          <a:p>
            <a:pPr algn="ctr"/>
            <a:r>
              <a:rPr lang="en-US" sz="2400" b="1" dirty="0"/>
              <a:t>Cell adhesion molecule (CADM2) &amp; Gene</a:t>
            </a:r>
            <a:endParaRPr lang="en-US" sz="2400" dirty="0"/>
          </a:p>
          <a:p>
            <a:r>
              <a:rPr lang="en-US" sz="1600" dirty="0"/>
              <a:t>This gene encodes a member of the </a:t>
            </a:r>
            <a:r>
              <a:rPr lang="en-US" sz="1600" b="1" dirty="0"/>
              <a:t>synaptic cell adhesion molecule 1</a:t>
            </a:r>
            <a:r>
              <a:rPr lang="en-US" sz="1600" dirty="0"/>
              <a:t> (</a:t>
            </a:r>
            <a:r>
              <a:rPr lang="en-US" sz="1600" dirty="0" err="1"/>
              <a:t>SynCAM</a:t>
            </a:r>
            <a:r>
              <a:rPr lang="en-US" sz="1600" dirty="0"/>
              <a:t>) family which belongs to the immunoglobulin (</a:t>
            </a:r>
            <a:r>
              <a:rPr lang="en-US" sz="1600" b="1" dirty="0" err="1"/>
              <a:t>Ig</a:t>
            </a:r>
            <a:r>
              <a:rPr lang="en-US" sz="1600" dirty="0"/>
              <a:t>) superfamily. The encoded protein has three </a:t>
            </a:r>
            <a:r>
              <a:rPr lang="en-US" sz="1600" dirty="0" err="1"/>
              <a:t>Ig</a:t>
            </a:r>
            <a:r>
              <a:rPr lang="en-US" sz="1600" dirty="0"/>
              <a:t>-like domains and a cytosolic protein 4.1 binding site near the C-terminus. Proteins belonging to the protein 4.1 family </a:t>
            </a:r>
            <a:r>
              <a:rPr lang="en-US" sz="1600" u="sng" dirty="0"/>
              <a:t>crosslink </a:t>
            </a:r>
            <a:r>
              <a:rPr lang="en-US" sz="1600" u="sng" dirty="0" err="1"/>
              <a:t>spectrin</a:t>
            </a:r>
            <a:r>
              <a:rPr lang="en-US" sz="1600" dirty="0"/>
              <a:t> and interact with other cytoskeletal proteins. Multiple transcript variants encoding different isoforms have been found for this gene.</a:t>
            </a:r>
          </a:p>
          <a:p>
            <a:r>
              <a:rPr lang="en-US" sz="1600" i="1" dirty="0"/>
              <a:t>CADM2</a:t>
            </a:r>
            <a:r>
              <a:rPr lang="en-US" sz="1600" dirty="0"/>
              <a:t> is a Protein Coding gene. Diseases associated with CADM2 include Hyaline </a:t>
            </a:r>
            <a:r>
              <a:rPr lang="en-US" sz="1600" dirty="0" err="1"/>
              <a:t>Fibromatosis</a:t>
            </a:r>
            <a:r>
              <a:rPr lang="en-US" sz="1600" dirty="0"/>
              <a:t> Syndrome. Among its related pathways are </a:t>
            </a:r>
            <a:r>
              <a:rPr lang="en-US" sz="1600" b="1" dirty="0"/>
              <a:t>cell junction organization </a:t>
            </a:r>
            <a:r>
              <a:rPr lang="en-US" sz="1600" dirty="0"/>
              <a:t>and Type 2 papillary renal cell carcinoma. An important </a:t>
            </a:r>
            <a:r>
              <a:rPr lang="en-US" sz="1600" dirty="0" err="1"/>
              <a:t>paralog</a:t>
            </a:r>
            <a:r>
              <a:rPr lang="en-US" sz="1600" dirty="0"/>
              <a:t> of this gene is CADM3</a:t>
            </a:r>
            <a:r>
              <a:rPr lang="he-IL" sz="1600" dirty="0"/>
              <a:t>.</a:t>
            </a:r>
            <a:endParaRPr lang="en-US" sz="1600" dirty="0"/>
          </a:p>
        </p:txBody>
      </p:sp>
    </p:spTree>
    <p:extLst>
      <p:ext uri="{BB962C8B-B14F-4D97-AF65-F5344CB8AC3E}">
        <p14:creationId xmlns:p14="http://schemas.microsoft.com/office/powerpoint/2010/main" val="23985308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158</a:t>
            </a:fld>
            <a:endParaRPr lang="en-US"/>
          </a:p>
        </p:txBody>
      </p:sp>
      <p:sp>
        <p:nvSpPr>
          <p:cNvPr id="3" name="Rectangle 2"/>
          <p:cNvSpPr/>
          <p:nvPr/>
        </p:nvSpPr>
        <p:spPr>
          <a:xfrm>
            <a:off x="2133600" y="376475"/>
            <a:ext cx="5562600" cy="369332"/>
          </a:xfrm>
          <a:prstGeom prst="rect">
            <a:avLst/>
          </a:prstGeom>
        </p:spPr>
        <p:txBody>
          <a:bodyPr wrap="square">
            <a:spAutoFit/>
          </a:bodyPr>
          <a:lstStyle/>
          <a:p>
            <a:r>
              <a:rPr lang="en-US" b="1" dirty="0"/>
              <a:t>CADM2 gene mutations are associated with CUD</a:t>
            </a:r>
            <a:r>
              <a:rPr lang="en-US" dirty="0"/>
              <a:t>.</a:t>
            </a: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34454" r="26051" b="2273"/>
          <a:stretch/>
        </p:blipFill>
        <p:spPr bwMode="auto">
          <a:xfrm rot="5400000">
            <a:off x="3086100" y="-1333500"/>
            <a:ext cx="2590800" cy="67818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533400" y="3352800"/>
            <a:ext cx="7924800" cy="3108543"/>
          </a:xfrm>
          <a:prstGeom prst="rect">
            <a:avLst/>
          </a:prstGeom>
        </p:spPr>
        <p:txBody>
          <a:bodyPr wrap="square">
            <a:spAutoFit/>
          </a:bodyPr>
          <a:lstStyle/>
          <a:p>
            <a:pPr algn="ctr"/>
            <a:r>
              <a:rPr lang="en-US" sz="2000" b="1" dirty="0"/>
              <a:t>ATPase Secretory Pathway Ca2+ Transporting 2</a:t>
            </a:r>
            <a:r>
              <a:rPr lang="en-US" sz="2000" dirty="0"/>
              <a:t> </a:t>
            </a:r>
            <a:r>
              <a:rPr lang="en-US" sz="2000" b="1" dirty="0"/>
              <a:t>(ATP2C2) Gene</a:t>
            </a:r>
            <a:endParaRPr lang="en-US" sz="2000" dirty="0"/>
          </a:p>
          <a:p>
            <a:r>
              <a:rPr lang="en-US" sz="1600" dirty="0"/>
              <a:t>Enables P-type calcium transporter activity and P-type manganese transporter activity. Predicted to be involved in calcium ion </a:t>
            </a:r>
            <a:r>
              <a:rPr lang="en-US" sz="1600" dirty="0" err="1"/>
              <a:t>transmembrane</a:t>
            </a:r>
            <a:r>
              <a:rPr lang="en-US" sz="1600" dirty="0"/>
              <a:t> transport; cellular calcium ion homeostasis; and manganese ion transport. Predicted to act upstream of or within mammary gland epithelium development; positive regulation of calcium ion import; and protein localization to plasma membrane. Predicted to be located in trans-Golgi network membrane. Predicted to be active in Golgi membrane; endoplasmic reticulum [ER]; and plasma membrane. Predicted to be integral component of membrane.</a:t>
            </a:r>
          </a:p>
          <a:p>
            <a:r>
              <a:rPr lang="en-US" sz="1600" dirty="0"/>
              <a:t>Diseases associated with ATP2C2 include Specific </a:t>
            </a:r>
            <a:r>
              <a:rPr lang="en-US" sz="1600" b="1" dirty="0"/>
              <a:t>Language Impairment</a:t>
            </a:r>
            <a:r>
              <a:rPr lang="en-US" sz="1600" dirty="0"/>
              <a:t> and </a:t>
            </a:r>
            <a:r>
              <a:rPr lang="en-US" sz="1600" b="1" dirty="0"/>
              <a:t>Dyslexia</a:t>
            </a:r>
            <a:r>
              <a:rPr lang="en-US" sz="1600" dirty="0"/>
              <a:t>. Among its related pathways are Vitamin D receptor pathway and Ion channel transport. Gene Ontology (GO) annotations related to this gene include nucleotide binding and P-type calcium transporter activity. An important </a:t>
            </a:r>
            <a:r>
              <a:rPr lang="en-US" sz="1600" dirty="0" err="1"/>
              <a:t>paralog</a:t>
            </a:r>
            <a:r>
              <a:rPr lang="en-US" sz="1600" dirty="0"/>
              <a:t> of this gene is ATP2C1</a:t>
            </a:r>
            <a:r>
              <a:rPr lang="he-IL" sz="1600" dirty="0"/>
              <a:t>.</a:t>
            </a:r>
            <a:endParaRPr lang="en-US" sz="1600" dirty="0"/>
          </a:p>
        </p:txBody>
      </p:sp>
    </p:spTree>
    <p:extLst>
      <p:ext uri="{BB962C8B-B14F-4D97-AF65-F5344CB8AC3E}">
        <p14:creationId xmlns:p14="http://schemas.microsoft.com/office/powerpoint/2010/main" val="25342261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159</a:t>
            </a:fld>
            <a:endParaRPr lang="en-US"/>
          </a:p>
        </p:txBody>
      </p:sp>
      <p:sp>
        <p:nvSpPr>
          <p:cNvPr id="3" name="Rectangle 2"/>
          <p:cNvSpPr/>
          <p:nvPr/>
        </p:nvSpPr>
        <p:spPr>
          <a:xfrm>
            <a:off x="685800" y="457200"/>
            <a:ext cx="7620000" cy="3693319"/>
          </a:xfrm>
          <a:prstGeom prst="rect">
            <a:avLst/>
          </a:prstGeom>
        </p:spPr>
        <p:txBody>
          <a:bodyPr wrap="square">
            <a:spAutoFit/>
          </a:bodyPr>
          <a:lstStyle/>
          <a:p>
            <a:r>
              <a:rPr lang="en-US" dirty="0"/>
              <a:t>ATP-driven pump supplies the </a:t>
            </a:r>
            <a:r>
              <a:rPr lang="en-US" b="1" dirty="0"/>
              <a:t>Golgi apparatus</a:t>
            </a:r>
            <a:r>
              <a:rPr lang="en-US" dirty="0"/>
              <a:t> with </a:t>
            </a:r>
            <a:r>
              <a:rPr lang="en-US" dirty="0" err="1"/>
              <a:t>Ca</a:t>
            </a:r>
            <a:r>
              <a:rPr lang="en-US" dirty="0"/>
              <a:t>(2+) and </a:t>
            </a:r>
            <a:r>
              <a:rPr lang="en-US" dirty="0" err="1"/>
              <a:t>Mn</a:t>
            </a:r>
            <a:r>
              <a:rPr lang="en-US" dirty="0"/>
              <a:t>(2+) ions, both essential cofactors for processing and trafficking of newly synthesized proteins in the secretory pathway. Within a catalytic cycle, ATP2C2 acquires </a:t>
            </a:r>
            <a:r>
              <a:rPr lang="en-US" dirty="0" err="1"/>
              <a:t>Ca</a:t>
            </a:r>
            <a:r>
              <a:rPr lang="en-US" dirty="0"/>
              <a:t>(2+) or </a:t>
            </a:r>
            <a:r>
              <a:rPr lang="en-US" dirty="0" err="1"/>
              <a:t>Mn</a:t>
            </a:r>
            <a:r>
              <a:rPr lang="en-US" dirty="0"/>
              <a:t>(2+) ions on the cytoplasmic side of the membrane and delivers them to the </a:t>
            </a:r>
            <a:r>
              <a:rPr lang="en-US" dirty="0" err="1"/>
              <a:t>lumenal</a:t>
            </a:r>
            <a:r>
              <a:rPr lang="en-US" dirty="0"/>
              <a:t> side. The transfer of ions across the membrane is coupled to ATP hydrolysis and is associated with a transient phosphorylation that shifts the pump conformation from </a:t>
            </a:r>
            <a:r>
              <a:rPr lang="en-US" b="1" dirty="0"/>
              <a:t>in</a:t>
            </a:r>
            <a:r>
              <a:rPr lang="en-US" dirty="0"/>
              <a:t>ward-facing to </a:t>
            </a:r>
            <a:r>
              <a:rPr lang="en-US" b="1" dirty="0"/>
              <a:t>out</a:t>
            </a:r>
            <a:r>
              <a:rPr lang="en-US" dirty="0"/>
              <a:t>ward-facing state. At the </a:t>
            </a:r>
            <a:r>
              <a:rPr lang="en-US" dirty="0" err="1"/>
              <a:t>basolateral</a:t>
            </a:r>
            <a:r>
              <a:rPr lang="en-US" dirty="0"/>
              <a:t> membrane of mammary epithelial cells, ATP2C2 interacts with </a:t>
            </a:r>
            <a:r>
              <a:rPr lang="en-US" dirty="0" err="1"/>
              <a:t>Ca</a:t>
            </a:r>
            <a:r>
              <a:rPr lang="en-US" dirty="0"/>
              <a:t>(2+) channel </a:t>
            </a:r>
            <a:r>
              <a:rPr lang="en-US" b="1" dirty="0"/>
              <a:t>ORAI1</a:t>
            </a:r>
            <a:r>
              <a:rPr lang="en-US" dirty="0"/>
              <a:t> and mediates </a:t>
            </a:r>
            <a:r>
              <a:rPr lang="en-US" dirty="0" err="1"/>
              <a:t>Ca</a:t>
            </a:r>
            <a:r>
              <a:rPr lang="en-US" dirty="0"/>
              <a:t>(2+) entry independently of the </a:t>
            </a:r>
            <a:r>
              <a:rPr lang="en-US" dirty="0" err="1"/>
              <a:t>Ca</a:t>
            </a:r>
            <a:r>
              <a:rPr lang="en-US" dirty="0"/>
              <a:t>(2+) content of endoplasmic reticulum [ER] or Golgi stores. ATP2C2 may facilitate trans-epithelial transport of large quantities of </a:t>
            </a:r>
            <a:r>
              <a:rPr lang="en-US" dirty="0" err="1"/>
              <a:t>Ca</a:t>
            </a:r>
            <a:r>
              <a:rPr lang="en-US" dirty="0"/>
              <a:t>(2+) for milk secretion via activation of </a:t>
            </a:r>
            <a:r>
              <a:rPr lang="en-US" dirty="0" err="1"/>
              <a:t>Ca</a:t>
            </a:r>
            <a:r>
              <a:rPr lang="en-US" dirty="0"/>
              <a:t>(2+) influx channels at the plasma membrane and active </a:t>
            </a:r>
            <a:r>
              <a:rPr lang="en-US" dirty="0" err="1"/>
              <a:t>Ca</a:t>
            </a:r>
            <a:r>
              <a:rPr lang="en-US" dirty="0"/>
              <a:t>(2+) transport at the Golgi apparatus.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35"/>
          <a:stretch/>
        </p:blipFill>
        <p:spPr>
          <a:xfrm>
            <a:off x="3886200" y="3946769"/>
            <a:ext cx="4572000" cy="2301631"/>
          </a:xfrm>
          <a:prstGeom prst="rect">
            <a:avLst/>
          </a:prstGeom>
        </p:spPr>
      </p:pic>
      <p:sp>
        <p:nvSpPr>
          <p:cNvPr id="5" name="TextBox 4"/>
          <p:cNvSpPr txBox="1"/>
          <p:nvPr/>
        </p:nvSpPr>
        <p:spPr>
          <a:xfrm>
            <a:off x="990600" y="4876800"/>
            <a:ext cx="2669642" cy="369332"/>
          </a:xfrm>
          <a:prstGeom prst="rect">
            <a:avLst/>
          </a:prstGeom>
          <a:noFill/>
        </p:spPr>
        <p:txBody>
          <a:bodyPr wrap="none" rtlCol="1">
            <a:spAutoFit/>
          </a:bodyPr>
          <a:lstStyle/>
          <a:p>
            <a:r>
              <a:rPr lang="en-US" dirty="0"/>
              <a:t>Orai1 interacts with STIM1</a:t>
            </a:r>
            <a:endParaRPr lang="he-IL" dirty="0"/>
          </a:p>
        </p:txBody>
      </p:sp>
    </p:spTree>
    <p:extLst>
      <p:ext uri="{BB962C8B-B14F-4D97-AF65-F5344CB8AC3E}">
        <p14:creationId xmlns:p14="http://schemas.microsoft.com/office/powerpoint/2010/main" val="128746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
        <p:nvSpPr>
          <p:cNvPr id="3" name="Rectangle 2"/>
          <p:cNvSpPr/>
          <p:nvPr/>
        </p:nvSpPr>
        <p:spPr>
          <a:xfrm>
            <a:off x="762000" y="324445"/>
            <a:ext cx="7543800" cy="5586145"/>
          </a:xfrm>
          <a:prstGeom prst="rect">
            <a:avLst/>
          </a:prstGeom>
        </p:spPr>
        <p:txBody>
          <a:bodyPr wrap="square">
            <a:spAutoFit/>
          </a:bodyPr>
          <a:lstStyle/>
          <a:p>
            <a:r>
              <a:rPr lang="en-US" sz="1700" dirty="0"/>
              <a:t>Recently, a third central component of the endogenous cannabinoid system, the integral membrane </a:t>
            </a:r>
            <a:r>
              <a:rPr lang="en-US" sz="1700" b="1" dirty="0"/>
              <a:t>enzyme</a:t>
            </a:r>
            <a:r>
              <a:rPr lang="en-US" sz="1700" dirty="0"/>
              <a:t> fatty acid amide hydrolase (</a:t>
            </a:r>
            <a:r>
              <a:rPr lang="en-US" sz="1700" b="1" dirty="0"/>
              <a:t>FAAH</a:t>
            </a:r>
            <a:r>
              <a:rPr lang="en-US" sz="1700" dirty="0"/>
              <a:t>), has been identified. Several lines of evidence suggest that FAAH serves as a primary catabolic regulator of </a:t>
            </a:r>
            <a:r>
              <a:rPr lang="en-US" sz="1700" dirty="0" err="1"/>
              <a:t>anandamide</a:t>
            </a:r>
            <a:r>
              <a:rPr lang="en-US" sz="1700" dirty="0"/>
              <a:t> and related fatty acid amide-signaling molecules in vivo. Specifically, mice with a </a:t>
            </a:r>
            <a:r>
              <a:rPr lang="en-US" sz="1700" u="sng" dirty="0"/>
              <a:t>targeted disruption in the FAAH gene</a:t>
            </a:r>
            <a:r>
              <a:rPr lang="en-US" sz="1700" dirty="0"/>
              <a:t> (</a:t>
            </a:r>
            <a:r>
              <a:rPr lang="en-US" sz="1700" b="1" dirty="0"/>
              <a:t>FAAH−/−</a:t>
            </a:r>
            <a:r>
              <a:rPr lang="en-US" sz="1700" dirty="0"/>
              <a:t>) are </a:t>
            </a:r>
            <a:r>
              <a:rPr lang="en-US" sz="1700" u="sng" dirty="0"/>
              <a:t>severely impaired</a:t>
            </a:r>
            <a:r>
              <a:rPr lang="en-US" sz="1700" dirty="0"/>
              <a:t> in their </a:t>
            </a:r>
            <a:r>
              <a:rPr lang="en-US" sz="1700" u="sng" dirty="0"/>
              <a:t>ability to degrade </a:t>
            </a:r>
            <a:r>
              <a:rPr lang="en-US" sz="1700" u="sng" dirty="0" err="1"/>
              <a:t>anandamide</a:t>
            </a:r>
            <a:r>
              <a:rPr lang="en-US" sz="1700" dirty="0"/>
              <a:t> and exhibit exaggerated behavioral responses to this fatty acid amide, including </a:t>
            </a:r>
            <a:r>
              <a:rPr lang="en-US" sz="1700" dirty="0" err="1"/>
              <a:t>hypomotility</a:t>
            </a:r>
            <a:r>
              <a:rPr lang="en-US" sz="1700" dirty="0"/>
              <a:t>, hypothermia, analgesia, and catalepsy. Moreover, endogenous brain levels of </a:t>
            </a:r>
            <a:r>
              <a:rPr lang="en-US" sz="1700" dirty="0" err="1"/>
              <a:t>anandamide</a:t>
            </a:r>
            <a:r>
              <a:rPr lang="en-US" sz="1700" dirty="0"/>
              <a:t> and related fatty acid amides are </a:t>
            </a:r>
            <a:r>
              <a:rPr lang="en-US" sz="1700" u="sng" dirty="0"/>
              <a:t>increased over 10-fold in FAAH−/− mice</a:t>
            </a:r>
            <a:r>
              <a:rPr lang="en-US" sz="1700" dirty="0"/>
              <a:t>, correlating with enhanced CB1-dependent </a:t>
            </a:r>
            <a:r>
              <a:rPr lang="en-US" sz="1700" b="1" dirty="0"/>
              <a:t>analgesia </a:t>
            </a:r>
            <a:r>
              <a:rPr lang="en-US" sz="1700" dirty="0"/>
              <a:t>in these animals. Collectively, these findings suggest that FAAH may control the magnitude and duration of fatty acid amide signaling in vivo by </a:t>
            </a:r>
            <a:r>
              <a:rPr lang="en-US" sz="1700" b="1" dirty="0"/>
              <a:t>setting an </a:t>
            </a:r>
            <a:r>
              <a:rPr lang="en-US" sz="1700" b="1" dirty="0" err="1"/>
              <a:t>endocannabinoid</a:t>
            </a:r>
            <a:r>
              <a:rPr lang="en-US" sz="1700" b="1" dirty="0"/>
              <a:t> tone</a:t>
            </a:r>
            <a:r>
              <a:rPr lang="en-US" sz="1700" dirty="0"/>
              <a:t> in the brain as well as possibly in other parts of the nervous system. Because it is known that exogenous cannabinoids influence the sensitivity or vulnerability to other drugs of abuse in both humans and mammals, we interpreted the neurobehavioral and neurochemical abnormalities in FAAH−/− mice as </a:t>
            </a:r>
            <a:r>
              <a:rPr lang="en-US" sz="1700" u="sng" dirty="0"/>
              <a:t>circumstantial evidence</a:t>
            </a:r>
            <a:r>
              <a:rPr lang="en-US" sz="1700" dirty="0"/>
              <a:t> that </a:t>
            </a:r>
            <a:r>
              <a:rPr lang="en-US" sz="1700" b="1" dirty="0"/>
              <a:t>mutations in the human FAAH gene </a:t>
            </a:r>
            <a:r>
              <a:rPr lang="en-US" sz="1700" dirty="0"/>
              <a:t>may result in </a:t>
            </a:r>
            <a:r>
              <a:rPr lang="en-US" sz="1700" dirty="0" err="1"/>
              <a:t>dys</a:t>
            </a:r>
            <a:r>
              <a:rPr lang="en-US" sz="1700" dirty="0"/>
              <a:t>-regulation of endogenous cannabinoid signaling and, thereby produce alterations in </a:t>
            </a:r>
            <a:r>
              <a:rPr lang="en-US" sz="1700" b="1" dirty="0"/>
              <a:t>brain</a:t>
            </a:r>
            <a:r>
              <a:rPr lang="en-US" sz="1700" dirty="0"/>
              <a:t> </a:t>
            </a:r>
            <a:r>
              <a:rPr lang="en-US" sz="1700" b="1" dirty="0"/>
              <a:t>addiction/reward pathways </a:t>
            </a:r>
            <a:r>
              <a:rPr lang="en-US" sz="1700" dirty="0"/>
              <a:t>that could ultimately influence drug use. To explore this hypothesis, we conducted a </a:t>
            </a:r>
            <a:r>
              <a:rPr lang="en-US" sz="1700" u="sng" dirty="0"/>
              <a:t>search for mutations in the human FAAH gene</a:t>
            </a:r>
            <a:r>
              <a:rPr lang="en-US" sz="1700" dirty="0"/>
              <a:t> in subjects with several neurobehavioral disorders, including street drug use and problem drug or alcohol use.</a:t>
            </a:r>
          </a:p>
        </p:txBody>
      </p:sp>
    </p:spTree>
    <p:extLst>
      <p:ext uri="{BB962C8B-B14F-4D97-AF65-F5344CB8AC3E}">
        <p14:creationId xmlns:p14="http://schemas.microsoft.com/office/powerpoint/2010/main" val="21388658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160</a:t>
            </a:fld>
            <a:endParaRPr lang="en-US"/>
          </a:p>
        </p:txBody>
      </p:sp>
      <p:sp>
        <p:nvSpPr>
          <p:cNvPr id="3" name="Rectangle 2"/>
          <p:cNvSpPr/>
          <p:nvPr/>
        </p:nvSpPr>
        <p:spPr>
          <a:xfrm>
            <a:off x="3865555" y="381000"/>
            <a:ext cx="1412887" cy="369332"/>
          </a:xfrm>
          <a:prstGeom prst="rect">
            <a:avLst/>
          </a:prstGeom>
        </p:spPr>
        <p:txBody>
          <a:bodyPr wrap="none">
            <a:spAutoFit/>
          </a:bodyPr>
          <a:lstStyle/>
          <a:p>
            <a:r>
              <a:rPr lang="en-US" b="1" dirty="0"/>
              <a:t>ATP2C2 gene</a:t>
            </a:r>
            <a:endParaRPr lang="en-US"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27109" t="3121" r="23492"/>
          <a:stretch/>
        </p:blipFill>
        <p:spPr bwMode="auto">
          <a:xfrm rot="5400000">
            <a:off x="3473450" y="-1122918"/>
            <a:ext cx="2435860" cy="6182360"/>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582057" y="3332389"/>
            <a:ext cx="6172200" cy="2000250"/>
          </a:xfrm>
          <a:prstGeom prst="rect">
            <a:avLst/>
          </a:prstGeom>
        </p:spPr>
      </p:pic>
      <p:sp>
        <p:nvSpPr>
          <p:cNvPr id="6" name="Rectangle 5"/>
          <p:cNvSpPr/>
          <p:nvPr/>
        </p:nvSpPr>
        <p:spPr>
          <a:xfrm>
            <a:off x="1752600" y="5562600"/>
            <a:ext cx="5867400" cy="646331"/>
          </a:xfrm>
          <a:prstGeom prst="rect">
            <a:avLst/>
          </a:prstGeom>
        </p:spPr>
        <p:txBody>
          <a:bodyPr wrap="square">
            <a:spAutoFit/>
          </a:bodyPr>
          <a:lstStyle/>
          <a:p>
            <a:r>
              <a:rPr lang="en-US" b="1" dirty="0"/>
              <a:t>Rs143244591</a:t>
            </a:r>
            <a:r>
              <a:rPr lang="en-US" dirty="0"/>
              <a:t> </a:t>
            </a:r>
            <a:r>
              <a:rPr lang="en-US" b="1" dirty="0"/>
              <a:t>SNP in chromosome #3. Alleles:  G&gt;A &amp; G&gt;T.</a:t>
            </a:r>
            <a:endParaRPr lang="en-US" dirty="0"/>
          </a:p>
          <a:p>
            <a:r>
              <a:rPr lang="en-US" b="1" dirty="0"/>
              <a:t>Rs1409568</a:t>
            </a:r>
            <a:r>
              <a:rPr lang="en-US" dirty="0"/>
              <a:t> </a:t>
            </a:r>
            <a:r>
              <a:rPr lang="en-US" b="1" dirty="0"/>
              <a:t>SNP in chromosome #10. Allele: T&gt;C.</a:t>
            </a:r>
            <a:endParaRPr lang="en-US" dirty="0"/>
          </a:p>
        </p:txBody>
      </p:sp>
    </p:spTree>
    <p:extLst>
      <p:ext uri="{BB962C8B-B14F-4D97-AF65-F5344CB8AC3E}">
        <p14:creationId xmlns:p14="http://schemas.microsoft.com/office/powerpoint/2010/main" val="5619319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161</a:t>
            </a:fld>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438400" y="685800"/>
            <a:ext cx="4191000" cy="3505200"/>
          </a:xfrm>
          <a:prstGeom prst="rect">
            <a:avLst/>
          </a:prstGeom>
        </p:spPr>
      </p:pic>
      <p:sp>
        <p:nvSpPr>
          <p:cNvPr id="5" name="Rectangle 4"/>
          <p:cNvSpPr/>
          <p:nvPr/>
        </p:nvSpPr>
        <p:spPr>
          <a:xfrm>
            <a:off x="1066800" y="4438471"/>
            <a:ext cx="6705600" cy="923330"/>
          </a:xfrm>
          <a:prstGeom prst="rect">
            <a:avLst/>
          </a:prstGeom>
        </p:spPr>
        <p:txBody>
          <a:bodyPr wrap="square">
            <a:spAutoFit/>
          </a:bodyPr>
          <a:lstStyle/>
          <a:p>
            <a:r>
              <a:rPr lang="en-US" dirty="0"/>
              <a:t>Regional association plot of chromosome </a:t>
            </a:r>
            <a:r>
              <a:rPr lang="en-US" b="1" dirty="0"/>
              <a:t>10 </a:t>
            </a:r>
            <a:r>
              <a:rPr lang="en-US" dirty="0"/>
              <a:t>SNPs (centered at </a:t>
            </a:r>
            <a:r>
              <a:rPr lang="en-US" b="1" dirty="0"/>
              <a:t>rs1409568</a:t>
            </a:r>
            <a:r>
              <a:rPr lang="en-US" dirty="0"/>
              <a:t>±500 kb) </a:t>
            </a:r>
            <a:r>
              <a:rPr lang="en-US" b="1" dirty="0"/>
              <a:t>associated with cannabis dependence</a:t>
            </a:r>
            <a:r>
              <a:rPr lang="en-US" dirty="0"/>
              <a:t> cases status (N=2080) compared with cannabis exposed controls (N=6435). </a:t>
            </a:r>
          </a:p>
        </p:txBody>
      </p:sp>
      <p:sp>
        <p:nvSpPr>
          <p:cNvPr id="6" name="TextBox 5"/>
          <p:cNvSpPr txBox="1"/>
          <p:nvPr/>
        </p:nvSpPr>
        <p:spPr>
          <a:xfrm>
            <a:off x="4953000" y="1078468"/>
            <a:ext cx="1174104" cy="369332"/>
          </a:xfrm>
          <a:prstGeom prst="rect">
            <a:avLst/>
          </a:prstGeom>
          <a:noFill/>
        </p:spPr>
        <p:txBody>
          <a:bodyPr wrap="none" rtlCol="1">
            <a:spAutoFit/>
          </a:bodyPr>
          <a:lstStyle/>
          <a:p>
            <a:r>
              <a:rPr lang="en-US" b="1" dirty="0">
                <a:solidFill>
                  <a:srgbClr val="C00000"/>
                </a:solidFill>
              </a:rPr>
              <a:t>rs1409568</a:t>
            </a:r>
            <a:endParaRPr lang="he-IL" dirty="0">
              <a:solidFill>
                <a:srgbClr val="C00000"/>
              </a:solidFill>
            </a:endParaRPr>
          </a:p>
        </p:txBody>
      </p:sp>
    </p:spTree>
    <p:extLst>
      <p:ext uri="{BB962C8B-B14F-4D97-AF65-F5344CB8AC3E}">
        <p14:creationId xmlns:p14="http://schemas.microsoft.com/office/powerpoint/2010/main" val="27103195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162</a:t>
            </a:fld>
            <a:endParaRPr lang="en-US"/>
          </a:p>
        </p:txBody>
      </p:sp>
      <p:sp>
        <p:nvSpPr>
          <p:cNvPr id="3" name="Rectangle 2"/>
          <p:cNvSpPr/>
          <p:nvPr/>
        </p:nvSpPr>
        <p:spPr>
          <a:xfrm>
            <a:off x="381000" y="292179"/>
            <a:ext cx="8382000" cy="6032421"/>
          </a:xfrm>
          <a:prstGeom prst="rect">
            <a:avLst/>
          </a:prstGeom>
        </p:spPr>
        <p:txBody>
          <a:bodyPr wrap="square">
            <a:spAutoFit/>
          </a:bodyPr>
          <a:lstStyle/>
          <a:p>
            <a:pPr algn="ctr" rtl="1"/>
            <a:r>
              <a:rPr lang="en-US" sz="2000" b="1" dirty="0"/>
              <a:t>A regulatory variant of CHRM3 is associated with cannabis-induced hallucinations in European Americans </a:t>
            </a:r>
            <a:r>
              <a:rPr lang="en-US" sz="2000" dirty="0"/>
              <a:t>(2019)</a:t>
            </a:r>
          </a:p>
          <a:p>
            <a:r>
              <a:rPr lang="en-US" sz="1600" dirty="0"/>
              <a:t>Nature Research, November 2019 Translational Psychiatry 9(1):309.</a:t>
            </a:r>
          </a:p>
          <a:p>
            <a:r>
              <a:rPr lang="en-US" sz="1600" dirty="0" err="1"/>
              <a:t>Zhongshan</a:t>
            </a:r>
            <a:r>
              <a:rPr lang="en-US" sz="1600" dirty="0"/>
              <a:t> </a:t>
            </a:r>
            <a:r>
              <a:rPr lang="en-US" sz="1600" b="1" dirty="0"/>
              <a:t>Cheng</a:t>
            </a:r>
            <a:r>
              <a:rPr lang="en-US" sz="1600" dirty="0"/>
              <a:t> et al.</a:t>
            </a:r>
          </a:p>
          <a:p>
            <a:r>
              <a:rPr lang="en-US" sz="800" dirty="0"/>
              <a:t> </a:t>
            </a:r>
          </a:p>
          <a:p>
            <a:r>
              <a:rPr lang="en-US" sz="1600" dirty="0"/>
              <a:t>Cannabis, the most widely used illicit drug, can induce </a:t>
            </a:r>
            <a:r>
              <a:rPr lang="en-US" sz="1600" u="sng" dirty="0"/>
              <a:t>hallucinations</a:t>
            </a:r>
            <a:r>
              <a:rPr lang="en-US" sz="1600" dirty="0"/>
              <a:t>. Our understanding of the biology of cannabis-induced hallucinations (</a:t>
            </a:r>
            <a:r>
              <a:rPr lang="en-US" sz="1600" b="1" dirty="0" err="1"/>
              <a:t>Ca</a:t>
            </a:r>
            <a:r>
              <a:rPr lang="en-US" sz="1600" b="1" dirty="0"/>
              <a:t>-HL</a:t>
            </a:r>
            <a:r>
              <a:rPr lang="en-US" sz="1600" dirty="0"/>
              <a:t>) is limited. We used the Semi-Structured Assessment for Drug Dependence and Alcoholism (SSADDA) to identify </a:t>
            </a:r>
            <a:r>
              <a:rPr lang="en-US" sz="1600" dirty="0" err="1"/>
              <a:t>Ca</a:t>
            </a:r>
            <a:r>
              <a:rPr lang="en-US" sz="1600" dirty="0"/>
              <a:t>-HL among long-term cannabis users (used cannabis ≥1 year and ≥100 times). A genome-wide association study (GWAS) was conducted by analyzing European Americans (</a:t>
            </a:r>
            <a:r>
              <a:rPr lang="en-US" sz="1600" b="1" dirty="0"/>
              <a:t>EAs</a:t>
            </a:r>
            <a:r>
              <a:rPr lang="en-US" sz="1600" dirty="0"/>
              <a:t>) and African Americans (</a:t>
            </a:r>
            <a:r>
              <a:rPr lang="en-US" sz="1600" b="1" dirty="0"/>
              <a:t>AAs</a:t>
            </a:r>
            <a:r>
              <a:rPr lang="en-US" sz="1600" dirty="0"/>
              <a:t>) in Yale-Penn 1 and 2 cohorts individually, then meta-analyzing the two cohorts within population. In the meta-analysis of Yale-Penn EAs (n = 1917), one genome-wide significant (GWS) signal emerged at the </a:t>
            </a:r>
            <a:r>
              <a:rPr lang="en-US" sz="1600" b="1" dirty="0"/>
              <a:t>CHRM3</a:t>
            </a:r>
            <a:r>
              <a:rPr lang="en-US" sz="1600" dirty="0"/>
              <a:t> locus, represented by </a:t>
            </a:r>
            <a:r>
              <a:rPr lang="en-US" b="1" dirty="0"/>
              <a:t>rs115455482</a:t>
            </a:r>
            <a:r>
              <a:rPr lang="en-US" dirty="0"/>
              <a:t> </a:t>
            </a:r>
            <a:r>
              <a:rPr lang="en-US" sz="1600" dirty="0"/>
              <a:t>(P = 1.66 × 10−10), </a:t>
            </a:r>
            <a:r>
              <a:rPr lang="en-US" b="1" dirty="0"/>
              <a:t>rs74722579</a:t>
            </a:r>
            <a:r>
              <a:rPr lang="en-US" sz="1600" dirty="0"/>
              <a:t> (P = 2.81 × 10−9), and </a:t>
            </a:r>
            <a:r>
              <a:rPr lang="en-US" b="1" dirty="0"/>
              <a:t>rs1938228</a:t>
            </a:r>
            <a:r>
              <a:rPr lang="en-US" sz="1600" b="1" dirty="0"/>
              <a:t> </a:t>
            </a:r>
            <a:r>
              <a:rPr lang="en-US" sz="1600" dirty="0"/>
              <a:t>(P = 1.57 × 10−8); signals were GWS in Yale-Penn 1 EAs (n = 1092) and nominally significant in Yale-Penn 2 EAs (n = 825). Two SNPs, </a:t>
            </a:r>
            <a:r>
              <a:rPr lang="en-US" sz="1600" b="1" dirty="0"/>
              <a:t>rs115455482</a:t>
            </a:r>
            <a:r>
              <a:rPr lang="en-US" sz="1600" dirty="0"/>
              <a:t> and </a:t>
            </a:r>
            <a:r>
              <a:rPr lang="en-US" sz="1600" b="1" dirty="0"/>
              <a:t>rs74722579</a:t>
            </a:r>
            <a:r>
              <a:rPr lang="en-US" sz="1600" dirty="0"/>
              <a:t>, were available from the Collaborative Study on the </a:t>
            </a:r>
            <a:r>
              <a:rPr lang="en-US" sz="1600" u="sng" dirty="0"/>
              <a:t>Genetics of Alcoholism data</a:t>
            </a:r>
            <a:r>
              <a:rPr lang="en-US" sz="1600" dirty="0"/>
              <a:t> (COGA; 3630 long-term cannabis users). The signals did not replicate, but when meta-analyzing Yale-Penn and COGA EAs, the two SNPs’ association signals were increased (meta-P-values 1.32 × 10−10 and 2.60 × 10−9, respectively; n = 4291). There were no significant findings in AAs, but in the AA meta-analysis (n = 3624), nominal significance was seen for rs74722579. The rs115455482</a:t>
            </a:r>
            <a:r>
              <a:rPr lang="en-US" sz="1600" b="1" dirty="0"/>
              <a:t>*T risk allele</a:t>
            </a:r>
            <a:r>
              <a:rPr lang="en-US" sz="1600" dirty="0"/>
              <a:t> was associated with </a:t>
            </a:r>
            <a:r>
              <a:rPr lang="en-US" sz="1600" b="1" dirty="0"/>
              <a:t>lower CHRM3 expression</a:t>
            </a:r>
            <a:r>
              <a:rPr lang="en-US" sz="1600" dirty="0"/>
              <a:t> in the </a:t>
            </a:r>
            <a:r>
              <a:rPr lang="en-US" sz="1600" u="sng" dirty="0"/>
              <a:t>thalamus</a:t>
            </a:r>
            <a:r>
              <a:rPr lang="en-US" sz="1600" dirty="0"/>
              <a:t>. CHRM3 was co-expressed with three </a:t>
            </a:r>
            <a:r>
              <a:rPr lang="en-US" sz="1600" b="1" dirty="0"/>
              <a:t>psychosis risk genes</a:t>
            </a:r>
            <a:r>
              <a:rPr lang="en-US" sz="1600" dirty="0"/>
              <a:t> (</a:t>
            </a:r>
            <a:r>
              <a:rPr lang="en-US" sz="1600" b="1" dirty="0"/>
              <a:t>GABAG2</a:t>
            </a:r>
            <a:r>
              <a:rPr lang="en-US" sz="1600" dirty="0"/>
              <a:t>, </a:t>
            </a:r>
            <a:r>
              <a:rPr lang="en-US" sz="1600" b="1" dirty="0"/>
              <a:t>CHRNA4</a:t>
            </a:r>
            <a:r>
              <a:rPr lang="en-US" sz="1600" dirty="0"/>
              <a:t>, and </a:t>
            </a:r>
            <a:r>
              <a:rPr lang="en-US" sz="1600" b="1" dirty="0"/>
              <a:t>HRH3</a:t>
            </a:r>
            <a:r>
              <a:rPr lang="en-US" sz="1600" dirty="0"/>
              <a:t>) in the thalamus and other human brain tissues and mouse </a:t>
            </a:r>
            <a:r>
              <a:rPr lang="en-US" sz="1600" u="sng" dirty="0" err="1"/>
              <a:t>GABAergic</a:t>
            </a:r>
            <a:r>
              <a:rPr lang="en-US" sz="1600" u="sng" dirty="0"/>
              <a:t> neurons</a:t>
            </a:r>
            <a:r>
              <a:rPr lang="en-US" sz="1600" dirty="0"/>
              <a:t>. This work provides strong evidence for the association of </a:t>
            </a:r>
            <a:r>
              <a:rPr lang="en-US" sz="1600" b="1" dirty="0"/>
              <a:t>CHRM3</a:t>
            </a:r>
            <a:r>
              <a:rPr lang="en-US" sz="1600" dirty="0"/>
              <a:t> with </a:t>
            </a:r>
            <a:r>
              <a:rPr lang="en-US" sz="1600" b="1" dirty="0" err="1"/>
              <a:t>Ca</a:t>
            </a:r>
            <a:r>
              <a:rPr lang="en-US" sz="1600" b="1" dirty="0"/>
              <a:t>-HL</a:t>
            </a:r>
            <a:r>
              <a:rPr lang="en-US" sz="1600" dirty="0"/>
              <a:t> and provides insight into the potential involvement of thalamus for this trait.</a:t>
            </a:r>
          </a:p>
        </p:txBody>
      </p:sp>
    </p:spTree>
    <p:extLst>
      <p:ext uri="{BB962C8B-B14F-4D97-AF65-F5344CB8AC3E}">
        <p14:creationId xmlns:p14="http://schemas.microsoft.com/office/powerpoint/2010/main" val="20868121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163</a:t>
            </a:fld>
            <a:endParaRPr lang="en-US"/>
          </a:p>
        </p:txBody>
      </p:sp>
      <p:sp>
        <p:nvSpPr>
          <p:cNvPr id="3" name="Rectangle 2"/>
          <p:cNvSpPr/>
          <p:nvPr/>
        </p:nvSpPr>
        <p:spPr>
          <a:xfrm>
            <a:off x="381000" y="366891"/>
            <a:ext cx="8382000" cy="6186309"/>
          </a:xfrm>
          <a:prstGeom prst="rect">
            <a:avLst/>
          </a:prstGeom>
        </p:spPr>
        <p:txBody>
          <a:bodyPr wrap="square">
            <a:spAutoFit/>
          </a:bodyPr>
          <a:lstStyle/>
          <a:p>
            <a:pPr algn="ctr" rtl="1"/>
            <a:r>
              <a:rPr lang="en-US" sz="2000" b="1" dirty="0"/>
              <a:t>Cholinergic receptor Muscarinic-3 (CHRM3) Gene</a:t>
            </a:r>
            <a:r>
              <a:rPr lang="en-US" sz="1600" dirty="0"/>
              <a:t> </a:t>
            </a:r>
          </a:p>
          <a:p>
            <a:pPr rtl="1"/>
            <a:r>
              <a:rPr lang="en-US" sz="800" dirty="0"/>
              <a:t> </a:t>
            </a:r>
          </a:p>
          <a:p>
            <a:pPr rtl="1"/>
            <a:r>
              <a:rPr lang="en-US" sz="1600" dirty="0"/>
              <a:t>The </a:t>
            </a:r>
            <a:r>
              <a:rPr lang="en-US" sz="1600" b="1" u="sng" dirty="0"/>
              <a:t>muscarinic</a:t>
            </a:r>
            <a:r>
              <a:rPr lang="en-US" sz="1600" b="1" dirty="0"/>
              <a:t> cholinergic receptors</a:t>
            </a:r>
            <a:r>
              <a:rPr lang="en-US" sz="1600" dirty="0"/>
              <a:t> belong to a larger family of G protein-coupled receptors. The functional diversity of these receptors is defined by the binding of </a:t>
            </a:r>
            <a:r>
              <a:rPr lang="en-US" sz="1600" b="1" dirty="0"/>
              <a:t>acetylcholine </a:t>
            </a:r>
            <a:r>
              <a:rPr lang="en-US" sz="1600" dirty="0"/>
              <a:t>and includes cellular responses such as </a:t>
            </a:r>
            <a:r>
              <a:rPr lang="en-US" sz="1600" dirty="0" err="1"/>
              <a:t>adenylate</a:t>
            </a:r>
            <a:r>
              <a:rPr lang="en-US" sz="1600" dirty="0"/>
              <a:t> </a:t>
            </a:r>
            <a:r>
              <a:rPr lang="en-US" sz="1600" dirty="0" err="1"/>
              <a:t>cyclase</a:t>
            </a:r>
            <a:r>
              <a:rPr lang="en-US" sz="1600" dirty="0"/>
              <a:t> [AC] inhibition, </a:t>
            </a:r>
            <a:r>
              <a:rPr lang="en-US" sz="1600" dirty="0" err="1"/>
              <a:t>phosphoinositide</a:t>
            </a:r>
            <a:r>
              <a:rPr lang="en-US" sz="1600" dirty="0"/>
              <a:t> degeneration, and potassium channel mediation. Muscarinic receptors influence many effects of acetylcholine in the central and peripheral nervous system. The muscarinic cholinergic receptor 3 controls smooth muscle contraction and its stimulation causes secretion of glandular tissue. Alternative promoter use and alternative splicing results in multiple transcript variants that have different tissue specificities.</a:t>
            </a:r>
          </a:p>
          <a:p>
            <a:pPr rtl="1"/>
            <a:r>
              <a:rPr lang="en-US" sz="1600" i="1" dirty="0"/>
              <a:t>CHRM3</a:t>
            </a:r>
            <a:r>
              <a:rPr lang="en-US" sz="1600" dirty="0"/>
              <a:t> is a Protein Coding gene. Diseases associated with CHRM3 include Prune Belly Syndrome and Cholinergic </a:t>
            </a:r>
            <a:r>
              <a:rPr lang="en-US" sz="1600" dirty="0" err="1"/>
              <a:t>Urticaria</a:t>
            </a:r>
            <a:r>
              <a:rPr lang="en-US" sz="1600" dirty="0"/>
              <a:t>. Among its related pathways are </a:t>
            </a:r>
            <a:r>
              <a:rPr lang="en-US" sz="1600" b="1" dirty="0"/>
              <a:t>CAMKK2</a:t>
            </a:r>
            <a:r>
              <a:rPr lang="en-US" sz="1600" dirty="0"/>
              <a:t> pathway and Integration of energy metabolism. Gene Ontology (GO) annotations related to this gene include GPCR activity and obsolete drug binding. An important </a:t>
            </a:r>
            <a:r>
              <a:rPr lang="en-US" sz="1600" dirty="0" err="1"/>
              <a:t>paralog</a:t>
            </a:r>
            <a:r>
              <a:rPr lang="en-US" sz="1600" dirty="0"/>
              <a:t> of this gene is CHRM5.</a:t>
            </a:r>
          </a:p>
          <a:p>
            <a:r>
              <a:rPr lang="en-US" sz="1600" dirty="0"/>
              <a:t>Muscarinic receptors are widely distributed throughout the body and control distinct functions according to location and subtype (M1 - M5). They are predominantly expressed in the </a:t>
            </a:r>
            <a:r>
              <a:rPr lang="en-US" sz="1600" b="1" dirty="0"/>
              <a:t>parasympathetic nervous</a:t>
            </a:r>
            <a:r>
              <a:rPr lang="en-US" sz="1600" dirty="0"/>
              <a:t> </a:t>
            </a:r>
            <a:r>
              <a:rPr lang="en-US" sz="1600" b="1" dirty="0"/>
              <a:t>system</a:t>
            </a:r>
            <a:r>
              <a:rPr lang="en-US" sz="1600" dirty="0"/>
              <a:t> where they exert both inhibitory and excitatory effects.</a:t>
            </a:r>
          </a:p>
          <a:p>
            <a:r>
              <a:rPr lang="en-US" sz="800" dirty="0"/>
              <a:t> </a:t>
            </a:r>
          </a:p>
          <a:p>
            <a:r>
              <a:rPr lang="en-US" sz="1600" dirty="0"/>
              <a:t>Back to </a:t>
            </a:r>
            <a:r>
              <a:rPr lang="en-US" sz="1600" dirty="0" err="1"/>
              <a:t>Hillmer's</a:t>
            </a:r>
            <a:r>
              <a:rPr lang="en-US" sz="1600" dirty="0"/>
              <a:t> research (2021):</a:t>
            </a:r>
          </a:p>
          <a:p>
            <a:r>
              <a:rPr lang="en-US" sz="1600" dirty="0"/>
              <a:t>GWASs provide a </a:t>
            </a:r>
            <a:r>
              <a:rPr lang="en-US" sz="1600" b="1" dirty="0"/>
              <a:t>‘hypothesis-free’ method</a:t>
            </a:r>
            <a:r>
              <a:rPr lang="en-US" sz="1600" dirty="0"/>
              <a:t> of identifying novel </a:t>
            </a:r>
            <a:r>
              <a:rPr lang="en-US" sz="1600" u="sng" dirty="0"/>
              <a:t>variant-trait associations</a:t>
            </a:r>
            <a:r>
              <a:rPr lang="en-US" sz="1600" dirty="0"/>
              <a:t>, leading to the discovery of novel biological mechanisms and diverse clinical applications. As such, in this systematic review, we will summarize GWAS findings relevant to cannabis use or CUD outcomes and discuss future directions</a:t>
            </a:r>
            <a:r>
              <a:rPr lang="he-IL" sz="1600" dirty="0"/>
              <a:t>.</a:t>
            </a:r>
            <a:endParaRPr lang="en-US" sz="1600" dirty="0"/>
          </a:p>
          <a:p>
            <a:r>
              <a:rPr lang="en-US" sz="1600" u="sng" dirty="0"/>
              <a:t>Objectives</a:t>
            </a:r>
            <a:r>
              <a:rPr lang="en-US" sz="1600" dirty="0"/>
              <a:t>: The main goal of this systematic review is to identify genetic variants from GWASs associated with cannabis use</a:t>
            </a:r>
            <a:r>
              <a:rPr lang="he-IL" sz="1600" dirty="0"/>
              <a:t>.</a:t>
            </a:r>
            <a:endParaRPr lang="en-US" sz="1600" dirty="0"/>
          </a:p>
        </p:txBody>
      </p:sp>
    </p:spTree>
    <p:extLst>
      <p:ext uri="{BB962C8B-B14F-4D97-AF65-F5344CB8AC3E}">
        <p14:creationId xmlns:p14="http://schemas.microsoft.com/office/powerpoint/2010/main" val="1816932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164</a:t>
            </a:fld>
            <a:endParaRPr lang="en-US"/>
          </a:p>
        </p:txBody>
      </p:sp>
      <p:sp>
        <p:nvSpPr>
          <p:cNvPr id="3" name="Rectangle 2"/>
          <p:cNvSpPr/>
          <p:nvPr/>
        </p:nvSpPr>
        <p:spPr>
          <a:xfrm>
            <a:off x="762000" y="1010483"/>
            <a:ext cx="7620000" cy="4247317"/>
          </a:xfrm>
          <a:prstGeom prst="rect">
            <a:avLst/>
          </a:prstGeom>
        </p:spPr>
        <p:txBody>
          <a:bodyPr wrap="square">
            <a:spAutoFit/>
          </a:bodyPr>
          <a:lstStyle/>
          <a:p>
            <a:r>
              <a:rPr lang="en-US" dirty="0"/>
              <a:t>Primary objectives of this systematic review include the following:</a:t>
            </a:r>
          </a:p>
          <a:p>
            <a:r>
              <a:rPr lang="en-US" dirty="0"/>
              <a:t>1.  Identify genetic variants associated with current cannabis use. Current cannabis use is defined by either self-report or positive urine drug screens within 1 month of the study being conducted</a:t>
            </a:r>
            <a:r>
              <a:rPr lang="he-IL" dirty="0"/>
              <a:t>.</a:t>
            </a:r>
            <a:endParaRPr lang="en-US" dirty="0"/>
          </a:p>
          <a:p>
            <a:r>
              <a:rPr lang="en-US" dirty="0"/>
              <a:t>2. Identify genetic variants associated with lifetime cannabis use. Lifetime cannabis use is defined by any self-reported or positive urine drug screens of cannabis use within one’s lifetime</a:t>
            </a:r>
            <a:r>
              <a:rPr lang="he-IL" dirty="0"/>
              <a:t>.</a:t>
            </a:r>
            <a:endParaRPr lang="en-US" dirty="0"/>
          </a:p>
          <a:p>
            <a:r>
              <a:rPr lang="en-US" dirty="0"/>
              <a:t>3. Identify genetic variants associated with CUD. CUD is defined by any diagnostic and classification systems used to diagnose CUD or questionnaires validated to assess CUD</a:t>
            </a:r>
            <a:r>
              <a:rPr lang="he-IL" dirty="0"/>
              <a:t>.</a:t>
            </a:r>
            <a:endParaRPr lang="en-US" dirty="0"/>
          </a:p>
          <a:p>
            <a:r>
              <a:rPr lang="en-US" dirty="0"/>
              <a:t>Secondary objectives of this systematic review include the following</a:t>
            </a:r>
            <a:r>
              <a:rPr lang="he-IL" dirty="0"/>
              <a:t>:</a:t>
            </a:r>
            <a:endParaRPr lang="en-US" dirty="0"/>
          </a:p>
          <a:p>
            <a:r>
              <a:rPr lang="en-US" dirty="0"/>
              <a:t>Identify genetic variants associated with the adverse outcomes of cannabis use, including </a:t>
            </a:r>
            <a:r>
              <a:rPr lang="en-US" b="1" dirty="0"/>
              <a:t>psychiatric</a:t>
            </a:r>
            <a:r>
              <a:rPr lang="en-US" dirty="0"/>
              <a:t> (cognitive impairment, psychotic symptoms, depression, anxiety, suicidal behavior) and </a:t>
            </a:r>
            <a:r>
              <a:rPr lang="en-US" b="1" dirty="0"/>
              <a:t>non-psychiatric</a:t>
            </a:r>
            <a:r>
              <a:rPr lang="en-US" dirty="0"/>
              <a:t> (chronic bronchitis, lung infections, chronic cough, increased risk of motor vehicle accidents).</a:t>
            </a:r>
          </a:p>
        </p:txBody>
      </p:sp>
    </p:spTree>
    <p:extLst>
      <p:ext uri="{BB962C8B-B14F-4D97-AF65-F5344CB8AC3E}">
        <p14:creationId xmlns:p14="http://schemas.microsoft.com/office/powerpoint/2010/main" val="1809250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165</a:t>
            </a:fld>
            <a:endParaRPr lang="en-US"/>
          </a:p>
        </p:txBody>
      </p:sp>
      <p:sp>
        <p:nvSpPr>
          <p:cNvPr id="3" name="Rectangle 2"/>
          <p:cNvSpPr/>
          <p:nvPr/>
        </p:nvSpPr>
        <p:spPr>
          <a:xfrm>
            <a:off x="533400" y="304800"/>
            <a:ext cx="7848600" cy="3108543"/>
          </a:xfrm>
          <a:prstGeom prst="rect">
            <a:avLst/>
          </a:prstGeom>
        </p:spPr>
        <p:txBody>
          <a:bodyPr wrap="square">
            <a:spAutoFit/>
          </a:bodyPr>
          <a:lstStyle/>
          <a:p>
            <a:pPr algn="ctr"/>
            <a:r>
              <a:rPr lang="en-US" sz="2000" b="1" dirty="0"/>
              <a:t>Adenosine transporter = ENT-1</a:t>
            </a:r>
            <a:endParaRPr lang="en-US" sz="2000" dirty="0"/>
          </a:p>
          <a:p>
            <a:r>
              <a:rPr lang="en-US" sz="1600" b="1" dirty="0" err="1"/>
              <a:t>Equilibrative</a:t>
            </a:r>
            <a:r>
              <a:rPr lang="en-US" sz="1600" b="1" dirty="0"/>
              <a:t> nucleoside transporter 1</a:t>
            </a:r>
            <a:r>
              <a:rPr lang="en-US" sz="1600" dirty="0"/>
              <a:t> (ENT1) is a protein that in humans is encoded by the </a:t>
            </a:r>
            <a:r>
              <a:rPr lang="en-US" sz="1600" b="1" i="1" dirty="0"/>
              <a:t>SLC29A1</a:t>
            </a:r>
            <a:r>
              <a:rPr lang="en-US" sz="1600" dirty="0"/>
              <a:t> gene. Multiple alternatively spliced variants, encoding the same protein, have been found for this gene. Expressed on red blood cell surfaces, these variants make up the </a:t>
            </a:r>
            <a:r>
              <a:rPr lang="en-US" sz="1600" u="sng" dirty="0"/>
              <a:t>Augustine blood group system</a:t>
            </a:r>
            <a:r>
              <a:rPr lang="en-US" sz="1600" dirty="0"/>
              <a:t>. This gene is a member of the ENT family. The gene encodes a </a:t>
            </a:r>
            <a:r>
              <a:rPr lang="en-US" sz="1600" dirty="0" err="1"/>
              <a:t>transmembrane</a:t>
            </a:r>
            <a:r>
              <a:rPr lang="en-US" sz="1600" dirty="0"/>
              <a:t> </a:t>
            </a:r>
            <a:r>
              <a:rPr lang="en-US" sz="1600" u="sng" dirty="0"/>
              <a:t>glycoprotein</a:t>
            </a:r>
            <a:r>
              <a:rPr lang="en-US" sz="1600" dirty="0"/>
              <a:t> that localizes to the plasma and mitochondrial membranes and mediates the </a:t>
            </a:r>
            <a:r>
              <a:rPr lang="en-US" sz="1600" b="1" dirty="0"/>
              <a:t>cellular uptake of nucleosides from the surrounding medium</a:t>
            </a:r>
            <a:r>
              <a:rPr lang="en-US" sz="1600" dirty="0"/>
              <a:t>. The protein is categorized as an </a:t>
            </a:r>
            <a:r>
              <a:rPr lang="en-US" sz="1600" dirty="0" err="1"/>
              <a:t>equilibrative</a:t>
            </a:r>
            <a:r>
              <a:rPr lang="en-US" sz="1600" dirty="0"/>
              <a:t> (as opposed to concentrative) transporter that is </a:t>
            </a:r>
            <a:r>
              <a:rPr lang="en-US" sz="1600" u="sng" dirty="0"/>
              <a:t>sensitive to inhibition </a:t>
            </a:r>
            <a:r>
              <a:rPr lang="en-US" sz="1600" dirty="0"/>
              <a:t>by </a:t>
            </a:r>
            <a:r>
              <a:rPr lang="en-US" sz="1600" dirty="0" err="1"/>
              <a:t>nitrobenzylmercaptopurine</a:t>
            </a:r>
            <a:r>
              <a:rPr lang="en-US" sz="1600" dirty="0"/>
              <a:t> </a:t>
            </a:r>
            <a:r>
              <a:rPr lang="en-US" sz="1600" dirty="0" err="1"/>
              <a:t>ribonucleoside</a:t>
            </a:r>
            <a:r>
              <a:rPr lang="en-US" sz="1600" dirty="0"/>
              <a:t> (NBMPR). Nucleo</a:t>
            </a:r>
            <a:r>
              <a:rPr lang="en-US" sz="1600" u="sng" dirty="0"/>
              <a:t>side</a:t>
            </a:r>
            <a:r>
              <a:rPr lang="en-US" sz="1600" dirty="0"/>
              <a:t> transporters are required for nucleo</a:t>
            </a:r>
            <a:r>
              <a:rPr lang="en-US" sz="1600" u="sng" dirty="0"/>
              <a:t>tide</a:t>
            </a:r>
            <a:r>
              <a:rPr lang="en-US" sz="1600" dirty="0"/>
              <a:t> synthesis in cells that lack de novo nucleoside synthesis pathways. Mutations in this gene have been associated with </a:t>
            </a:r>
            <a:r>
              <a:rPr lang="en-US" sz="1600" b="1" dirty="0"/>
              <a:t>H syndrome</a:t>
            </a:r>
            <a:r>
              <a:rPr lang="en-US" sz="1600" dirty="0"/>
              <a:t>, pigmented </a:t>
            </a:r>
            <a:r>
              <a:rPr lang="en-US" sz="1600" dirty="0" err="1"/>
              <a:t>hypertrichosis</a:t>
            </a:r>
            <a:r>
              <a:rPr lang="en-US" sz="1600" dirty="0"/>
              <a:t> with insulin dependent diabetes and Faisalabad </a:t>
            </a:r>
            <a:r>
              <a:rPr lang="en-US" sz="1600" dirty="0" err="1"/>
              <a:t>histiocytosis</a:t>
            </a:r>
            <a:r>
              <a:rPr lang="en-US" sz="1600" dirty="0"/>
              <a:t>.</a:t>
            </a:r>
          </a:p>
        </p:txBody>
      </p:sp>
      <p:sp>
        <p:nvSpPr>
          <p:cNvPr id="5" name="Rectangle 4"/>
          <p:cNvSpPr/>
          <p:nvPr/>
        </p:nvSpPr>
        <p:spPr>
          <a:xfrm>
            <a:off x="533400" y="3352800"/>
            <a:ext cx="7467600" cy="3046988"/>
          </a:xfrm>
          <a:prstGeom prst="rect">
            <a:avLst/>
          </a:prstGeom>
        </p:spPr>
        <p:txBody>
          <a:bodyPr wrap="square">
            <a:spAutoFit/>
          </a:bodyPr>
          <a:lstStyle/>
          <a:p>
            <a:r>
              <a:rPr lang="en-US" sz="1600" dirty="0"/>
              <a:t>Alleles of this gene make up the Augustine blood group system. Some of the four known variants are highly immunogenic and antibodies against them can cause acute hemolytic transfusion reaction and hemolytic disease of the fetus and newborn.</a:t>
            </a:r>
          </a:p>
          <a:p>
            <a:r>
              <a:rPr lang="en-US" sz="1600" dirty="0"/>
              <a:t>The gene encoding this protein is located on the short arm of chromosome </a:t>
            </a:r>
            <a:r>
              <a:rPr lang="en-US" sz="1600" b="1" dirty="0"/>
              <a:t>6</a:t>
            </a:r>
            <a:r>
              <a:rPr lang="en-US" sz="1600" dirty="0"/>
              <a:t> at 6p21.2-p21.1. It is 14,647 bases in length. The encoded protein has 456 AA residues with 11 predicted </a:t>
            </a:r>
            <a:r>
              <a:rPr lang="en-US" sz="1600" dirty="0" err="1"/>
              <a:t>transmembrane</a:t>
            </a:r>
            <a:r>
              <a:rPr lang="en-US" sz="1600" dirty="0"/>
              <a:t> domains. The predicted molecular weight is 50.219 </a:t>
            </a:r>
            <a:r>
              <a:rPr lang="en-US" sz="1600" dirty="0" err="1"/>
              <a:t>kiloDaltons</a:t>
            </a:r>
            <a:r>
              <a:rPr lang="en-US" sz="1600" dirty="0"/>
              <a:t>. The protein is post </a:t>
            </a:r>
            <a:r>
              <a:rPr lang="en-US" sz="1600" dirty="0" err="1"/>
              <a:t>translationally</a:t>
            </a:r>
            <a:r>
              <a:rPr lang="en-US" sz="1600" dirty="0"/>
              <a:t> glycosylated and expressed in all tissue with the apparent exception of skeletal muscle. The highest levels are found in the liver, heart, testis, spleen, lung, kidney and brain. Because of its central role in </a:t>
            </a:r>
            <a:r>
              <a:rPr lang="en-US" sz="1600" u="sng" dirty="0"/>
              <a:t>adenosine signaling</a:t>
            </a:r>
            <a:r>
              <a:rPr lang="en-US" sz="1600" dirty="0"/>
              <a:t>, it is the target of adenosine reuptake inhibitors (</a:t>
            </a:r>
            <a:r>
              <a:rPr lang="en-US" sz="1600" b="1" dirty="0" err="1"/>
              <a:t>AdoRI</a:t>
            </a:r>
            <a:r>
              <a:rPr lang="en-US" sz="1600" dirty="0"/>
              <a:t>), several of which are used clinically. CB</a:t>
            </a:r>
            <a:r>
              <a:rPr lang="en-US" sz="1600" b="1" dirty="0"/>
              <a:t>D</a:t>
            </a:r>
            <a:r>
              <a:rPr lang="en-US" sz="1600" dirty="0"/>
              <a:t> </a:t>
            </a:r>
            <a:r>
              <a:rPr lang="en-US" sz="1600" b="1" dirty="0"/>
              <a:t>inhibits ENT-1 activity </a:t>
            </a:r>
            <a:r>
              <a:rPr lang="en-US" sz="1600" dirty="0"/>
              <a:t>causing elevation of adenosine levels in the brain that helps treat insomnia.</a:t>
            </a:r>
          </a:p>
        </p:txBody>
      </p:sp>
    </p:spTree>
    <p:extLst>
      <p:ext uri="{BB962C8B-B14F-4D97-AF65-F5344CB8AC3E}">
        <p14:creationId xmlns:p14="http://schemas.microsoft.com/office/powerpoint/2010/main" val="3190783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166</a:t>
            </a:fld>
            <a:endParaRPr lang="en-US"/>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934845" y="152400"/>
            <a:ext cx="5274310" cy="5824220"/>
          </a:xfrm>
          <a:prstGeom prst="rect">
            <a:avLst/>
          </a:prstGeom>
        </p:spPr>
      </p:pic>
      <p:sp>
        <p:nvSpPr>
          <p:cNvPr id="9" name="Rectangle 8"/>
          <p:cNvSpPr/>
          <p:nvPr/>
        </p:nvSpPr>
        <p:spPr>
          <a:xfrm>
            <a:off x="1447800" y="6032472"/>
            <a:ext cx="6553200" cy="369332"/>
          </a:xfrm>
          <a:prstGeom prst="rect">
            <a:avLst/>
          </a:prstGeom>
        </p:spPr>
        <p:txBody>
          <a:bodyPr wrap="square">
            <a:spAutoFit/>
          </a:bodyPr>
          <a:lstStyle/>
          <a:p>
            <a:r>
              <a:rPr lang="en-US" dirty="0"/>
              <a:t>Structure of ENT-1 in complex with adenosine reuptake inhibitors.</a:t>
            </a:r>
          </a:p>
        </p:txBody>
      </p:sp>
    </p:spTree>
    <p:extLst>
      <p:ext uri="{BB962C8B-B14F-4D97-AF65-F5344CB8AC3E}">
        <p14:creationId xmlns:p14="http://schemas.microsoft.com/office/powerpoint/2010/main" val="3119412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167</a:t>
            </a:fld>
            <a:endParaRPr lang="en-US"/>
          </a:p>
        </p:txBody>
      </p:sp>
      <p:sp>
        <p:nvSpPr>
          <p:cNvPr id="8" name="Rectangle 7"/>
          <p:cNvSpPr/>
          <p:nvPr/>
        </p:nvSpPr>
        <p:spPr>
          <a:xfrm>
            <a:off x="457200" y="76200"/>
            <a:ext cx="8305800" cy="3631763"/>
          </a:xfrm>
          <a:prstGeom prst="rect">
            <a:avLst/>
          </a:prstGeom>
        </p:spPr>
        <p:txBody>
          <a:bodyPr wrap="square">
            <a:spAutoFit/>
          </a:bodyPr>
          <a:lstStyle/>
          <a:p>
            <a:pPr algn="ctr"/>
            <a:r>
              <a:rPr lang="en-US" sz="2400" b="1" dirty="0"/>
              <a:t>CBD Enantiomers</a:t>
            </a:r>
            <a:endParaRPr lang="en-US" sz="2400" dirty="0"/>
          </a:p>
          <a:p>
            <a:r>
              <a:rPr lang="en-US" sz="1600" b="1" dirty="0" err="1"/>
              <a:t>Enantiomeric</a:t>
            </a:r>
            <a:r>
              <a:rPr lang="en-US" sz="1600" b="1" dirty="0"/>
              <a:t> </a:t>
            </a:r>
            <a:r>
              <a:rPr lang="en-US" sz="1600" b="1" dirty="0" err="1"/>
              <a:t>cannabidiol</a:t>
            </a:r>
            <a:r>
              <a:rPr lang="en-US" sz="1600" b="1" dirty="0"/>
              <a:t> derivatives: synthesis and binding to</a:t>
            </a:r>
            <a:r>
              <a:rPr lang="en-US" sz="1600" dirty="0"/>
              <a:t> </a:t>
            </a:r>
            <a:r>
              <a:rPr lang="en-US" sz="1600" b="1" dirty="0"/>
              <a:t>cannabinoid receptors</a:t>
            </a:r>
            <a:r>
              <a:rPr lang="en-US" sz="1600" dirty="0"/>
              <a:t> </a:t>
            </a:r>
            <a:r>
              <a:rPr lang="en-US" sz="1600" b="1" dirty="0"/>
              <a:t>(2005) </a:t>
            </a:r>
            <a:endParaRPr lang="en-US" sz="1600" dirty="0"/>
          </a:p>
          <a:p>
            <a:r>
              <a:rPr lang="en-US" sz="1600" dirty="0"/>
              <a:t>Organic &amp; </a:t>
            </a:r>
            <a:r>
              <a:rPr lang="en-US" sz="1600" dirty="0" err="1"/>
              <a:t>Biomolecular</a:t>
            </a:r>
            <a:r>
              <a:rPr lang="en-US" sz="1600" dirty="0"/>
              <a:t> Chemistry, Issue 6, 2005.</a:t>
            </a:r>
          </a:p>
          <a:p>
            <a:r>
              <a:rPr lang="en-US" sz="1600" b="1" dirty="0" err="1"/>
              <a:t>Lumír</a:t>
            </a:r>
            <a:r>
              <a:rPr lang="en-US" sz="1600" b="1" dirty="0"/>
              <a:t> O. </a:t>
            </a:r>
            <a:r>
              <a:rPr lang="en-US" sz="1600" b="1" dirty="0" err="1"/>
              <a:t>Hanuš</a:t>
            </a:r>
            <a:r>
              <a:rPr lang="en-US" sz="1600" dirty="0"/>
              <a:t>,   Susanna </a:t>
            </a:r>
            <a:r>
              <a:rPr lang="en-US" sz="1600" dirty="0" err="1"/>
              <a:t>Tchilibon</a:t>
            </a:r>
            <a:r>
              <a:rPr lang="en-US" sz="1600" dirty="0"/>
              <a:t>,   </a:t>
            </a:r>
            <a:r>
              <a:rPr lang="en-US" sz="1600" dirty="0" err="1"/>
              <a:t>Datta</a:t>
            </a:r>
            <a:r>
              <a:rPr lang="en-US" sz="1600" dirty="0"/>
              <a:t> E. </a:t>
            </a:r>
            <a:r>
              <a:rPr lang="en-US" sz="1600" dirty="0" err="1"/>
              <a:t>Ponde</a:t>
            </a:r>
            <a:r>
              <a:rPr lang="en-US" sz="1600" dirty="0"/>
              <a:t>,   </a:t>
            </a:r>
            <a:r>
              <a:rPr lang="en-US" sz="1600" b="1" dirty="0"/>
              <a:t>Aviva Breuer</a:t>
            </a:r>
            <a:r>
              <a:rPr lang="en-US" sz="1600" dirty="0"/>
              <a:t>,  </a:t>
            </a:r>
            <a:r>
              <a:rPr lang="en-US" sz="1600" b="1" dirty="0"/>
              <a:t>Ester </a:t>
            </a:r>
            <a:r>
              <a:rPr lang="en-US" sz="1600" b="1" dirty="0" err="1"/>
              <a:t>Frideb</a:t>
            </a:r>
            <a:r>
              <a:rPr lang="en-US" sz="1600" dirty="0"/>
              <a:t>  and  </a:t>
            </a:r>
            <a:r>
              <a:rPr lang="en-US" sz="1600" b="1" dirty="0"/>
              <a:t>Raphael </a:t>
            </a:r>
            <a:r>
              <a:rPr lang="en-US" sz="1600" b="1" dirty="0" err="1"/>
              <a:t>Mechoulam</a:t>
            </a:r>
            <a:endParaRPr lang="en-US" sz="1600" b="1" dirty="0"/>
          </a:p>
          <a:p>
            <a:r>
              <a:rPr lang="en-US" sz="800" b="1" dirty="0"/>
              <a:t> </a:t>
            </a:r>
            <a:r>
              <a:rPr lang="he-IL" sz="800" dirty="0"/>
              <a:t> </a:t>
            </a:r>
            <a:r>
              <a:rPr lang="he-IL" sz="1600" dirty="0"/>
              <a:t> </a:t>
            </a:r>
            <a:endParaRPr lang="en-US" sz="1600" dirty="0"/>
          </a:p>
          <a:p>
            <a:r>
              <a:rPr lang="en-US" sz="1400" dirty="0"/>
              <a:t> </a:t>
            </a:r>
            <a:r>
              <a:rPr lang="he-IL" sz="1400" dirty="0"/>
              <a:t>(</a:t>
            </a:r>
            <a:r>
              <a:rPr lang="he-IL" sz="1400" b="1" dirty="0"/>
              <a:t>−</a:t>
            </a:r>
            <a:r>
              <a:rPr lang="he-IL" sz="1400" dirty="0"/>
              <a:t>)-</a:t>
            </a:r>
            <a:r>
              <a:rPr lang="en-US" sz="1400" dirty="0" err="1"/>
              <a:t>Cannabidiol</a:t>
            </a:r>
            <a:r>
              <a:rPr lang="en-US" sz="1400" dirty="0"/>
              <a:t> (CBD) is a major, non-psychotropic constituent of cannabis. It has been shown to cause numerous physiological effects of therapeutic importance. We have reported that CBD derivatives in both </a:t>
            </a:r>
            <a:r>
              <a:rPr lang="en-US" sz="1400" dirty="0" err="1"/>
              <a:t>enantiomeric</a:t>
            </a:r>
            <a:r>
              <a:rPr lang="en-US" sz="1400" dirty="0"/>
              <a:t> series are of pharmaceutical interest. Here we describe the syntheses of the major CBD metabolites, (−)-7-hydroxy-CBD and (−)-CBD-7-oic acid and their </a:t>
            </a:r>
            <a:r>
              <a:rPr lang="en-US" sz="1400" dirty="0" err="1"/>
              <a:t>dimethylheptyl</a:t>
            </a:r>
            <a:r>
              <a:rPr lang="en-US" sz="1400" dirty="0"/>
              <a:t> (DMH) homologs, as well as of the corresponding compounds in the </a:t>
            </a:r>
            <a:r>
              <a:rPr lang="en-US" sz="1400" dirty="0" err="1"/>
              <a:t>enantiomeric</a:t>
            </a:r>
            <a:r>
              <a:rPr lang="en-US" sz="1400" dirty="0"/>
              <a:t> (</a:t>
            </a:r>
            <a:r>
              <a:rPr lang="en-US" sz="1400" b="1" dirty="0"/>
              <a:t>+</a:t>
            </a:r>
            <a:r>
              <a:rPr lang="en-US" sz="1400" dirty="0"/>
              <a:t>)-CBD series. The starting materials were the respective CBD enantiomers and their DMH homologs. The binding of these compounds to the CB1 and CB2 cannabinoid receptors are compared.  Surprisingly, contrary to the compounds in the (</a:t>
            </a:r>
            <a:r>
              <a:rPr lang="en-US" sz="1400" b="1" dirty="0"/>
              <a:t>−</a:t>
            </a:r>
            <a:r>
              <a:rPr lang="en-US" sz="1400" dirty="0"/>
              <a:t>) series, which do not bind to the receptors, most of the derivatives in the (</a:t>
            </a:r>
            <a:r>
              <a:rPr lang="en-US" sz="1400" b="1" dirty="0"/>
              <a:t>+</a:t>
            </a:r>
            <a:r>
              <a:rPr lang="en-US" sz="1400" dirty="0"/>
              <a:t>) series </a:t>
            </a:r>
            <a:r>
              <a:rPr lang="en-US" sz="1400" b="1" dirty="0"/>
              <a:t>bind to the CB1 receptor</a:t>
            </a:r>
            <a:r>
              <a:rPr lang="en-US" sz="1400" dirty="0"/>
              <a:t> in the low </a:t>
            </a:r>
            <a:r>
              <a:rPr lang="en-US" sz="1400" dirty="0" err="1"/>
              <a:t>nanomole</a:t>
            </a:r>
            <a:r>
              <a:rPr lang="en-US" sz="1400" dirty="0"/>
              <a:t> [</a:t>
            </a:r>
            <a:r>
              <a:rPr lang="en-US" sz="1400" dirty="0" err="1"/>
              <a:t>nM</a:t>
            </a:r>
            <a:r>
              <a:rPr lang="en-US" sz="1400" dirty="0"/>
              <a:t>] range. Some of these compounds also </a:t>
            </a:r>
            <a:r>
              <a:rPr lang="en-US" sz="1400" b="1" dirty="0"/>
              <a:t>bind weakly to the CB2</a:t>
            </a:r>
            <a:r>
              <a:rPr lang="en-US" sz="1400" dirty="0"/>
              <a:t> receptor</a:t>
            </a:r>
            <a:r>
              <a:rPr lang="he-IL" sz="1400" dirty="0"/>
              <a:t>.</a:t>
            </a:r>
            <a:endParaRPr lang="en-US" sz="1400" dirty="0"/>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2471057" y="3905250"/>
            <a:ext cx="4662805" cy="1504950"/>
          </a:xfrm>
          <a:prstGeom prst="rect">
            <a:avLst/>
          </a:prstGeom>
        </p:spPr>
      </p:pic>
      <p:sp>
        <p:nvSpPr>
          <p:cNvPr id="9" name="Rectangle 8"/>
          <p:cNvSpPr/>
          <p:nvPr/>
        </p:nvSpPr>
        <p:spPr>
          <a:xfrm>
            <a:off x="1524000" y="5678269"/>
            <a:ext cx="6248400" cy="646331"/>
          </a:xfrm>
          <a:prstGeom prst="rect">
            <a:avLst/>
          </a:prstGeom>
        </p:spPr>
        <p:txBody>
          <a:bodyPr wrap="square">
            <a:spAutoFit/>
          </a:bodyPr>
          <a:lstStyle/>
          <a:p>
            <a:r>
              <a:rPr lang="en-US" dirty="0">
                <a:solidFill>
                  <a:srgbClr val="00B050"/>
                </a:solidFill>
              </a:rPr>
              <a:t>Our R&amp;D team of </a:t>
            </a:r>
            <a:r>
              <a:rPr lang="en-US" dirty="0" err="1">
                <a:solidFill>
                  <a:srgbClr val="00B050"/>
                </a:solidFill>
              </a:rPr>
              <a:t>Verum</a:t>
            </a:r>
            <a:r>
              <a:rPr lang="en-US" dirty="0">
                <a:solidFill>
                  <a:srgbClr val="00B050"/>
                </a:solidFill>
              </a:rPr>
              <a:t> </a:t>
            </a:r>
            <a:r>
              <a:rPr lang="en-US" dirty="0" err="1">
                <a:solidFill>
                  <a:srgbClr val="00B050"/>
                </a:solidFill>
              </a:rPr>
              <a:t>Viridi</a:t>
            </a:r>
            <a:r>
              <a:rPr lang="en-US" dirty="0">
                <a:solidFill>
                  <a:srgbClr val="00B050"/>
                </a:solidFill>
              </a:rPr>
              <a:t> Group B.V. will focus on studying the therapeutic effects of the synthetic (</a:t>
            </a:r>
            <a:r>
              <a:rPr lang="en-US" b="1" dirty="0">
                <a:solidFill>
                  <a:srgbClr val="00B050"/>
                </a:solidFill>
              </a:rPr>
              <a:t>+</a:t>
            </a:r>
            <a:r>
              <a:rPr lang="en-US" dirty="0">
                <a:solidFill>
                  <a:srgbClr val="00B050"/>
                </a:solidFill>
              </a:rPr>
              <a:t>)CBD enantiomer.</a:t>
            </a:r>
          </a:p>
        </p:txBody>
      </p:sp>
    </p:spTree>
    <p:extLst>
      <p:ext uri="{BB962C8B-B14F-4D97-AF65-F5344CB8AC3E}">
        <p14:creationId xmlns:p14="http://schemas.microsoft.com/office/powerpoint/2010/main" val="7285306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168</a:t>
            </a:fld>
            <a:endParaRPr lang="en-US"/>
          </a:p>
        </p:txBody>
      </p:sp>
      <p:sp>
        <p:nvSpPr>
          <p:cNvPr id="3" name="Rectangle 2"/>
          <p:cNvSpPr/>
          <p:nvPr/>
        </p:nvSpPr>
        <p:spPr>
          <a:xfrm>
            <a:off x="457200" y="152400"/>
            <a:ext cx="8305800" cy="677108"/>
          </a:xfrm>
          <a:prstGeom prst="rect">
            <a:avLst/>
          </a:prstGeom>
        </p:spPr>
        <p:txBody>
          <a:bodyPr wrap="square">
            <a:spAutoFit/>
          </a:bodyPr>
          <a:lstStyle/>
          <a:p>
            <a:pPr algn="ctr"/>
            <a:r>
              <a:rPr lang="en-US" sz="2000" b="1" dirty="0"/>
              <a:t>The nucleus </a:t>
            </a:r>
            <a:r>
              <a:rPr lang="en-US" sz="2000" b="1" dirty="0" err="1"/>
              <a:t>accumbens</a:t>
            </a:r>
            <a:r>
              <a:rPr lang="en-US" sz="2000" b="1" dirty="0"/>
              <a:t> (</a:t>
            </a:r>
            <a:r>
              <a:rPr lang="en-US" sz="2000" b="1" dirty="0" err="1"/>
              <a:t>NAc</a:t>
            </a:r>
            <a:r>
              <a:rPr lang="en-US" sz="2000" b="1" dirty="0"/>
              <a:t>) </a:t>
            </a:r>
          </a:p>
          <a:p>
            <a:r>
              <a:rPr lang="en-US" dirty="0"/>
              <a:t>A region in the </a:t>
            </a:r>
            <a:r>
              <a:rPr lang="en-US" u="sng" dirty="0"/>
              <a:t>basal forebrain</a:t>
            </a:r>
            <a:r>
              <a:rPr lang="en-US" dirty="0"/>
              <a:t> rostral to the </a:t>
            </a:r>
            <a:r>
              <a:rPr lang="en-US" dirty="0" err="1"/>
              <a:t>preoptic</a:t>
            </a:r>
            <a:r>
              <a:rPr lang="en-US" dirty="0"/>
              <a:t> area of the </a:t>
            </a:r>
            <a:r>
              <a:rPr lang="en-US" u="sng" dirty="0"/>
              <a:t>hypothalamus</a:t>
            </a:r>
            <a:r>
              <a:rPr lang="en-US" dirty="0"/>
              <a:t>.</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364774" y="1066800"/>
            <a:ext cx="2124075" cy="1562735"/>
          </a:xfrm>
          <a:prstGeom prst="rect">
            <a:avLst/>
          </a:prstGeom>
        </p:spPr>
      </p:pic>
      <p:sp>
        <p:nvSpPr>
          <p:cNvPr id="5" name="Rectangle 4"/>
          <p:cNvSpPr/>
          <p:nvPr/>
        </p:nvSpPr>
        <p:spPr>
          <a:xfrm>
            <a:off x="533400" y="2819400"/>
            <a:ext cx="8153400" cy="3539430"/>
          </a:xfrm>
          <a:prstGeom prst="rect">
            <a:avLst/>
          </a:prstGeom>
        </p:spPr>
        <p:txBody>
          <a:bodyPr wrap="square">
            <a:spAutoFit/>
          </a:bodyPr>
          <a:lstStyle/>
          <a:p>
            <a:r>
              <a:rPr lang="en-US" sz="1600" dirty="0"/>
              <a:t>The </a:t>
            </a:r>
            <a:r>
              <a:rPr lang="en-US" sz="1600" dirty="0" err="1"/>
              <a:t>NAc</a:t>
            </a:r>
            <a:r>
              <a:rPr lang="en-US" sz="1600" dirty="0"/>
              <a:t> and the olfactory tubercle collectively form the </a:t>
            </a:r>
            <a:r>
              <a:rPr lang="en-US" sz="1600" u="sng" dirty="0"/>
              <a:t>ventral striatum.</a:t>
            </a:r>
            <a:r>
              <a:rPr lang="en-US" sz="1600" dirty="0"/>
              <a:t> The ventral striatum and dorsal striatum collectively form the striatum, which is the main component of the </a:t>
            </a:r>
            <a:r>
              <a:rPr lang="en-US" sz="1600" u="sng" dirty="0"/>
              <a:t>basal ganglia</a:t>
            </a:r>
            <a:r>
              <a:rPr lang="en-US" sz="1600" dirty="0"/>
              <a:t>. The dopaminergic </a:t>
            </a:r>
            <a:r>
              <a:rPr lang="en-US" sz="1600" u="sng" dirty="0"/>
              <a:t>neurons</a:t>
            </a:r>
            <a:r>
              <a:rPr lang="en-US" sz="1600" dirty="0"/>
              <a:t> of the mesolimbic pathway project onto the </a:t>
            </a:r>
            <a:r>
              <a:rPr lang="en-US" sz="1600" dirty="0" err="1"/>
              <a:t>GABAergic</a:t>
            </a:r>
            <a:r>
              <a:rPr lang="en-US" sz="1600" dirty="0"/>
              <a:t> medium </a:t>
            </a:r>
            <a:r>
              <a:rPr lang="en-US" sz="1600" u="sng" dirty="0"/>
              <a:t>spiny neurons</a:t>
            </a:r>
            <a:r>
              <a:rPr lang="en-US" sz="1600" dirty="0"/>
              <a:t> of the </a:t>
            </a:r>
            <a:r>
              <a:rPr lang="en-US" sz="1600" dirty="0" err="1"/>
              <a:t>NAc</a:t>
            </a:r>
            <a:r>
              <a:rPr lang="en-US" sz="1600" dirty="0"/>
              <a:t> and olfactory tubercle. Each cerebral hemisphere has its own </a:t>
            </a:r>
            <a:r>
              <a:rPr lang="en-US" sz="1600" dirty="0" err="1"/>
              <a:t>NAc</a:t>
            </a:r>
            <a:r>
              <a:rPr lang="en-US" sz="1600" dirty="0"/>
              <a:t>, which can be divided into two structures: the core and the shell. These substructures have </a:t>
            </a:r>
            <a:r>
              <a:rPr lang="en-US" sz="1600" u="sng" dirty="0"/>
              <a:t>different morphology and functions</a:t>
            </a:r>
            <a:r>
              <a:rPr lang="he-IL" sz="1600" dirty="0"/>
              <a:t>.</a:t>
            </a:r>
            <a:endParaRPr lang="en-US" sz="1600" dirty="0"/>
          </a:p>
          <a:p>
            <a:r>
              <a:rPr lang="en-US" sz="1600" dirty="0"/>
              <a:t>Different </a:t>
            </a:r>
            <a:r>
              <a:rPr lang="en-US" sz="1600" dirty="0" err="1"/>
              <a:t>NAc</a:t>
            </a:r>
            <a:r>
              <a:rPr lang="en-US" sz="1600" dirty="0"/>
              <a:t> sub-regions (core </a:t>
            </a:r>
            <a:r>
              <a:rPr lang="en-US" sz="1600" dirty="0" err="1"/>
              <a:t>vs</a:t>
            </a:r>
            <a:r>
              <a:rPr lang="en-US" sz="1600" dirty="0"/>
              <a:t> shell) and neuron subpopulations within each region (D1-type </a:t>
            </a:r>
            <a:r>
              <a:rPr lang="en-US" sz="1600" dirty="0" err="1"/>
              <a:t>vs</a:t>
            </a:r>
            <a:r>
              <a:rPr lang="en-US" sz="1600" dirty="0"/>
              <a:t> D2-type medium spiny neurons) are responsible for </a:t>
            </a:r>
            <a:r>
              <a:rPr lang="en-US" sz="1600" u="sng" dirty="0"/>
              <a:t>different cognitive functions</a:t>
            </a:r>
            <a:r>
              <a:rPr lang="en-US" sz="1600" dirty="0"/>
              <a:t>. As a whole, the </a:t>
            </a:r>
            <a:r>
              <a:rPr lang="en-US" sz="1600" dirty="0" err="1"/>
              <a:t>NAc</a:t>
            </a:r>
            <a:r>
              <a:rPr lang="en-US" sz="1600" dirty="0"/>
              <a:t> has a significant role in the </a:t>
            </a:r>
            <a:r>
              <a:rPr lang="en-US" sz="1600" b="1" dirty="0"/>
              <a:t>cognitive processing of motivation</a:t>
            </a:r>
            <a:r>
              <a:rPr lang="en-US" sz="1600" dirty="0"/>
              <a:t>, </a:t>
            </a:r>
            <a:r>
              <a:rPr lang="en-US" sz="1600" b="1" dirty="0"/>
              <a:t>aversion</a:t>
            </a:r>
            <a:r>
              <a:rPr lang="en-US" sz="1600" dirty="0"/>
              <a:t>, </a:t>
            </a:r>
            <a:r>
              <a:rPr lang="en-US" sz="1600" b="1" dirty="0"/>
              <a:t>reward</a:t>
            </a:r>
            <a:r>
              <a:rPr lang="en-US" sz="1600" dirty="0"/>
              <a:t> (i.e., incentive salience, pleasure, and positive reinforcement), and reinforcement learning (e.g., </a:t>
            </a:r>
            <a:r>
              <a:rPr lang="en-US" sz="1600" dirty="0" err="1"/>
              <a:t>Pavlovian</a:t>
            </a:r>
            <a:r>
              <a:rPr lang="en-US" sz="1600" dirty="0"/>
              <a:t>-instrumental transfer). The </a:t>
            </a:r>
            <a:r>
              <a:rPr lang="en-US" sz="1600" dirty="0" err="1"/>
              <a:t>NAc</a:t>
            </a:r>
            <a:r>
              <a:rPr lang="en-US" sz="1600" dirty="0"/>
              <a:t> has a significant role in addiction. In addition, part of the </a:t>
            </a:r>
            <a:r>
              <a:rPr lang="en-US" sz="1600" dirty="0" err="1"/>
              <a:t>NAc</a:t>
            </a:r>
            <a:r>
              <a:rPr lang="en-US" sz="1600" dirty="0"/>
              <a:t> core is centrally involved in the induction of </a:t>
            </a:r>
            <a:r>
              <a:rPr lang="en-US" sz="1600" u="sng" dirty="0"/>
              <a:t>slow-wave sleep</a:t>
            </a:r>
            <a:r>
              <a:rPr lang="en-US" sz="1600" dirty="0"/>
              <a:t> [SWS]. The </a:t>
            </a:r>
            <a:r>
              <a:rPr lang="en-US" sz="1600" dirty="0" err="1"/>
              <a:t>NAc</a:t>
            </a:r>
            <a:r>
              <a:rPr lang="en-US" sz="1600" dirty="0"/>
              <a:t> plays a lesser role in processing fear (a form of aversion), impulsivity, and the placebo effect. It is involved in the encoding of new motor programs as well.</a:t>
            </a:r>
          </a:p>
        </p:txBody>
      </p:sp>
    </p:spTree>
    <p:extLst>
      <p:ext uri="{BB962C8B-B14F-4D97-AF65-F5344CB8AC3E}">
        <p14:creationId xmlns:p14="http://schemas.microsoft.com/office/powerpoint/2010/main" val="28770468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169</a:t>
            </a:fld>
            <a:endParaRPr lang="en-US"/>
          </a:p>
        </p:txBody>
      </p:sp>
      <p:sp>
        <p:nvSpPr>
          <p:cNvPr id="3" name="Rectangle 2"/>
          <p:cNvSpPr/>
          <p:nvPr/>
        </p:nvSpPr>
        <p:spPr>
          <a:xfrm>
            <a:off x="914400" y="457200"/>
            <a:ext cx="6781800" cy="1292662"/>
          </a:xfrm>
          <a:prstGeom prst="rect">
            <a:avLst/>
          </a:prstGeom>
        </p:spPr>
        <p:txBody>
          <a:bodyPr wrap="square">
            <a:spAutoFit/>
          </a:bodyPr>
          <a:lstStyle/>
          <a:p>
            <a:pPr algn="ctr"/>
            <a:r>
              <a:rPr lang="en-US" sz="2400" b="1" dirty="0" err="1"/>
              <a:t>Cyclin</a:t>
            </a:r>
            <a:r>
              <a:rPr lang="en-US" sz="2400" b="1" dirty="0"/>
              <a:t> dependent kinase 5 [CDK5]</a:t>
            </a:r>
            <a:endParaRPr lang="en-US" sz="2400" dirty="0"/>
          </a:p>
          <a:p>
            <a:r>
              <a:rPr lang="en-US" dirty="0" err="1"/>
              <a:t>Cyclin</a:t>
            </a:r>
            <a:r>
              <a:rPr lang="en-US" dirty="0"/>
              <a:t> dependent kinase 5 is an enzyme that is encoded by the </a:t>
            </a:r>
            <a:r>
              <a:rPr lang="en-US" b="1" i="1" dirty="0"/>
              <a:t>Cdk5</a:t>
            </a:r>
            <a:r>
              <a:rPr lang="en-US" dirty="0"/>
              <a:t> gene. It was discovered 15 years ago and it is saliently expressed in post-mitotic CNS.</a:t>
            </a:r>
          </a:p>
        </p:txBody>
      </p:sp>
      <p:pic>
        <p:nvPicPr>
          <p:cNvPr id="4" name="Picture 3"/>
          <p:cNvPicPr/>
          <p:nvPr/>
        </p:nvPicPr>
        <p:blipFill rotWithShape="1">
          <a:blip r:embed="rId2">
            <a:extLst>
              <a:ext uri="{28A0092B-C50C-407E-A947-70E740481C1C}">
                <a14:useLocalDpi xmlns:a14="http://schemas.microsoft.com/office/drawing/2010/main" val="0"/>
              </a:ext>
            </a:extLst>
          </a:blip>
          <a:srcRect t="12613" b="15315"/>
          <a:stretch/>
        </p:blipFill>
        <p:spPr bwMode="auto">
          <a:xfrm>
            <a:off x="3433762" y="1676400"/>
            <a:ext cx="2276475" cy="164020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62000" y="3392805"/>
            <a:ext cx="7391400" cy="2062103"/>
          </a:xfrm>
          <a:prstGeom prst="rect">
            <a:avLst/>
          </a:prstGeom>
        </p:spPr>
        <p:txBody>
          <a:bodyPr wrap="square">
            <a:spAutoFit/>
          </a:bodyPr>
          <a:lstStyle/>
          <a:p>
            <a:r>
              <a:rPr lang="en-US" sz="1600" dirty="0"/>
              <a:t>The molecule belongs to the </a:t>
            </a:r>
            <a:r>
              <a:rPr lang="en-US" sz="1600" dirty="0" err="1"/>
              <a:t>cyclin</a:t>
            </a:r>
            <a:r>
              <a:rPr lang="en-US" sz="1600" dirty="0"/>
              <a:t>-dependent kinase family. </a:t>
            </a:r>
            <a:r>
              <a:rPr lang="en-US" sz="1600" b="1" dirty="0"/>
              <a:t>Kinases</a:t>
            </a:r>
            <a:r>
              <a:rPr lang="en-US" sz="1600" dirty="0"/>
              <a:t> are enzymes that catalyze reactions of </a:t>
            </a:r>
            <a:r>
              <a:rPr lang="en-US" sz="1600" b="1" dirty="0"/>
              <a:t>phosphorylation</a:t>
            </a:r>
            <a:r>
              <a:rPr lang="en-US" sz="1600" dirty="0"/>
              <a:t>, a process that allows the substrate to gain a phosphate group donated by an organic compound known as ATP.  </a:t>
            </a:r>
            <a:r>
              <a:rPr lang="en-US" sz="1600" dirty="0" err="1"/>
              <a:t>Phosphorylations</a:t>
            </a:r>
            <a:r>
              <a:rPr lang="en-US" sz="1600" dirty="0"/>
              <a:t> are of vital importance during glycolysis, therefore, making kinases an essential part of the cell due to their role in the metabolism, cell signaling and many other processes. Cdk5 is a </a:t>
            </a:r>
            <a:r>
              <a:rPr lang="en-US" sz="1600" b="1" dirty="0" err="1"/>
              <a:t>proline</a:t>
            </a:r>
            <a:r>
              <a:rPr lang="en-US" sz="1600" b="1" dirty="0"/>
              <a:t>-directed serine/threonine kinase</a:t>
            </a:r>
            <a:r>
              <a:rPr lang="en-US" sz="1600" dirty="0"/>
              <a:t>, which was first identified as a CDK family member due to its similar structure to CDC2/CDK1 in humans, a protein that plays a crucial role in the regulation of the </a:t>
            </a:r>
            <a:r>
              <a:rPr lang="en-US" sz="1600" u="sng" dirty="0"/>
              <a:t>cell cycle</a:t>
            </a:r>
            <a:r>
              <a:rPr lang="he-IL" sz="1600" dirty="0"/>
              <a:t>.</a:t>
            </a:r>
            <a:endParaRPr lang="en-US" sz="1600" dirty="0"/>
          </a:p>
        </p:txBody>
      </p:sp>
      <p:sp>
        <p:nvSpPr>
          <p:cNvPr id="6" name="TextBox 5"/>
          <p:cNvSpPr txBox="1"/>
          <p:nvPr/>
        </p:nvSpPr>
        <p:spPr>
          <a:xfrm>
            <a:off x="838200" y="5562600"/>
            <a:ext cx="7467600" cy="1015663"/>
          </a:xfrm>
          <a:prstGeom prst="rect">
            <a:avLst/>
          </a:prstGeom>
          <a:noFill/>
        </p:spPr>
        <p:txBody>
          <a:bodyPr wrap="square" rtlCol="1">
            <a:spAutoFit/>
          </a:bodyPr>
          <a:lstStyle/>
          <a:p>
            <a:r>
              <a:rPr lang="en-US" sz="1400" b="1" dirty="0" err="1"/>
              <a:t>Cyclin</a:t>
            </a:r>
            <a:r>
              <a:rPr lang="en-US" sz="1400" b="1" dirty="0"/>
              <a:t>-dependent kinases [CDKs] are the families of protein kinases first discovered for their role in regulating the cell cycle. They are also involved in regulating transcription, mRNA processing, and the differentiation of nerve cells.</a:t>
            </a:r>
          </a:p>
          <a:p>
            <a:endParaRPr lang="he-IL" dirty="0"/>
          </a:p>
        </p:txBody>
      </p:sp>
    </p:spTree>
    <p:extLst>
      <p:ext uri="{BB962C8B-B14F-4D97-AF65-F5344CB8AC3E}">
        <p14:creationId xmlns:p14="http://schemas.microsoft.com/office/powerpoint/2010/main" val="503762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sp>
        <p:nvSpPr>
          <p:cNvPr id="3" name="Rectangle 2"/>
          <p:cNvSpPr/>
          <p:nvPr/>
        </p:nvSpPr>
        <p:spPr>
          <a:xfrm>
            <a:off x="762000" y="381000"/>
            <a:ext cx="7772400" cy="6370975"/>
          </a:xfrm>
          <a:prstGeom prst="rect">
            <a:avLst/>
          </a:prstGeom>
        </p:spPr>
        <p:txBody>
          <a:bodyPr wrap="square">
            <a:spAutoFit/>
          </a:bodyPr>
          <a:lstStyle/>
          <a:p>
            <a:r>
              <a:rPr lang="en-US" sz="1700" dirty="0"/>
              <a:t>Oligonucleotide primers and polymerase chain reaction [PCR] conditions were designed for each of the </a:t>
            </a:r>
            <a:r>
              <a:rPr lang="en-US" sz="1700" b="1" dirty="0"/>
              <a:t>15</a:t>
            </a:r>
            <a:r>
              <a:rPr lang="en-US" sz="1700" dirty="0"/>
              <a:t> </a:t>
            </a:r>
            <a:r>
              <a:rPr lang="en-US" sz="1700" u="sng" dirty="0"/>
              <a:t>FAAH exons</a:t>
            </a:r>
            <a:r>
              <a:rPr lang="en-US" sz="1700" dirty="0"/>
              <a:t>. Each exon was completely sequenced with patient and control DNA samples for a total of 1,550 sequences. Single nucleotide polymorphisms (</a:t>
            </a:r>
            <a:r>
              <a:rPr lang="en-US" sz="1700" b="1" dirty="0"/>
              <a:t>SNPs</a:t>
            </a:r>
            <a:r>
              <a:rPr lang="en-US" sz="1700" dirty="0"/>
              <a:t>), or </a:t>
            </a:r>
            <a:r>
              <a:rPr lang="en-US" sz="1700" b="1" dirty="0"/>
              <a:t>microsatellite repeats </a:t>
            </a:r>
            <a:r>
              <a:rPr lang="en-US" sz="1700" dirty="0"/>
              <a:t>occurring in more than 1% of samples, were evaluated for predicted amino acid change in the mature protein and for alternative splice sites. SNPs were confirmed by comparison with two SNP databases and numbered based on the predicted ATG start site of the human FAAH </a:t>
            </a:r>
            <a:r>
              <a:rPr lang="en-US" sz="1700" dirty="0" err="1"/>
              <a:t>cDNA</a:t>
            </a:r>
            <a:r>
              <a:rPr lang="en-US" sz="1700" dirty="0"/>
              <a:t> (the ATG was considered bases 1–3). The FAAH SNP </a:t>
            </a:r>
            <a:r>
              <a:rPr lang="en-US" sz="1700" dirty="0" err="1"/>
              <a:t>cDNA</a:t>
            </a:r>
            <a:r>
              <a:rPr lang="en-US" sz="1700" dirty="0"/>
              <a:t> </a:t>
            </a:r>
            <a:r>
              <a:rPr lang="en-US" sz="1700" b="1" dirty="0"/>
              <a:t>385A </a:t>
            </a:r>
            <a:r>
              <a:rPr lang="en-US" sz="1700" dirty="0"/>
              <a:t>was identified as potentially significant because this </a:t>
            </a:r>
            <a:r>
              <a:rPr lang="en-US" sz="1700" u="sng" dirty="0"/>
              <a:t>polymorphism</a:t>
            </a:r>
            <a:r>
              <a:rPr lang="en-US" sz="1700" dirty="0"/>
              <a:t> predicts the conversion of </a:t>
            </a:r>
            <a:r>
              <a:rPr lang="en-US" sz="1700" b="1" dirty="0"/>
              <a:t>Pro residue 129</a:t>
            </a:r>
            <a:r>
              <a:rPr lang="en-US" sz="1700" dirty="0"/>
              <a:t>, </a:t>
            </a:r>
            <a:r>
              <a:rPr lang="en-US" sz="1700" u="sng" dirty="0"/>
              <a:t>conserved in all mammalian FAAH</a:t>
            </a:r>
            <a:r>
              <a:rPr lang="en-US" sz="1700" dirty="0"/>
              <a:t> proteins sequenced to date (human, mouse, rat, pig, and cow), </a:t>
            </a:r>
            <a:r>
              <a:rPr lang="en-US" sz="1700" b="1" dirty="0"/>
              <a:t>to </a:t>
            </a:r>
            <a:r>
              <a:rPr lang="en-US" sz="1700" b="1" dirty="0" err="1"/>
              <a:t>Thr</a:t>
            </a:r>
            <a:r>
              <a:rPr lang="en-US" sz="1700" dirty="0"/>
              <a:t>. Therefore, the </a:t>
            </a:r>
            <a:r>
              <a:rPr lang="en-US" sz="1700" b="1" u="sng" dirty="0"/>
              <a:t>c</a:t>
            </a:r>
            <a:r>
              <a:rPr lang="en-US" sz="1700" u="sng" dirty="0"/>
              <a:t>ytosine 385 to </a:t>
            </a:r>
            <a:r>
              <a:rPr lang="en-US" sz="1700" b="1" u="sng" dirty="0"/>
              <a:t>a</a:t>
            </a:r>
            <a:r>
              <a:rPr lang="en-US" sz="1700" u="sng" dirty="0"/>
              <a:t>denosine (</a:t>
            </a:r>
            <a:r>
              <a:rPr lang="en-US" sz="1700" b="1" u="sng" dirty="0"/>
              <a:t>385C→A</a:t>
            </a:r>
            <a:r>
              <a:rPr lang="en-US" sz="1700" u="sng" dirty="0"/>
              <a:t>) missense mutation</a:t>
            </a:r>
            <a:r>
              <a:rPr lang="en-US" sz="1700" dirty="0"/>
              <a:t> was selected for further study. Because the gene frequency of the </a:t>
            </a:r>
            <a:r>
              <a:rPr lang="en-US" sz="1700" b="1" dirty="0"/>
              <a:t>C</a:t>
            </a:r>
            <a:r>
              <a:rPr lang="en-US" sz="1700" dirty="0"/>
              <a:t> allele is the </a:t>
            </a:r>
            <a:r>
              <a:rPr lang="en-US" sz="1700" u="sng" dirty="0"/>
              <a:t>highest</a:t>
            </a:r>
            <a:r>
              <a:rPr lang="en-US" sz="1700" dirty="0"/>
              <a:t>, it is designated throughout as the </a:t>
            </a:r>
            <a:r>
              <a:rPr lang="en-US" sz="1700" b="1" dirty="0"/>
              <a:t>wild type </a:t>
            </a:r>
            <a:r>
              <a:rPr lang="en-US" sz="1700" dirty="0"/>
              <a:t>(</a:t>
            </a:r>
            <a:r>
              <a:rPr lang="en-US" sz="1700" b="1" dirty="0" err="1"/>
              <a:t>wt</a:t>
            </a:r>
            <a:r>
              <a:rPr lang="en-US" sz="1700" dirty="0"/>
              <a:t>).</a:t>
            </a:r>
          </a:p>
          <a:p>
            <a:r>
              <a:rPr lang="en-US" sz="800" dirty="0"/>
              <a:t> </a:t>
            </a:r>
          </a:p>
          <a:p>
            <a:pPr rtl="1"/>
            <a:r>
              <a:rPr lang="en-US" sz="1700" b="1" dirty="0"/>
              <a:t>FAAH 385A/385A </a:t>
            </a:r>
            <a:r>
              <a:rPr lang="en-US" sz="1700" b="1" u="sng" dirty="0"/>
              <a:t>Homo</a:t>
            </a:r>
            <a:r>
              <a:rPr lang="en-US" sz="1700" b="1" dirty="0"/>
              <a:t>zygous State Is Associated with Street Drug Use and Drug/Alcohol Abuse</a:t>
            </a:r>
            <a:endParaRPr lang="en-US" sz="1700" dirty="0"/>
          </a:p>
          <a:p>
            <a:r>
              <a:rPr lang="en-US" sz="1700" dirty="0"/>
              <a:t>In the first data analysis, the frequencies of the mutant 385A allele in the white problem drug or alcohol user group (n = 80) and white control group composed of subjects denying street drug use and problem drug or alcohol use (n = 1737) were 0.256 and 0.1796, respectively. These allele frequencies differed significantly (Fisher's exact test, P = 0.0190). The allele frequency of the same white problem drug or alcohol user group (n = 80) also differed significantly from control group II composed of white </a:t>
            </a:r>
            <a:r>
              <a:rPr lang="en-US" sz="1700" dirty="0" err="1"/>
              <a:t>neuropsychologically</a:t>
            </a:r>
            <a:r>
              <a:rPr lang="en-US" sz="1700" dirty="0"/>
              <a:t> normal subjects denying street drug use and problem drug or alcohol use.</a:t>
            </a:r>
            <a:endParaRPr lang="he-IL" sz="1700" dirty="0"/>
          </a:p>
        </p:txBody>
      </p:sp>
    </p:spTree>
    <p:extLst>
      <p:ext uri="{BB962C8B-B14F-4D97-AF65-F5344CB8AC3E}">
        <p14:creationId xmlns:p14="http://schemas.microsoft.com/office/powerpoint/2010/main" val="21515689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170</a:t>
            </a:fld>
            <a:endParaRPr lang="en-US"/>
          </a:p>
        </p:txBody>
      </p:sp>
      <p:sp>
        <p:nvSpPr>
          <p:cNvPr id="3" name="Rectangle 2"/>
          <p:cNvSpPr/>
          <p:nvPr/>
        </p:nvSpPr>
        <p:spPr>
          <a:xfrm>
            <a:off x="533400" y="628233"/>
            <a:ext cx="8229600" cy="2800767"/>
          </a:xfrm>
          <a:prstGeom prst="rect">
            <a:avLst/>
          </a:prstGeom>
        </p:spPr>
        <p:txBody>
          <a:bodyPr wrap="square">
            <a:spAutoFit/>
          </a:bodyPr>
          <a:lstStyle/>
          <a:p>
            <a:r>
              <a:rPr lang="en-US" sz="1600" dirty="0"/>
              <a:t>The </a:t>
            </a:r>
            <a:r>
              <a:rPr lang="en-US" sz="1600" b="1" dirty="0"/>
              <a:t>gene </a:t>
            </a:r>
            <a:r>
              <a:rPr lang="en-US" sz="1600" b="1" i="1" dirty="0"/>
              <a:t>Cdk5</a:t>
            </a:r>
            <a:r>
              <a:rPr lang="en-US" sz="1600" dirty="0"/>
              <a:t> contains 12 exons in a region that contains around 5000 nucleotides (5kb)</a:t>
            </a:r>
            <a:r>
              <a:rPr lang="he-IL" sz="1600" dirty="0"/>
              <a:t>. </a:t>
            </a:r>
            <a:r>
              <a:rPr lang="en-US" sz="1600" dirty="0"/>
              <a:t>Cdk5 protein has 292 amino acids and presents both α-helix and β strand structures.</a:t>
            </a:r>
          </a:p>
          <a:p>
            <a:r>
              <a:rPr lang="en-US" sz="1600" dirty="0"/>
              <a:t>Even though Cdk5 has a similar structure to other CDKs </a:t>
            </a:r>
            <a:r>
              <a:rPr lang="en-US" sz="1600" b="1" dirty="0"/>
              <a:t>its activators are highly specific</a:t>
            </a:r>
            <a:r>
              <a:rPr lang="en-US" sz="1600" dirty="0"/>
              <a:t> (CDK</a:t>
            </a:r>
            <a:r>
              <a:rPr lang="en-US" sz="1600" b="1" dirty="0"/>
              <a:t>5R1</a:t>
            </a:r>
            <a:r>
              <a:rPr lang="en-US" sz="1600" dirty="0"/>
              <a:t> and CDK</a:t>
            </a:r>
            <a:r>
              <a:rPr lang="en-US" sz="1600" b="1" dirty="0"/>
              <a:t>5R2</a:t>
            </a:r>
            <a:r>
              <a:rPr lang="en-US" sz="1600" dirty="0"/>
              <a:t>). Some investigations have reported that the active states of protein kinases structurally differ from each other in order to </a:t>
            </a:r>
            <a:r>
              <a:rPr lang="en-US" sz="1600" u="sng" dirty="0"/>
              <a:t>preserve the geometry of its machinery</a:t>
            </a:r>
            <a:r>
              <a:rPr lang="en-US" sz="1600" dirty="0"/>
              <a:t>, so that catalytic output works properly. Cdk5 belongs to the eukaryotic protein kinases (</a:t>
            </a:r>
            <a:r>
              <a:rPr lang="en-US" sz="1600" dirty="0" err="1"/>
              <a:t>ePKs</a:t>
            </a:r>
            <a:r>
              <a:rPr lang="en-US" sz="1600" dirty="0"/>
              <a:t>). A crystal structure of the catalytic domain of </a:t>
            </a:r>
            <a:r>
              <a:rPr lang="en-US" sz="1600" dirty="0" err="1"/>
              <a:t>cAMP</a:t>
            </a:r>
            <a:r>
              <a:rPr lang="en-US" sz="1600" dirty="0"/>
              <a:t>-dependent protein kinase showed that it holds </a:t>
            </a:r>
            <a:r>
              <a:rPr lang="en-US" sz="1600" b="1" dirty="0"/>
              <a:t>2 lobes</a:t>
            </a:r>
            <a:r>
              <a:rPr lang="en-US" sz="1600" dirty="0"/>
              <a:t>:  On one hand, it has the </a:t>
            </a:r>
            <a:r>
              <a:rPr lang="en-US" sz="1600" u="sng" dirty="0"/>
              <a:t>small lobe</a:t>
            </a:r>
            <a:r>
              <a:rPr lang="en-US" sz="1600" dirty="0"/>
              <a:t>, an </a:t>
            </a:r>
            <a:r>
              <a:rPr lang="en-US" sz="1600" b="1" dirty="0"/>
              <a:t>N</a:t>
            </a:r>
            <a:r>
              <a:rPr lang="en-US" sz="1600" dirty="0"/>
              <a:t>-terminal arranged as an antiparallel β-sheet structure, furthermore, it contains nucleotide motifs as a way to orient the nucleotide for </a:t>
            </a:r>
            <a:r>
              <a:rPr lang="en-US" sz="1600" dirty="0" err="1"/>
              <a:t>phospho</a:t>
            </a:r>
            <a:r>
              <a:rPr lang="en-US" sz="1600" dirty="0"/>
              <a:t>-transfer. On the other hand, the </a:t>
            </a:r>
            <a:r>
              <a:rPr lang="en-US" sz="1600" u="sng" dirty="0"/>
              <a:t>large lobe</a:t>
            </a:r>
            <a:r>
              <a:rPr lang="en-US" sz="1600" dirty="0"/>
              <a:t>, a </a:t>
            </a:r>
            <a:r>
              <a:rPr lang="en-US" sz="1600" b="1" dirty="0"/>
              <a:t>C</a:t>
            </a:r>
            <a:r>
              <a:rPr lang="en-US" sz="1600" dirty="0"/>
              <a:t>-terminal, helical shaped, which helps to identify the substrate and includes crucial residues for the </a:t>
            </a:r>
            <a:r>
              <a:rPr lang="en-US" sz="1600" dirty="0" err="1"/>
              <a:t>phospho</a:t>
            </a:r>
            <a:r>
              <a:rPr lang="en-US" sz="1600" dirty="0"/>
              <a:t>-transfer.</a:t>
            </a:r>
          </a:p>
        </p:txBody>
      </p:sp>
      <p:sp>
        <p:nvSpPr>
          <p:cNvPr id="4" name="Rectangle 3"/>
          <p:cNvSpPr/>
          <p:nvPr/>
        </p:nvSpPr>
        <p:spPr>
          <a:xfrm>
            <a:off x="533400" y="3389055"/>
            <a:ext cx="8077200" cy="2554545"/>
          </a:xfrm>
          <a:prstGeom prst="rect">
            <a:avLst/>
          </a:prstGeom>
        </p:spPr>
        <p:txBody>
          <a:bodyPr wrap="square">
            <a:spAutoFit/>
          </a:bodyPr>
          <a:lstStyle/>
          <a:p>
            <a:r>
              <a:rPr lang="en-US" sz="1600" u="sng" dirty="0"/>
              <a:t>Physiological roles</a:t>
            </a:r>
            <a:r>
              <a:rPr lang="en-US" sz="1600" dirty="0"/>
              <a:t>:</a:t>
            </a:r>
          </a:p>
          <a:p>
            <a:r>
              <a:rPr lang="en-US" sz="1600" b="1" dirty="0"/>
              <a:t>Pain:</a:t>
            </a:r>
            <a:r>
              <a:rPr lang="en-US" sz="1600" dirty="0"/>
              <a:t> Recently Cdk5 has emerged as an essential kinase in </a:t>
            </a:r>
            <a:r>
              <a:rPr lang="en-US" sz="1600" u="sng" dirty="0"/>
              <a:t>sensory pathways</a:t>
            </a:r>
            <a:r>
              <a:rPr lang="en-US" sz="1600" dirty="0"/>
              <a:t>. Recent reports suggest its necessity in pain signaling. As a matter of fact, CDK5 is required </a:t>
            </a:r>
            <a:r>
              <a:rPr lang="en-US" sz="1600" u="sng" dirty="0"/>
              <a:t>for proper development of the brain</a:t>
            </a:r>
            <a:r>
              <a:rPr lang="en-US" sz="1600" dirty="0"/>
              <a:t> and to be activated, it must </a:t>
            </a:r>
            <a:r>
              <a:rPr lang="en-US" sz="1600" u="sng" dirty="0"/>
              <a:t>associate</a:t>
            </a:r>
            <a:r>
              <a:rPr lang="en-US" sz="1600" dirty="0"/>
              <a:t> with CDK</a:t>
            </a:r>
            <a:r>
              <a:rPr lang="en-US" sz="1600" b="1" dirty="0"/>
              <a:t>5R1</a:t>
            </a:r>
            <a:r>
              <a:rPr lang="en-US" sz="1600" dirty="0"/>
              <a:t> or CDK</a:t>
            </a:r>
            <a:r>
              <a:rPr lang="en-US" sz="1600" b="1" dirty="0"/>
              <a:t>5R2</a:t>
            </a:r>
            <a:r>
              <a:rPr lang="en-US" sz="1600" dirty="0"/>
              <a:t>. Unlike other </a:t>
            </a:r>
            <a:r>
              <a:rPr lang="en-US" sz="1600" dirty="0" err="1"/>
              <a:t>cyclin</a:t>
            </a:r>
            <a:r>
              <a:rPr lang="en-US" sz="1600" dirty="0"/>
              <a:t> dependent kinases, CDK5 does not also require phosphorylation on the T loop, therefore, binding with the activator is sufficient to activate the kinase.</a:t>
            </a:r>
          </a:p>
          <a:p>
            <a:r>
              <a:rPr lang="en-US" sz="1600" b="1" dirty="0"/>
              <a:t>Neurons:</a:t>
            </a:r>
            <a:r>
              <a:rPr lang="en-US" sz="1600" dirty="0"/>
              <a:t> Cdk5 is abundant and mainly expressed in neurons where it phosphorylates protein polymers with a high molecular weight called </a:t>
            </a:r>
            <a:r>
              <a:rPr lang="en-US" sz="1600" u="sng" dirty="0" err="1"/>
              <a:t>neurofilaments</a:t>
            </a:r>
            <a:r>
              <a:rPr lang="en-US" sz="1600" dirty="0"/>
              <a:t>, and microtubule-associated protein </a:t>
            </a:r>
            <a:r>
              <a:rPr lang="en-US" sz="1600" b="1" dirty="0"/>
              <a:t>tau</a:t>
            </a:r>
            <a:r>
              <a:rPr lang="en-US" sz="1600" dirty="0"/>
              <a:t>, which are abundant in the CNS. The enzyme is involved in many aspects of neuronal development and functions</a:t>
            </a:r>
            <a:r>
              <a:rPr lang="he-IL" sz="1600" dirty="0"/>
              <a:t>.</a:t>
            </a:r>
            <a:endParaRPr lang="en-US" sz="1600" dirty="0"/>
          </a:p>
        </p:txBody>
      </p:sp>
    </p:spTree>
    <p:extLst>
      <p:ext uri="{BB962C8B-B14F-4D97-AF65-F5344CB8AC3E}">
        <p14:creationId xmlns:p14="http://schemas.microsoft.com/office/powerpoint/2010/main" val="21168833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171</a:t>
            </a:fld>
            <a:endParaRPr lang="en-US"/>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t="5851" r="7495"/>
          <a:stretch/>
        </p:blipFill>
        <p:spPr bwMode="auto">
          <a:xfrm>
            <a:off x="2209800" y="152400"/>
            <a:ext cx="4038600" cy="251460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552994" y="2667000"/>
            <a:ext cx="7829006" cy="1569660"/>
          </a:xfrm>
          <a:prstGeom prst="rect">
            <a:avLst/>
          </a:prstGeom>
        </p:spPr>
        <p:txBody>
          <a:bodyPr wrap="square">
            <a:spAutoFit/>
          </a:bodyPr>
          <a:lstStyle/>
          <a:p>
            <a:r>
              <a:rPr lang="en-US" sz="1600" dirty="0"/>
              <a:t>The main role of Cdk5 when it comes to neurons is to assure proper </a:t>
            </a:r>
            <a:r>
              <a:rPr lang="en-US" sz="1600" u="sng" dirty="0"/>
              <a:t>neuronal migration</a:t>
            </a:r>
            <a:r>
              <a:rPr lang="en-US" sz="1600" dirty="0"/>
              <a:t>. Neurons will send out both dendrites and axons to form connections with other neurons in order to transmit information and Cdk5 regulates this process. In order to perform, Cdk5 needs to be </a:t>
            </a:r>
            <a:r>
              <a:rPr lang="en-US" sz="1600" u="sng" dirty="0"/>
              <a:t>activated by </a:t>
            </a:r>
            <a:r>
              <a:rPr lang="en-US" sz="1600" b="1" dirty="0"/>
              <a:t>p35</a:t>
            </a:r>
            <a:r>
              <a:rPr lang="en-US" sz="1600" dirty="0"/>
              <a:t> (these 3 amino acids, Asp-259, Asn-266 and Ser-270, are involved in the formation of </a:t>
            </a:r>
            <a:r>
              <a:rPr lang="en-US" sz="1600" u="sng" dirty="0"/>
              <a:t>hydrogen bonds</a:t>
            </a:r>
            <a:r>
              <a:rPr lang="en-US" sz="1600" dirty="0"/>
              <a:t> with Cdk5) or </a:t>
            </a:r>
            <a:r>
              <a:rPr lang="en-US" sz="1600" b="1" dirty="0"/>
              <a:t>p39</a:t>
            </a:r>
            <a:r>
              <a:rPr lang="en-US" sz="1600" dirty="0"/>
              <a:t> (the isoform of p35), which are two of its neuron-specific regulatory subunits. </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378381" y="4312134"/>
            <a:ext cx="2113614" cy="1707666"/>
          </a:xfrm>
          <a:prstGeom prst="rect">
            <a:avLst/>
          </a:prstGeom>
        </p:spPr>
      </p:pic>
      <p:sp>
        <p:nvSpPr>
          <p:cNvPr id="7" name="Rectangle 6"/>
          <p:cNvSpPr/>
          <p:nvPr/>
        </p:nvSpPr>
        <p:spPr>
          <a:xfrm>
            <a:off x="552994" y="6063478"/>
            <a:ext cx="7219406" cy="584775"/>
          </a:xfrm>
          <a:prstGeom prst="rect">
            <a:avLst/>
          </a:prstGeom>
        </p:spPr>
        <p:txBody>
          <a:bodyPr wrap="square">
            <a:spAutoFit/>
          </a:bodyPr>
          <a:lstStyle/>
          <a:p>
            <a:pPr algn="ctr"/>
            <a:r>
              <a:rPr lang="en-US" sz="1600" b="1" dirty="0" err="1"/>
              <a:t>C</a:t>
            </a:r>
            <a:r>
              <a:rPr lang="en-US" sz="1600" dirty="0" err="1"/>
              <a:t>yclin</a:t>
            </a:r>
            <a:r>
              <a:rPr lang="en-US" sz="1600" dirty="0"/>
              <a:t>-</a:t>
            </a:r>
            <a:r>
              <a:rPr lang="en-US" sz="1600" b="1" dirty="0"/>
              <a:t>d</a:t>
            </a:r>
            <a:r>
              <a:rPr lang="en-US" sz="1600" dirty="0"/>
              <a:t>ependent </a:t>
            </a:r>
            <a:r>
              <a:rPr lang="en-US" sz="1600" b="1" dirty="0"/>
              <a:t>k</a:t>
            </a:r>
            <a:r>
              <a:rPr lang="en-US" sz="1600" dirty="0"/>
              <a:t>inase </a:t>
            </a:r>
            <a:r>
              <a:rPr lang="en-US" sz="1600" b="1" dirty="0"/>
              <a:t>5</a:t>
            </a:r>
            <a:r>
              <a:rPr lang="en-US" sz="1600" dirty="0"/>
              <a:t> activator </a:t>
            </a:r>
            <a:r>
              <a:rPr lang="en-US" sz="1600" b="1" dirty="0"/>
              <a:t>1</a:t>
            </a:r>
            <a:r>
              <a:rPr lang="en-US" sz="1600" dirty="0"/>
              <a:t> is an enzyme that in humans </a:t>
            </a:r>
          </a:p>
          <a:p>
            <a:pPr algn="ctr"/>
            <a:r>
              <a:rPr lang="en-US" sz="1600" dirty="0"/>
              <a:t>is encoded by the </a:t>
            </a:r>
            <a:r>
              <a:rPr lang="en-US" sz="1600" i="1" dirty="0"/>
              <a:t>CDK5R1</a:t>
            </a:r>
            <a:r>
              <a:rPr lang="en-US" sz="1600" dirty="0"/>
              <a:t> gene.</a:t>
            </a:r>
          </a:p>
        </p:txBody>
      </p:sp>
    </p:spTree>
    <p:extLst>
      <p:ext uri="{BB962C8B-B14F-4D97-AF65-F5344CB8AC3E}">
        <p14:creationId xmlns:p14="http://schemas.microsoft.com/office/powerpoint/2010/main" val="7445205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172</a:t>
            </a:fld>
            <a:endParaRPr lang="en-US"/>
          </a:p>
        </p:txBody>
      </p:sp>
      <p:sp>
        <p:nvSpPr>
          <p:cNvPr id="3" name="Rectangle 2"/>
          <p:cNvSpPr/>
          <p:nvPr/>
        </p:nvSpPr>
        <p:spPr>
          <a:xfrm>
            <a:off x="457200" y="539889"/>
            <a:ext cx="8153400" cy="5632311"/>
          </a:xfrm>
          <a:prstGeom prst="rect">
            <a:avLst/>
          </a:prstGeom>
        </p:spPr>
        <p:txBody>
          <a:bodyPr wrap="square">
            <a:spAutoFit/>
          </a:bodyPr>
          <a:lstStyle/>
          <a:p>
            <a:r>
              <a:rPr lang="en-US" dirty="0"/>
              <a:t>The protein encoded by this gene (</a:t>
            </a:r>
            <a:r>
              <a:rPr lang="en-US" b="1" dirty="0"/>
              <a:t>p35</a:t>
            </a:r>
            <a:r>
              <a:rPr lang="en-US" dirty="0"/>
              <a:t>) is a neuron-specific activator of </a:t>
            </a:r>
            <a:r>
              <a:rPr lang="en-US" dirty="0" err="1"/>
              <a:t>cyclin</a:t>
            </a:r>
            <a:r>
              <a:rPr lang="en-US" dirty="0"/>
              <a:t>-dependent kinase 5 (</a:t>
            </a:r>
            <a:r>
              <a:rPr lang="en-US" b="1" dirty="0"/>
              <a:t>CDK5</a:t>
            </a:r>
            <a:r>
              <a:rPr lang="en-US" dirty="0"/>
              <a:t>); the activation of CDK5 is required for proper development of the CNS. The p35 form of this protein is </a:t>
            </a:r>
            <a:r>
              <a:rPr lang="en-US" dirty="0" err="1"/>
              <a:t>proteolytically</a:t>
            </a:r>
            <a:r>
              <a:rPr lang="en-US" dirty="0"/>
              <a:t> cleaved by </a:t>
            </a:r>
            <a:r>
              <a:rPr lang="en-US" b="1" dirty="0" err="1"/>
              <a:t>calpain</a:t>
            </a:r>
            <a:r>
              <a:rPr lang="en-US" dirty="0"/>
              <a:t>, generating a p25 form. The cleavage of p35 into p25 results in </a:t>
            </a:r>
            <a:r>
              <a:rPr lang="en-US" dirty="0" err="1"/>
              <a:t>relocalization</a:t>
            </a:r>
            <a:r>
              <a:rPr lang="en-US" dirty="0"/>
              <a:t> of the protein from the cell periphery to nuclear and </a:t>
            </a:r>
            <a:r>
              <a:rPr lang="en-US" dirty="0" err="1"/>
              <a:t>perinuclear</a:t>
            </a:r>
            <a:r>
              <a:rPr lang="en-US" dirty="0"/>
              <a:t> regions. P25 deregulates CDK5 activity by prolonging its activation and changing its cellular location. The p25 form accumulates in the brain neurons of patients with </a:t>
            </a:r>
            <a:r>
              <a:rPr lang="en-US" b="1" dirty="0">
                <a:solidFill>
                  <a:schemeClr val="accent6">
                    <a:lumMod val="75000"/>
                  </a:schemeClr>
                </a:solidFill>
              </a:rPr>
              <a:t>Alzheimer's</a:t>
            </a:r>
            <a:r>
              <a:rPr lang="en-US" dirty="0"/>
              <a:t> disease [AD]. This accumulation correlates with an </a:t>
            </a:r>
            <a:r>
              <a:rPr lang="en-US" u="sng" dirty="0"/>
              <a:t>increase in CDK5 kinase activity</a:t>
            </a:r>
            <a:r>
              <a:rPr lang="en-US" dirty="0"/>
              <a:t>, and may lead to aberrantly phosphorylated forms of the microtubule-associated protein </a:t>
            </a:r>
            <a:r>
              <a:rPr lang="en-US" b="1" dirty="0"/>
              <a:t>tau</a:t>
            </a:r>
            <a:r>
              <a:rPr lang="en-US" dirty="0"/>
              <a:t>, which contributes to AD.</a:t>
            </a:r>
          </a:p>
          <a:p>
            <a:r>
              <a:rPr lang="en-US" dirty="0"/>
              <a:t>In </a:t>
            </a:r>
            <a:r>
              <a:rPr lang="en-US" b="1" dirty="0"/>
              <a:t>melanocytic cells </a:t>
            </a:r>
            <a:r>
              <a:rPr lang="en-US" dirty="0"/>
              <a:t>CDK5R1 gene expression may be regulated by </a:t>
            </a:r>
            <a:r>
              <a:rPr lang="en-US" b="1" dirty="0"/>
              <a:t>MITF</a:t>
            </a:r>
            <a:r>
              <a:rPr lang="en-US" dirty="0"/>
              <a:t>.</a:t>
            </a:r>
          </a:p>
          <a:p>
            <a:r>
              <a:rPr lang="en-US" dirty="0"/>
              <a:t>The level of expression of p35 and p39 are related to the activity of the enzyme: if there is a high activity of Cdk5 during the brain development, there will be a high expression of its activators. When studies were conducted on mice without p35 and p39, the results were the same as the ones observed on mice without Cdk5: there were clear </a:t>
            </a:r>
            <a:r>
              <a:rPr lang="en-US" u="sng" dirty="0"/>
              <a:t>disruptions of the laminar structures</a:t>
            </a:r>
            <a:r>
              <a:rPr lang="en-US" dirty="0"/>
              <a:t> in the cerebral cortex, the olfactory bulb, the hippocampus and the cerebellum. The proper development and functionality of these areas fully depends on Cdk5, which relies on the correct expression of p35 and p39. Also, Cdk5 </a:t>
            </a:r>
            <a:r>
              <a:rPr lang="en-US" b="1" dirty="0"/>
              <a:t>collaborates with </a:t>
            </a:r>
            <a:r>
              <a:rPr lang="en-US" b="1" dirty="0" err="1"/>
              <a:t>Reelin</a:t>
            </a:r>
            <a:r>
              <a:rPr lang="en-US" b="1" dirty="0"/>
              <a:t> signaling</a:t>
            </a:r>
            <a:r>
              <a:rPr lang="en-US" dirty="0"/>
              <a:t> in order to assure the proper neuronal migration in the developing brain</a:t>
            </a:r>
            <a:r>
              <a:rPr lang="he-IL" dirty="0"/>
              <a:t>.</a:t>
            </a:r>
            <a:endParaRPr lang="en-US" dirty="0"/>
          </a:p>
        </p:txBody>
      </p:sp>
    </p:spTree>
    <p:extLst>
      <p:ext uri="{BB962C8B-B14F-4D97-AF65-F5344CB8AC3E}">
        <p14:creationId xmlns:p14="http://schemas.microsoft.com/office/powerpoint/2010/main" val="40952301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173</a:t>
            </a:fld>
            <a:endParaRPr lang="en-US"/>
          </a:p>
        </p:txBody>
      </p:sp>
      <p:sp>
        <p:nvSpPr>
          <p:cNvPr id="3" name="Rectangle 2"/>
          <p:cNvSpPr/>
          <p:nvPr/>
        </p:nvSpPr>
        <p:spPr>
          <a:xfrm>
            <a:off x="533400" y="962085"/>
            <a:ext cx="7924800" cy="4524315"/>
          </a:xfrm>
          <a:prstGeom prst="rect">
            <a:avLst/>
          </a:prstGeom>
        </p:spPr>
        <p:txBody>
          <a:bodyPr wrap="square">
            <a:spAutoFit/>
          </a:bodyPr>
          <a:lstStyle/>
          <a:p>
            <a:r>
              <a:rPr lang="en-US" dirty="0"/>
              <a:t>Cdk5 is not only implicated in neuronal migration, the enzyme will also help manage </a:t>
            </a:r>
            <a:r>
              <a:rPr lang="en-US" b="1" dirty="0" err="1"/>
              <a:t>neurite</a:t>
            </a:r>
            <a:r>
              <a:rPr lang="en-US" b="1" dirty="0"/>
              <a:t> extension</a:t>
            </a:r>
            <a:r>
              <a:rPr lang="en-US" dirty="0"/>
              <a:t>, </a:t>
            </a:r>
            <a:r>
              <a:rPr lang="en-US" b="1" dirty="0"/>
              <a:t>synapse formation</a:t>
            </a:r>
            <a:r>
              <a:rPr lang="en-US" dirty="0"/>
              <a:t> and </a:t>
            </a:r>
            <a:r>
              <a:rPr lang="en-US" b="1" dirty="0"/>
              <a:t>synaptic transmission</a:t>
            </a:r>
            <a:r>
              <a:rPr lang="en-US" dirty="0"/>
              <a:t>. It is also worth noting that Cdk5 also regulates the process of </a:t>
            </a:r>
            <a:r>
              <a:rPr lang="en-US" u="sng" dirty="0"/>
              <a:t>apoptosis</a:t>
            </a:r>
            <a:r>
              <a:rPr lang="en-US" dirty="0"/>
              <a:t>, which is necessary in order to assure that the neural connections that are formed are correct. Moreover, due to the fact that Cdk5 also intervenes in the regulation of synaptic plasticity, it is implicated in the processes of </a:t>
            </a:r>
            <a:r>
              <a:rPr lang="en-US" b="1" dirty="0"/>
              <a:t>learning and memory formation</a:t>
            </a:r>
            <a:r>
              <a:rPr lang="en-US" dirty="0"/>
              <a:t>, as well as the </a:t>
            </a:r>
            <a:r>
              <a:rPr lang="en-US" b="1" dirty="0"/>
              <a:t>creation of drug addiction</a:t>
            </a:r>
            <a:r>
              <a:rPr lang="he-IL" dirty="0"/>
              <a:t>.</a:t>
            </a:r>
            <a:endParaRPr lang="en-US" dirty="0"/>
          </a:p>
          <a:p>
            <a:r>
              <a:rPr lang="en-US" dirty="0"/>
              <a:t>On top of that, Cdk5 </a:t>
            </a:r>
            <a:r>
              <a:rPr lang="en-US" b="1" dirty="0"/>
              <a:t>modulates actin-cytoskeleton dynamics</a:t>
            </a:r>
            <a:r>
              <a:rPr lang="en-US" dirty="0"/>
              <a:t> by </a:t>
            </a:r>
            <a:r>
              <a:rPr lang="en-US" dirty="0" err="1"/>
              <a:t>phosporilating</a:t>
            </a:r>
            <a:r>
              <a:rPr lang="en-US" dirty="0"/>
              <a:t> Pak1 and </a:t>
            </a:r>
            <a:r>
              <a:rPr lang="en-US" dirty="0" err="1"/>
              <a:t>filamin</a:t>
            </a:r>
            <a:r>
              <a:rPr lang="en-US" dirty="0"/>
              <a:t> 1, and regulates the microtubules by also phosphorylating tau, MAP1B, </a:t>
            </a:r>
            <a:r>
              <a:rPr lang="en-US" dirty="0" err="1"/>
              <a:t>doublecortin</a:t>
            </a:r>
            <a:r>
              <a:rPr lang="en-US" dirty="0"/>
              <a:t>, </a:t>
            </a:r>
            <a:r>
              <a:rPr lang="en-US" dirty="0" err="1"/>
              <a:t>Nudel</a:t>
            </a:r>
            <a:r>
              <a:rPr lang="en-US" dirty="0"/>
              <a:t> and CRMPs, which are all </a:t>
            </a:r>
            <a:r>
              <a:rPr lang="en-US" u="sng" dirty="0"/>
              <a:t>microtubule-associated proteins</a:t>
            </a:r>
            <a:r>
              <a:rPr lang="en-US" dirty="0"/>
              <a:t>. A non-proper expression of Cdk5 will generate defects in these substrates that can lead to multiple illnesses. For example, a defect on </a:t>
            </a:r>
            <a:r>
              <a:rPr lang="en-US" dirty="0" err="1"/>
              <a:t>filamin</a:t>
            </a:r>
            <a:r>
              <a:rPr lang="en-US" dirty="0"/>
              <a:t> 1 in humans provokes periventricular heterotopia; and a defect on Lis1 and </a:t>
            </a:r>
            <a:r>
              <a:rPr lang="en-US" dirty="0" err="1"/>
              <a:t>doublecortins</a:t>
            </a:r>
            <a:r>
              <a:rPr lang="en-US" dirty="0"/>
              <a:t> will cause </a:t>
            </a:r>
            <a:r>
              <a:rPr lang="en-US" dirty="0" err="1"/>
              <a:t>lissencephaly</a:t>
            </a:r>
            <a:r>
              <a:rPr lang="en-US" dirty="0"/>
              <a:t> type 1. As a matter of fact, four members of a consanguineous Israeli Muslim family that suffered from lissencephaly-7 with cerebellar hypoplasia, had a </a:t>
            </a:r>
            <a:r>
              <a:rPr lang="en-US" b="1" dirty="0"/>
              <a:t>splice site mutation</a:t>
            </a:r>
            <a:r>
              <a:rPr lang="en-US" dirty="0"/>
              <a:t> in the Cdk5 gene.</a:t>
            </a:r>
          </a:p>
        </p:txBody>
      </p:sp>
    </p:spTree>
    <p:extLst>
      <p:ext uri="{BB962C8B-B14F-4D97-AF65-F5344CB8AC3E}">
        <p14:creationId xmlns:p14="http://schemas.microsoft.com/office/powerpoint/2010/main" val="14632127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174</a:t>
            </a:fld>
            <a:endParaRPr lang="en-US"/>
          </a:p>
        </p:txBody>
      </p:sp>
      <p:sp>
        <p:nvSpPr>
          <p:cNvPr id="3" name="Rectangle 2"/>
          <p:cNvSpPr/>
          <p:nvPr/>
        </p:nvSpPr>
        <p:spPr>
          <a:xfrm>
            <a:off x="685800" y="758309"/>
            <a:ext cx="7848600" cy="5109091"/>
          </a:xfrm>
          <a:prstGeom prst="rect">
            <a:avLst/>
          </a:prstGeom>
        </p:spPr>
        <p:txBody>
          <a:bodyPr wrap="square">
            <a:spAutoFit/>
          </a:bodyPr>
          <a:lstStyle/>
          <a:p>
            <a:r>
              <a:rPr lang="en-US" b="1" dirty="0"/>
              <a:t>Drug abuse:  </a:t>
            </a:r>
            <a:r>
              <a:rPr lang="en-US" dirty="0"/>
              <a:t>Cdk5 has been proved to be </a:t>
            </a:r>
            <a:r>
              <a:rPr lang="en-US" u="sng" dirty="0"/>
              <a:t>directly linked</a:t>
            </a:r>
            <a:r>
              <a:rPr lang="en-US" dirty="0"/>
              <a:t> with drug abuse. We know that drugs act in the </a:t>
            </a:r>
            <a:r>
              <a:rPr lang="en-US" b="1" dirty="0"/>
              <a:t>reward system</a:t>
            </a:r>
            <a:r>
              <a:rPr lang="en-US" dirty="0"/>
              <a:t>, reaching their action by </a:t>
            </a:r>
            <a:r>
              <a:rPr lang="en-US" u="sng" dirty="0"/>
              <a:t>disturbing the intracellular signal transduction pathways</a:t>
            </a:r>
            <a:r>
              <a:rPr lang="en-US" dirty="0"/>
              <a:t>. Cdk5 is involved in those </a:t>
            </a:r>
            <a:r>
              <a:rPr lang="en-US" dirty="0" err="1"/>
              <a:t>neuro</a:t>
            </a:r>
            <a:r>
              <a:rPr lang="en-US" dirty="0"/>
              <a:t>-signals. The addiction to drugs is a clear consequence of a neuronal dependent experience and </a:t>
            </a:r>
            <a:r>
              <a:rPr lang="en-US" b="1" dirty="0"/>
              <a:t>behavioral plasticity</a:t>
            </a:r>
            <a:r>
              <a:rPr lang="en-US" dirty="0"/>
              <a:t>. When the consumption of drugs becomes a </a:t>
            </a:r>
            <a:r>
              <a:rPr lang="en-US" u="sng" dirty="0"/>
              <a:t>repetitive habit</a:t>
            </a:r>
            <a:r>
              <a:rPr lang="en-US" dirty="0"/>
              <a:t>, it modifies several components of dopamine [</a:t>
            </a:r>
            <a:r>
              <a:rPr lang="en-US" b="1" dirty="0"/>
              <a:t>DA</a:t>
            </a:r>
            <a:r>
              <a:rPr lang="en-US" dirty="0"/>
              <a:t>] signaling, changes in gene expression, and changes in the neuronal circuitry of </a:t>
            </a:r>
            <a:r>
              <a:rPr lang="en-US" dirty="0" err="1"/>
              <a:t>dopaminoceptive</a:t>
            </a:r>
            <a:r>
              <a:rPr lang="en-US" dirty="0"/>
              <a:t> neurons. Taking the example of </a:t>
            </a:r>
            <a:r>
              <a:rPr lang="en-US" u="sng" dirty="0"/>
              <a:t>cocaine</a:t>
            </a:r>
            <a:r>
              <a:rPr lang="en-US" dirty="0"/>
              <a:t>, the effects of it are caused by </a:t>
            </a:r>
            <a:r>
              <a:rPr lang="en-US" b="1" dirty="0"/>
              <a:t>CREB </a:t>
            </a:r>
            <a:r>
              <a:rPr lang="en-US" dirty="0"/>
              <a:t>(</a:t>
            </a:r>
            <a:r>
              <a:rPr lang="en-US" dirty="0" err="1"/>
              <a:t>cAMP</a:t>
            </a:r>
            <a:r>
              <a:rPr lang="en-US" dirty="0"/>
              <a:t> Response Element Binding), which leads to a </a:t>
            </a:r>
            <a:r>
              <a:rPr lang="en-US" u="sng" dirty="0"/>
              <a:t>transient burst in immediate early gene expression</a:t>
            </a:r>
            <a:r>
              <a:rPr lang="en-US" dirty="0"/>
              <a:t> in the striatum, and also from </a:t>
            </a:r>
            <a:r>
              <a:rPr lang="en-US" sz="2000" b="1" dirty="0" err="1"/>
              <a:t>ΔFosB</a:t>
            </a:r>
            <a:r>
              <a:rPr lang="en-US" b="1" dirty="0"/>
              <a:t> </a:t>
            </a:r>
            <a:r>
              <a:rPr lang="en-US" dirty="0"/>
              <a:t>(which accumulates and persists in striatal neurons when the consumption of the drug is regular). Many studies have revealed that the overexpression of </a:t>
            </a:r>
            <a:r>
              <a:rPr lang="en-US" dirty="0" err="1"/>
              <a:t>ΔFosB</a:t>
            </a:r>
            <a:r>
              <a:rPr lang="en-US" dirty="0"/>
              <a:t> due to drug abuse is the cause of an </a:t>
            </a:r>
            <a:r>
              <a:rPr lang="en-US" b="1" dirty="0" err="1"/>
              <a:t>upregulation</a:t>
            </a:r>
            <a:r>
              <a:rPr lang="en-US" b="1" dirty="0"/>
              <a:t> of Cdk5</a:t>
            </a:r>
            <a:r>
              <a:rPr lang="en-US" dirty="0"/>
              <a:t> (because it is a downstream of </a:t>
            </a:r>
            <a:r>
              <a:rPr lang="en-US" dirty="0" err="1"/>
              <a:t>ΔFosB</a:t>
            </a:r>
            <a:r>
              <a:rPr lang="en-US" dirty="0"/>
              <a:t> in the striatum, including the nucleus </a:t>
            </a:r>
            <a:r>
              <a:rPr lang="en-US" dirty="0" err="1"/>
              <a:t>accumbens</a:t>
            </a:r>
            <a:r>
              <a:rPr lang="en-US" dirty="0"/>
              <a:t> [</a:t>
            </a:r>
            <a:r>
              <a:rPr lang="en-US" b="1" dirty="0" err="1"/>
              <a:t>NAc</a:t>
            </a:r>
            <a:r>
              <a:rPr lang="en-US" dirty="0"/>
              <a:t>).</a:t>
            </a:r>
          </a:p>
          <a:p>
            <a:r>
              <a:rPr lang="en-US" dirty="0"/>
              <a:t>It has been discovered that with the exposure to drugs such as cocaine and with the excessive presence of </a:t>
            </a:r>
            <a:r>
              <a:rPr lang="en-US" dirty="0" err="1"/>
              <a:t>ΔFosB</a:t>
            </a:r>
            <a:r>
              <a:rPr lang="en-US" dirty="0"/>
              <a:t>, the </a:t>
            </a:r>
            <a:r>
              <a:rPr lang="en-US" u="sng" dirty="0"/>
              <a:t>amount of Cdk5 increases</a:t>
            </a:r>
            <a:r>
              <a:rPr lang="en-US" dirty="0"/>
              <a:t>. This is due to those 2 factors up-regulating p35 which activates the production of the Cdk5 protein</a:t>
            </a:r>
            <a:r>
              <a:rPr lang="he-IL" dirty="0"/>
              <a:t>.</a:t>
            </a:r>
            <a:endParaRPr lang="en-US" dirty="0"/>
          </a:p>
        </p:txBody>
      </p:sp>
    </p:spTree>
    <p:extLst>
      <p:ext uri="{BB962C8B-B14F-4D97-AF65-F5344CB8AC3E}">
        <p14:creationId xmlns:p14="http://schemas.microsoft.com/office/powerpoint/2010/main" val="23928511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175</a:t>
            </a:fld>
            <a:endParaRPr lang="en-US"/>
          </a:p>
        </p:txBody>
      </p:sp>
      <p:sp>
        <p:nvSpPr>
          <p:cNvPr id="3" name="Rectangle 2"/>
          <p:cNvSpPr/>
          <p:nvPr/>
        </p:nvSpPr>
        <p:spPr>
          <a:xfrm>
            <a:off x="381000" y="304800"/>
            <a:ext cx="8229600" cy="5632311"/>
          </a:xfrm>
          <a:prstGeom prst="rect">
            <a:avLst/>
          </a:prstGeom>
        </p:spPr>
        <p:txBody>
          <a:bodyPr wrap="square">
            <a:spAutoFit/>
          </a:bodyPr>
          <a:lstStyle/>
          <a:p>
            <a:r>
              <a:rPr lang="en-US" dirty="0"/>
              <a:t>It has also been demonstrated that this enzyme has an important place in DA neurotransmission regulation. Indeed, Cdk5 is able to modify the DA system by </a:t>
            </a:r>
            <a:r>
              <a:rPr lang="en-US" u="sng" dirty="0"/>
              <a:t>phosphorylating</a:t>
            </a:r>
            <a:r>
              <a:rPr lang="en-US" dirty="0"/>
              <a:t> </a:t>
            </a:r>
            <a:r>
              <a:rPr lang="en-US" b="1" dirty="0"/>
              <a:t>DARPP-32</a:t>
            </a:r>
            <a:r>
              <a:rPr lang="en-US" dirty="0"/>
              <a:t>. We know that the nucleus </a:t>
            </a:r>
            <a:r>
              <a:rPr lang="en-US" dirty="0" err="1"/>
              <a:t>accumbens</a:t>
            </a:r>
            <a:r>
              <a:rPr lang="en-US" dirty="0"/>
              <a:t> is related to drug addictions. As a consequence of the increasing quantity of Cdk5, there is also a </a:t>
            </a:r>
            <a:r>
              <a:rPr lang="en-US" u="sng" dirty="0"/>
              <a:t>rise in the number of dendritic branch points and spines</a:t>
            </a:r>
            <a:r>
              <a:rPr lang="en-US" dirty="0"/>
              <a:t>, both the medium spiny neurons in the </a:t>
            </a:r>
            <a:r>
              <a:rPr lang="en-US" dirty="0" err="1"/>
              <a:t>NAc</a:t>
            </a:r>
            <a:r>
              <a:rPr lang="en-US" dirty="0"/>
              <a:t> and pyramidal neurons in the medial prefrontal cortex [</a:t>
            </a:r>
            <a:r>
              <a:rPr lang="en-US" b="1" dirty="0"/>
              <a:t>PFC</a:t>
            </a:r>
            <a:r>
              <a:rPr lang="en-US" dirty="0"/>
              <a:t>]. The relation of CDK5 to drug abuse and more specifically to the reward system, which is triggered by the consumption of drugs is obvious</a:t>
            </a:r>
            <a:r>
              <a:rPr lang="he-IL" dirty="0"/>
              <a:t>.</a:t>
            </a:r>
            <a:endParaRPr lang="en-US" dirty="0"/>
          </a:p>
          <a:p>
            <a:r>
              <a:rPr lang="en-US" dirty="0"/>
              <a:t>Cdk5 is a transitional state to the overexposure to drugs as cocaine. It can be explained by the increased expression of Cdk5 in </a:t>
            </a:r>
            <a:r>
              <a:rPr lang="en-US" dirty="0" err="1"/>
              <a:t>NAc</a:t>
            </a:r>
            <a:r>
              <a:rPr lang="en-US" dirty="0"/>
              <a:t>, PFC and VTA only when it comes to </a:t>
            </a:r>
            <a:r>
              <a:rPr lang="en-US" u="sng" dirty="0"/>
              <a:t>frequent</a:t>
            </a:r>
            <a:r>
              <a:rPr lang="en-US" dirty="0"/>
              <a:t> cocaine doses significantly close in time. Further analyzing the relationship between Cdk5 proportion and drug effects, it has been shown that there are significant differences depending on the dose and the frequency of the consumption of the drug. For instance, if the frequency of the cocaine dose is really spread in time or concentrated in a single and long period of time, the cocaine effects will be present even though the production of Cdk5 in the </a:t>
            </a:r>
            <a:r>
              <a:rPr lang="en-US" dirty="0" err="1"/>
              <a:t>NAc</a:t>
            </a:r>
            <a:r>
              <a:rPr lang="en-US" dirty="0"/>
              <a:t>, in the ventral tegmental area and PFC will not increase. However, when it comes to frequent doses significantly close in time, the effects of cocaine aren’t displayed despite the enhanced proportion of Cdk5. Those differences can be explained with the fact that Cdk5 is a </a:t>
            </a:r>
            <a:r>
              <a:rPr lang="en-US" u="sng" dirty="0"/>
              <a:t>transitional state</a:t>
            </a:r>
            <a:r>
              <a:rPr lang="en-US" dirty="0"/>
              <a:t> to the overexposure to drugs as cocaine</a:t>
            </a:r>
            <a:r>
              <a:rPr lang="he-IL" dirty="0"/>
              <a:t>.</a:t>
            </a:r>
            <a:endParaRPr lang="en-US" dirty="0"/>
          </a:p>
        </p:txBody>
      </p:sp>
    </p:spTree>
    <p:extLst>
      <p:ext uri="{BB962C8B-B14F-4D97-AF65-F5344CB8AC3E}">
        <p14:creationId xmlns:p14="http://schemas.microsoft.com/office/powerpoint/2010/main" val="3679875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176</a:t>
            </a:fld>
            <a:endParaRPr lang="en-US"/>
          </a:p>
        </p:txBody>
      </p:sp>
      <p:sp>
        <p:nvSpPr>
          <p:cNvPr id="3" name="Rectangle 2"/>
          <p:cNvSpPr/>
          <p:nvPr/>
        </p:nvSpPr>
        <p:spPr>
          <a:xfrm>
            <a:off x="533400" y="228600"/>
            <a:ext cx="8153400" cy="3662541"/>
          </a:xfrm>
          <a:prstGeom prst="rect">
            <a:avLst/>
          </a:prstGeom>
        </p:spPr>
        <p:txBody>
          <a:bodyPr wrap="square">
            <a:spAutoFit/>
          </a:bodyPr>
          <a:lstStyle/>
          <a:p>
            <a:pPr algn="ctr"/>
            <a:r>
              <a:rPr lang="en-US" sz="2400" b="1" dirty="0"/>
              <a:t>DARPP-32</a:t>
            </a:r>
          </a:p>
          <a:p>
            <a:r>
              <a:rPr lang="en-US" sz="1600" dirty="0"/>
              <a:t>Dopamine and </a:t>
            </a:r>
            <a:r>
              <a:rPr lang="en-US" sz="1600" dirty="0" err="1"/>
              <a:t>cAMP</a:t>
            </a:r>
            <a:r>
              <a:rPr lang="en-US" sz="1600" dirty="0"/>
              <a:t>-regulated </a:t>
            </a:r>
            <a:r>
              <a:rPr lang="en-US" sz="1600" dirty="0" err="1"/>
              <a:t>phosphoprotein</a:t>
            </a:r>
            <a:r>
              <a:rPr lang="en-US" sz="1600" dirty="0"/>
              <a:t> of relative molecular mass 32,000 Da (DARPP-32) is a cytosolic protein that is phosphorylated by </a:t>
            </a:r>
            <a:r>
              <a:rPr lang="en-US" sz="1600" dirty="0" err="1"/>
              <a:t>cAMP</a:t>
            </a:r>
            <a:r>
              <a:rPr lang="en-US" sz="1600" dirty="0"/>
              <a:t>-dependent protein kinase (PKA) in response to the activation of the adenylyl-</a:t>
            </a:r>
            <a:r>
              <a:rPr lang="en-US" sz="1600" dirty="0" err="1"/>
              <a:t>cyclase</a:t>
            </a:r>
            <a:r>
              <a:rPr lang="en-US" sz="1600" dirty="0"/>
              <a:t>-coupled D1-dopamine receptor. It is also known as PPP1R1B (protein phosphatase 1, regulatory subunit 1B) because it is a potent inhibitor of protein phosphatase 1 (PP1). DARPP-32 was considered a good marker for neurons containing D1 receptor one of the main targets of dopamine, although it can be regulated by many other extracellular messengers, such as glutamate. DARPP-32 is highly enriched in striatal medium-sized spiny neurons with a dense dopamine- and glutamate- innervation. The activation of dopaminergic and </a:t>
            </a:r>
            <a:r>
              <a:rPr lang="en-US" sz="1600" dirty="0" err="1"/>
              <a:t>glutamatergic</a:t>
            </a:r>
            <a:r>
              <a:rPr lang="en-US" sz="1600" dirty="0"/>
              <a:t> receptors regulates the phosphorylation of DARPP-32, but with opposite molecular mechanisms. Thus, the stimulation of dopamine D1 receptor enhances the phosphorylation by PKA of Thr-34 site in DARPP-32, which acts as a strong PP1 inhibitor, whereas the activation of the NMDA receptor promotes the elevation of intracellular calcium, inducing </a:t>
            </a:r>
            <a:r>
              <a:rPr lang="en-US" sz="1600" dirty="0" err="1"/>
              <a:t>dephosphorylation</a:t>
            </a:r>
            <a:r>
              <a:rPr lang="en-US" sz="1600" dirty="0"/>
              <a:t> of DARPP-32 and reducing its PP1 inhibitory activity.</a:t>
            </a:r>
            <a:endParaRPr lang="he-IL"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3938" y="3999532"/>
            <a:ext cx="3890662" cy="2401268"/>
          </a:xfrm>
          <a:prstGeom prst="rect">
            <a:avLst/>
          </a:prstGeom>
        </p:spPr>
      </p:pic>
    </p:spTree>
    <p:extLst>
      <p:ext uri="{BB962C8B-B14F-4D97-AF65-F5344CB8AC3E}">
        <p14:creationId xmlns:p14="http://schemas.microsoft.com/office/powerpoint/2010/main" val="34223489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177</a:t>
            </a:fld>
            <a:endParaRPr lang="en-US"/>
          </a:p>
        </p:txBody>
      </p:sp>
      <p:sp>
        <p:nvSpPr>
          <p:cNvPr id="3" name="Rectangle 2"/>
          <p:cNvSpPr/>
          <p:nvPr/>
        </p:nvSpPr>
        <p:spPr>
          <a:xfrm>
            <a:off x="533400" y="400645"/>
            <a:ext cx="8077200" cy="5847755"/>
          </a:xfrm>
          <a:prstGeom prst="rect">
            <a:avLst/>
          </a:prstGeom>
        </p:spPr>
        <p:txBody>
          <a:bodyPr wrap="square">
            <a:spAutoFit/>
          </a:bodyPr>
          <a:lstStyle/>
          <a:p>
            <a:r>
              <a:rPr lang="en-US" sz="1700" dirty="0"/>
              <a:t>All this information should now be focused on finding a therapeutic use for </a:t>
            </a:r>
            <a:r>
              <a:rPr lang="en-US" sz="1700" b="1" dirty="0"/>
              <a:t>Cdk5</a:t>
            </a:r>
            <a:r>
              <a:rPr lang="en-US" sz="1700" dirty="0"/>
              <a:t>, which can </a:t>
            </a:r>
            <a:r>
              <a:rPr lang="en-US" sz="1700" u="sng" dirty="0"/>
              <a:t>reduce the feeling of reward</a:t>
            </a:r>
            <a:r>
              <a:rPr lang="en-US" sz="1700" dirty="0"/>
              <a:t> when we use drugs regularly. First of all, it has been proved that Cdk5 antagonist, after a long time using it, works as an </a:t>
            </a:r>
            <a:r>
              <a:rPr lang="en-US" sz="1700" b="1" dirty="0"/>
              <a:t>inhibitor of the growth of spiny dendrites in the </a:t>
            </a:r>
            <a:r>
              <a:rPr lang="en-US" sz="1700" b="1" dirty="0" err="1"/>
              <a:t>NAc</a:t>
            </a:r>
            <a:r>
              <a:rPr lang="en-US" sz="1700" b="1" dirty="0"/>
              <a:t> neurons</a:t>
            </a:r>
            <a:r>
              <a:rPr lang="en-US" sz="1700" dirty="0"/>
              <a:t>. This way, we could treat addictions. Secondly, it could be used as a way to </a:t>
            </a:r>
            <a:r>
              <a:rPr lang="en-US" sz="1700" u="sng" dirty="0"/>
              <a:t>diagnose drug abuse</a:t>
            </a:r>
            <a:r>
              <a:rPr lang="en-US" sz="1700" dirty="0"/>
              <a:t>, if we decide to monitor the amount of Cdk5 in the patient. This is possible because Cdk5 is only produced as a </a:t>
            </a:r>
            <a:r>
              <a:rPr lang="en-US" sz="1700" u="sng" dirty="0"/>
              <a:t>reward</a:t>
            </a:r>
            <a:r>
              <a:rPr lang="en-US" sz="1700" dirty="0"/>
              <a:t> for </a:t>
            </a:r>
            <a:r>
              <a:rPr lang="en-US" sz="1700" u="sng" dirty="0"/>
              <a:t>using drugs</a:t>
            </a:r>
            <a:r>
              <a:rPr lang="en-US" sz="1700" dirty="0"/>
              <a:t> but not as a mediator or natural reward.</a:t>
            </a:r>
          </a:p>
          <a:p>
            <a:r>
              <a:rPr lang="en-US" sz="1700" b="1" dirty="0"/>
              <a:t>Memory: </a:t>
            </a:r>
            <a:r>
              <a:rPr lang="en-US" sz="1700" dirty="0"/>
              <a:t>Thanks to an experiment with mice, a relation between memory and Cdk5 was demonstrated. On one hand, mice </a:t>
            </a:r>
            <a:r>
              <a:rPr lang="en-US" sz="1700" u="sng" dirty="0"/>
              <a:t>did not show fear</a:t>
            </a:r>
            <a:r>
              <a:rPr lang="en-US" sz="1700" dirty="0"/>
              <a:t> integrated by a previous activity when Cdk5 was </a:t>
            </a:r>
            <a:r>
              <a:rPr lang="en-US" sz="1700" b="1" dirty="0"/>
              <a:t>in</a:t>
            </a:r>
            <a:r>
              <a:rPr lang="en-US" sz="1700" dirty="0"/>
              <a:t>activated. On the other hand, when the enzyme activity was increased in the hippocampus -where memories are stored- the fear </a:t>
            </a:r>
            <a:r>
              <a:rPr lang="en-US" sz="1700" b="1" dirty="0"/>
              <a:t>re</a:t>
            </a:r>
            <a:r>
              <a:rPr lang="en-US" sz="1700" dirty="0"/>
              <a:t>appeared</a:t>
            </a:r>
            <a:r>
              <a:rPr lang="he-IL" sz="1700" dirty="0"/>
              <a:t>.</a:t>
            </a:r>
            <a:endParaRPr lang="en-US" sz="1700" dirty="0"/>
          </a:p>
          <a:p>
            <a:r>
              <a:rPr lang="en-US" sz="1700" b="1" dirty="0"/>
              <a:t>Remodeling of the actin cytoskeleton in the brain: </a:t>
            </a:r>
            <a:r>
              <a:rPr lang="en-US" sz="1700" dirty="0"/>
              <a:t>During embryogenesis, Cdk5 is essential for brain development as it is crucial for the regulation of the cytoskeleton that in turn is important for remodeling in the brain. Several neuronal processes: pain signaling, drug addiction, behavioral changes, the formation of memories and learning, related to the development of the brain, derive from rapid modifications in cytoskeleton. A negative remodeling of neuronal cytoskeleton will be associated with a </a:t>
            </a:r>
            <a:r>
              <a:rPr lang="en-US" sz="1700" b="1" dirty="0"/>
              <a:t>loss of synapses </a:t>
            </a:r>
            <a:r>
              <a:rPr lang="en-US" sz="1700" dirty="0"/>
              <a:t>and </a:t>
            </a:r>
            <a:r>
              <a:rPr lang="en-US" sz="1700" dirty="0" err="1"/>
              <a:t>neurodegeneration</a:t>
            </a:r>
            <a:r>
              <a:rPr lang="en-US" sz="1700" dirty="0"/>
              <a:t> in brain diseases, where the Cdk5 activity is </a:t>
            </a:r>
            <a:r>
              <a:rPr lang="en-US" sz="1700" b="1" dirty="0"/>
              <a:t>de</a:t>
            </a:r>
            <a:r>
              <a:rPr lang="en-US" sz="1700" dirty="0"/>
              <a:t>regulated. Therefore, most part of Cdk5 substrates are related to the </a:t>
            </a:r>
            <a:r>
              <a:rPr lang="en-US" sz="1700" u="sng" dirty="0"/>
              <a:t>actin skeleton</a:t>
            </a:r>
            <a:r>
              <a:rPr lang="en-US" sz="1700" dirty="0"/>
              <a:t>. </a:t>
            </a:r>
            <a:r>
              <a:rPr lang="en-US" sz="1700" dirty="0" err="1"/>
              <a:t>Othe</a:t>
            </a:r>
            <a:r>
              <a:rPr lang="en-US" sz="1700" dirty="0"/>
              <a:t> proteins have been identified: ephexin1, p27, Mst3, </a:t>
            </a:r>
            <a:r>
              <a:rPr lang="en-US" sz="1700" dirty="0" err="1"/>
              <a:t>CaMKv</a:t>
            </a:r>
            <a:r>
              <a:rPr lang="en-US" sz="1700" dirty="0"/>
              <a:t>, kalirin-7, RasGRF2, Pak1, WAVE1, neurabin-1, </a:t>
            </a:r>
            <a:r>
              <a:rPr lang="en-US" sz="1700" dirty="0" err="1"/>
              <a:t>TrkB</a:t>
            </a:r>
            <a:r>
              <a:rPr lang="en-US" sz="1700" dirty="0"/>
              <a:t>, 5-HT6R, </a:t>
            </a:r>
            <a:r>
              <a:rPr lang="en-US" sz="1700" dirty="0" err="1"/>
              <a:t>talin</a:t>
            </a:r>
            <a:r>
              <a:rPr lang="en-US" sz="1700" dirty="0"/>
              <a:t>, </a:t>
            </a:r>
            <a:r>
              <a:rPr lang="en-US" sz="1700" dirty="0" err="1"/>
              <a:t>drebrin</a:t>
            </a:r>
            <a:r>
              <a:rPr lang="en-US" sz="1700" dirty="0"/>
              <a:t>, </a:t>
            </a:r>
            <a:r>
              <a:rPr lang="en-US" sz="1700" dirty="0" err="1"/>
              <a:t>synapsin</a:t>
            </a:r>
            <a:r>
              <a:rPr lang="en-US" sz="1700" dirty="0"/>
              <a:t> I, </a:t>
            </a:r>
            <a:r>
              <a:rPr lang="en-US" sz="1700" dirty="0" err="1"/>
              <a:t>synapsin</a:t>
            </a:r>
            <a:r>
              <a:rPr lang="en-US" sz="1700" dirty="0"/>
              <a:t> III, CRMP1, GKAP, SPAR, PSD-95, and LRRK2.</a:t>
            </a:r>
          </a:p>
        </p:txBody>
      </p:sp>
    </p:spTree>
    <p:extLst>
      <p:ext uri="{BB962C8B-B14F-4D97-AF65-F5344CB8AC3E}">
        <p14:creationId xmlns:p14="http://schemas.microsoft.com/office/powerpoint/2010/main" val="22703590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178</a:t>
            </a:fld>
            <a:endParaRPr lang="en-US"/>
          </a:p>
        </p:txBody>
      </p:sp>
      <p:sp>
        <p:nvSpPr>
          <p:cNvPr id="3" name="Rectangle 2"/>
          <p:cNvSpPr/>
          <p:nvPr/>
        </p:nvSpPr>
        <p:spPr>
          <a:xfrm>
            <a:off x="685800" y="560487"/>
            <a:ext cx="8001000" cy="5078313"/>
          </a:xfrm>
          <a:prstGeom prst="rect">
            <a:avLst/>
          </a:prstGeom>
        </p:spPr>
        <p:txBody>
          <a:bodyPr wrap="square">
            <a:spAutoFit/>
          </a:bodyPr>
          <a:lstStyle/>
          <a:p>
            <a:r>
              <a:rPr lang="en-US" b="1" dirty="0"/>
              <a:t>Circadian clock regulation:</a:t>
            </a:r>
            <a:r>
              <a:rPr lang="en-US" dirty="0"/>
              <a:t> The mammalian circadian clock is controlled by Cdk5 with the </a:t>
            </a:r>
            <a:r>
              <a:rPr lang="en-US" u="sng" dirty="0"/>
              <a:t>phosphorylation </a:t>
            </a:r>
            <a:r>
              <a:rPr lang="en-US" dirty="0"/>
              <a:t>of </a:t>
            </a:r>
            <a:r>
              <a:rPr lang="en-US" b="1" dirty="0"/>
              <a:t>PER2</a:t>
            </a:r>
            <a:r>
              <a:rPr lang="en-US" dirty="0"/>
              <a:t>. In the laboratory, Cdk5 was blocked in the </a:t>
            </a:r>
            <a:r>
              <a:rPr lang="en-US" b="1" dirty="0"/>
              <a:t>SCN </a:t>
            </a:r>
            <a:r>
              <a:rPr lang="en-US" dirty="0"/>
              <a:t>(</a:t>
            </a:r>
            <a:r>
              <a:rPr lang="en-US" dirty="0" err="1"/>
              <a:t>suprachiasmatic</a:t>
            </a:r>
            <a:r>
              <a:rPr lang="en-US" dirty="0"/>
              <a:t> nuclei, a master oscillator of the circadian system), consequently the free-running period in mice was reduced. During the diurnal period, the PER2 (at serine residue 394) was phosphorylated by the Cdk5, thus, the </a:t>
            </a:r>
            <a:r>
              <a:rPr lang="en-US" b="1" dirty="0" err="1"/>
              <a:t>Cryptochrome</a:t>
            </a:r>
            <a:r>
              <a:rPr lang="en-US" b="1" dirty="0"/>
              <a:t> 1</a:t>
            </a:r>
            <a:r>
              <a:rPr lang="en-US" dirty="0"/>
              <a:t> (CRY1) could easily </a:t>
            </a:r>
            <a:r>
              <a:rPr lang="en-US" u="sng" dirty="0"/>
              <a:t>interact with it</a:t>
            </a:r>
            <a:r>
              <a:rPr lang="en-US" dirty="0"/>
              <a:t> and the PER2-CRY1 complex went into the nucleus. The molecular circadian cycle and period are properly established thanks to the task of the Cdk5 as a </a:t>
            </a:r>
            <a:r>
              <a:rPr lang="en-US" u="sng" dirty="0"/>
              <a:t>nuclear driver</a:t>
            </a:r>
            <a:r>
              <a:rPr lang="en-US" dirty="0"/>
              <a:t> of these proteins</a:t>
            </a:r>
            <a:r>
              <a:rPr lang="he-IL" dirty="0"/>
              <a:t>.</a:t>
            </a:r>
            <a:endParaRPr lang="en-US" dirty="0"/>
          </a:p>
          <a:p>
            <a:r>
              <a:rPr lang="en-US" b="1" dirty="0"/>
              <a:t>Regulator of cell apoptosis and cell survival:</a:t>
            </a:r>
            <a:r>
              <a:rPr lang="en-US" dirty="0"/>
              <a:t> Cdk5 is involved in numerous cellular functions such as cell mobility survival, apoptosis, and gene regulation. The plasma membrane, cytosol and </a:t>
            </a:r>
            <a:r>
              <a:rPr lang="en-US" dirty="0" err="1"/>
              <a:t>perinuclear</a:t>
            </a:r>
            <a:r>
              <a:rPr lang="en-US" dirty="0"/>
              <a:t> region are the locations where Cdk5/</a:t>
            </a:r>
            <a:r>
              <a:rPr lang="en-US" b="1" dirty="0"/>
              <a:t>p35</a:t>
            </a:r>
            <a:r>
              <a:rPr lang="en-US" dirty="0"/>
              <a:t> activators are found. Nevertheless, Cdk5 can also be activated by </a:t>
            </a:r>
            <a:r>
              <a:rPr lang="en-US" b="1" dirty="0" err="1"/>
              <a:t>cyclin</a:t>
            </a:r>
            <a:r>
              <a:rPr lang="en-US" b="1" dirty="0"/>
              <a:t> I</a:t>
            </a:r>
            <a:r>
              <a:rPr lang="en-US" dirty="0"/>
              <a:t>, this regulator causes an increase in the expression of </a:t>
            </a:r>
            <a:r>
              <a:rPr lang="en-US" b="1" dirty="0"/>
              <a:t>BCl-2</a:t>
            </a:r>
            <a:r>
              <a:rPr lang="en-US" dirty="0"/>
              <a:t> family proteins, which are associated with </a:t>
            </a:r>
            <a:r>
              <a:rPr lang="en-US" u="sng" dirty="0"/>
              <a:t>anti</a:t>
            </a:r>
            <a:r>
              <a:rPr lang="en-US" dirty="0"/>
              <a:t>-apoptotic functions.</a:t>
            </a:r>
          </a:p>
          <a:p>
            <a:r>
              <a:rPr lang="en-US" dirty="0"/>
              <a:t>PER2 is a member of the Period family of genes and is expressed in a circadian pattern in the </a:t>
            </a:r>
            <a:r>
              <a:rPr lang="en-US" dirty="0" err="1"/>
              <a:t>suprachiasmatic</a:t>
            </a:r>
            <a:r>
              <a:rPr lang="en-US" dirty="0"/>
              <a:t> nucleus, the primary circadian pacemaker in the mammalian brain. Genes in this family encode components of the circadian clock, which regulates the daily rhythms of </a:t>
            </a:r>
            <a:r>
              <a:rPr lang="en-US" dirty="0" err="1"/>
              <a:t>locomotor</a:t>
            </a:r>
            <a:r>
              <a:rPr lang="en-US" dirty="0"/>
              <a:t> activity, metabolism, and behavior.</a:t>
            </a:r>
          </a:p>
        </p:txBody>
      </p:sp>
    </p:spTree>
    <p:extLst>
      <p:ext uri="{BB962C8B-B14F-4D97-AF65-F5344CB8AC3E}">
        <p14:creationId xmlns:p14="http://schemas.microsoft.com/office/powerpoint/2010/main" val="24067206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179</a:t>
            </a:fld>
            <a:endParaRPr lang="en-US"/>
          </a:p>
        </p:txBody>
      </p:sp>
      <p:sp>
        <p:nvSpPr>
          <p:cNvPr id="3" name="Rectangle 2"/>
          <p:cNvSpPr/>
          <p:nvPr/>
        </p:nvSpPr>
        <p:spPr>
          <a:xfrm>
            <a:off x="381000" y="533400"/>
            <a:ext cx="8077200" cy="5909310"/>
          </a:xfrm>
          <a:prstGeom prst="rect">
            <a:avLst/>
          </a:prstGeom>
        </p:spPr>
        <p:txBody>
          <a:bodyPr wrap="square">
            <a:spAutoFit/>
          </a:bodyPr>
          <a:lstStyle/>
          <a:p>
            <a:r>
              <a:rPr lang="en-US" dirty="0"/>
              <a:t>Circadian expression of these genes and their encoded proteins in the </a:t>
            </a:r>
            <a:r>
              <a:rPr lang="en-US" dirty="0" err="1"/>
              <a:t>suprachiasmatic</a:t>
            </a:r>
            <a:r>
              <a:rPr lang="en-US" dirty="0"/>
              <a:t> nucleus. Human PER2 is involved in </a:t>
            </a:r>
            <a:r>
              <a:rPr lang="en-US" b="1" dirty="0"/>
              <a:t>sleep disorder</a:t>
            </a:r>
            <a:r>
              <a:rPr lang="en-US" dirty="0"/>
              <a:t> and cancer formation. Lowered PER2 expression is common in many tumors cells within the body, suggesting PER2 is integral for proper function and decreased levels promotes tumor progression. PER2 contains glucocorticoid response elements (</a:t>
            </a:r>
            <a:r>
              <a:rPr lang="en-US" b="1" dirty="0"/>
              <a:t>GREs</a:t>
            </a:r>
            <a:r>
              <a:rPr lang="en-US" dirty="0"/>
              <a:t>) and a GRE within the core clock gene PER2 is continuously occupied during rhythmic expression and essential for glucocorticoid regulation of PER2 in vivo. Mice with a genomic deletion spanning this GRE, expressed </a:t>
            </a:r>
            <a:r>
              <a:rPr lang="en-US" u="sng" dirty="0"/>
              <a:t>elevated </a:t>
            </a:r>
            <a:r>
              <a:rPr lang="en-US" u="sng" dirty="0" err="1"/>
              <a:t>leptin</a:t>
            </a:r>
            <a:r>
              <a:rPr lang="en-US" dirty="0"/>
              <a:t> levels and were protected from glucose intolerance and insulin resistance on glucocorticoid treatment but not from muscle wasting. PER2 is an integral component of a particular glucocorticoid regulatory pathway and glucocorticoid regulation of the peripheral clock is selectively required for some actions of glucocorticoids.</a:t>
            </a:r>
          </a:p>
          <a:p>
            <a:r>
              <a:rPr lang="en-US" dirty="0"/>
              <a:t>PER2 expression in mice is increased by exposure to </a:t>
            </a:r>
            <a:r>
              <a:rPr lang="en-US" b="1" dirty="0"/>
              <a:t>13000 lumens of intense daylight </a:t>
            </a:r>
            <a:r>
              <a:rPr lang="en-US" dirty="0"/>
              <a:t>such as Sunshine while decreasing Troponin levels in equal opposite amounts. PER2 in turn enhances oxygen-efficient glycolysis and hence provides </a:t>
            </a:r>
            <a:r>
              <a:rPr lang="en-US" dirty="0" err="1"/>
              <a:t>cardioprotection</a:t>
            </a:r>
            <a:r>
              <a:rPr lang="en-US" dirty="0"/>
              <a:t> from ischemia. Therefore, it is speculated that strong light may reduce the risk of heart attacks and decrease the damage after experiencing one. Moreover, PER2 has protective functions in liver diseases, as it antagonizes hepatitis C viral replication.</a:t>
            </a:r>
          </a:p>
          <a:p>
            <a:endParaRPr lang="en-US" dirty="0"/>
          </a:p>
          <a:p>
            <a:r>
              <a:rPr lang="en-US" dirty="0"/>
              <a:t>.</a:t>
            </a:r>
          </a:p>
        </p:txBody>
      </p:sp>
    </p:spTree>
    <p:extLst>
      <p:ext uri="{BB962C8B-B14F-4D97-AF65-F5344CB8AC3E}">
        <p14:creationId xmlns:p14="http://schemas.microsoft.com/office/powerpoint/2010/main" val="226959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
        <p:nvSpPr>
          <p:cNvPr id="3" name="Rectangle 2"/>
          <p:cNvSpPr/>
          <p:nvPr/>
        </p:nvSpPr>
        <p:spPr>
          <a:xfrm>
            <a:off x="609600" y="474345"/>
            <a:ext cx="8153400" cy="2970044"/>
          </a:xfrm>
          <a:prstGeom prst="rect">
            <a:avLst/>
          </a:prstGeom>
        </p:spPr>
        <p:txBody>
          <a:bodyPr wrap="square">
            <a:spAutoFit/>
          </a:bodyPr>
          <a:lstStyle/>
          <a:p>
            <a:r>
              <a:rPr lang="en-US" sz="1700" dirty="0"/>
              <a:t>A more detailed analysis of the occurrence of the FAAH </a:t>
            </a:r>
            <a:r>
              <a:rPr lang="en-US" sz="1700" dirty="0" err="1"/>
              <a:t>cDNA</a:t>
            </a:r>
            <a:r>
              <a:rPr lang="en-US" sz="1700" dirty="0"/>
              <a:t> 385A SNP revealed that 385A/</a:t>
            </a:r>
            <a:r>
              <a:rPr lang="en-US" sz="1700" dirty="0" err="1"/>
              <a:t>wt</a:t>
            </a:r>
            <a:r>
              <a:rPr lang="en-US" sz="1700" dirty="0"/>
              <a:t> </a:t>
            </a:r>
            <a:r>
              <a:rPr lang="en-US" sz="1700" b="1" dirty="0"/>
              <a:t>hetero</a:t>
            </a:r>
            <a:r>
              <a:rPr lang="en-US" sz="1700" dirty="0"/>
              <a:t>zygotes were </a:t>
            </a:r>
            <a:r>
              <a:rPr lang="en-US" sz="1700" b="1" dirty="0"/>
              <a:t>not</a:t>
            </a:r>
            <a:r>
              <a:rPr lang="en-US" sz="1700" dirty="0"/>
              <a:t> </a:t>
            </a:r>
            <a:r>
              <a:rPr lang="en-US" sz="1700" u="sng" dirty="0"/>
              <a:t>overrepresented</a:t>
            </a:r>
            <a:r>
              <a:rPr lang="en-US" sz="1700" dirty="0"/>
              <a:t> in the street drug user or problem drug/alcohol user groups relative to the distribution of the </a:t>
            </a:r>
            <a:r>
              <a:rPr lang="en-US" sz="1700" dirty="0" err="1"/>
              <a:t>wt</a:t>
            </a:r>
            <a:r>
              <a:rPr lang="en-US" sz="1700" dirty="0"/>
              <a:t>/</a:t>
            </a:r>
            <a:r>
              <a:rPr lang="en-US" sz="1700" dirty="0" err="1"/>
              <a:t>wt</a:t>
            </a:r>
            <a:r>
              <a:rPr lang="en-US" sz="1700" dirty="0"/>
              <a:t> FAAH genotype. In contrast, comparisons of 385A/385A individuals with </a:t>
            </a:r>
            <a:r>
              <a:rPr lang="en-US" sz="1700" dirty="0" err="1"/>
              <a:t>wt</a:t>
            </a:r>
            <a:r>
              <a:rPr lang="en-US" sz="1700" dirty="0"/>
              <a:t>/</a:t>
            </a:r>
            <a:r>
              <a:rPr lang="en-US" sz="1700" dirty="0" err="1"/>
              <a:t>wt</a:t>
            </a:r>
            <a:r>
              <a:rPr lang="en-US" sz="1700" dirty="0"/>
              <a:t> or pooled groups containing the 385A/</a:t>
            </a:r>
            <a:r>
              <a:rPr lang="en-US" sz="1700" dirty="0" err="1"/>
              <a:t>wt</a:t>
            </a:r>
            <a:r>
              <a:rPr lang="en-US" sz="1700" dirty="0"/>
              <a:t> and </a:t>
            </a:r>
            <a:r>
              <a:rPr lang="en-US" sz="1700" dirty="0" err="1"/>
              <a:t>wt</a:t>
            </a:r>
            <a:r>
              <a:rPr lang="en-US" sz="1700" dirty="0"/>
              <a:t>/</a:t>
            </a:r>
            <a:r>
              <a:rPr lang="en-US" sz="1700" dirty="0" err="1"/>
              <a:t>wt</a:t>
            </a:r>
            <a:r>
              <a:rPr lang="en-US" sz="1700" dirty="0"/>
              <a:t> genotypes revealed a </a:t>
            </a:r>
            <a:r>
              <a:rPr lang="en-US" sz="1700" b="1" dirty="0"/>
              <a:t>strong and selective association </a:t>
            </a:r>
            <a:r>
              <a:rPr lang="en-US" sz="1700" dirty="0"/>
              <a:t>of the 385</a:t>
            </a:r>
            <a:r>
              <a:rPr lang="en-US" sz="1700" b="1" dirty="0"/>
              <a:t>A</a:t>
            </a:r>
            <a:r>
              <a:rPr lang="en-US" sz="1700" dirty="0"/>
              <a:t>/385</a:t>
            </a:r>
            <a:r>
              <a:rPr lang="en-US" sz="1700" b="1" dirty="0"/>
              <a:t>A</a:t>
            </a:r>
            <a:r>
              <a:rPr lang="en-US" sz="1700" dirty="0"/>
              <a:t> genotype with street drug use and problem drug/alcohol use. The odds ratio for risk of problem drug or alcohol use in individuals with the 385A/385A homozygous genotype was 4.5, with a 95% CI between 2.2 and </a:t>
            </a:r>
            <a:r>
              <a:rPr lang="en-US" sz="1700" b="1" dirty="0"/>
              <a:t>8.4</a:t>
            </a:r>
            <a:r>
              <a:rPr lang="en-US" sz="1700" dirty="0"/>
              <a:t>. Similarly, the odds ratio for risk of street drug use in 385A/385A individuals was 2.2. Finally, the odds ratio for risk of combined street drug use and problem drug/alcohol use in 385A/385A individuals was 4.9 (95% CI, 2.5–</a:t>
            </a:r>
            <a:r>
              <a:rPr lang="en-US" sz="1700" b="1" dirty="0"/>
              <a:t>9.7</a:t>
            </a:r>
            <a:r>
              <a:rPr lang="en-US" sz="1700" dirty="0"/>
              <a:t>).</a:t>
            </a:r>
          </a:p>
        </p:txBody>
      </p:sp>
      <p:pic>
        <p:nvPicPr>
          <p:cNvPr id="4" name="תמונה 40"/>
          <p:cNvPicPr/>
          <p:nvPr/>
        </p:nvPicPr>
        <p:blipFill>
          <a:blip r:embed="rId2" cstate="print">
            <a:extLst>
              <a:ext uri="{28A0092B-C50C-407E-A947-70E740481C1C}">
                <a14:useLocalDpi xmlns:a14="http://schemas.microsoft.com/office/drawing/2010/main" val="0"/>
              </a:ext>
            </a:extLst>
          </a:blip>
          <a:stretch>
            <a:fillRect/>
          </a:stretch>
        </p:blipFill>
        <p:spPr>
          <a:xfrm>
            <a:off x="1565275" y="3409950"/>
            <a:ext cx="6013450" cy="3067050"/>
          </a:xfrm>
          <a:prstGeom prst="rect">
            <a:avLst/>
          </a:prstGeom>
        </p:spPr>
      </p:pic>
      <p:sp>
        <p:nvSpPr>
          <p:cNvPr id="5" name="Rectangle 4"/>
          <p:cNvSpPr/>
          <p:nvPr/>
        </p:nvSpPr>
        <p:spPr>
          <a:xfrm>
            <a:off x="2590800" y="3581400"/>
            <a:ext cx="1219200" cy="2971800"/>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393747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180</a:t>
            </a:fld>
            <a:endParaRPr lang="en-US"/>
          </a:p>
        </p:txBody>
      </p:sp>
      <p:sp>
        <p:nvSpPr>
          <p:cNvPr id="3" name="Rectangle 2"/>
          <p:cNvSpPr/>
          <p:nvPr/>
        </p:nvSpPr>
        <p:spPr>
          <a:xfrm>
            <a:off x="228600" y="229136"/>
            <a:ext cx="8610600" cy="6201698"/>
          </a:xfrm>
          <a:prstGeom prst="rect">
            <a:avLst/>
          </a:prstGeom>
        </p:spPr>
        <p:txBody>
          <a:bodyPr wrap="square">
            <a:spAutoFit/>
          </a:bodyPr>
          <a:lstStyle/>
          <a:p>
            <a:pPr algn="ctr"/>
            <a:r>
              <a:rPr lang="en-US" sz="2400" b="1" dirty="0"/>
              <a:t>Cdk5 and the ECS</a:t>
            </a:r>
            <a:endParaRPr lang="en-US" sz="2400" dirty="0"/>
          </a:p>
          <a:p>
            <a:r>
              <a:rPr lang="en-US" sz="2000" b="1" dirty="0"/>
              <a:t>CB1R regulates CDK5 signaling and epigenetically controls Rac1 expression contributing to neurobehavioral abnormalities in mice </a:t>
            </a:r>
            <a:r>
              <a:rPr lang="en-US" sz="2000" b="1" dirty="0" err="1"/>
              <a:t>postnatally</a:t>
            </a:r>
            <a:r>
              <a:rPr lang="en-US" sz="2000" b="1" dirty="0"/>
              <a:t> exposed to ethanol </a:t>
            </a:r>
            <a:r>
              <a:rPr lang="en-US" sz="2000" dirty="0"/>
              <a:t>(2019)</a:t>
            </a:r>
          </a:p>
          <a:p>
            <a:r>
              <a:rPr lang="en-US" sz="1400" dirty="0" err="1"/>
              <a:t>Neuropsychopharmacology</a:t>
            </a:r>
            <a:r>
              <a:rPr lang="en-US" sz="1400" dirty="0"/>
              <a:t>. 2019 Feb; 44 (3):514-525.</a:t>
            </a:r>
          </a:p>
          <a:p>
            <a:r>
              <a:rPr lang="en-US" sz="1400" dirty="0" err="1"/>
              <a:t>Vikram</a:t>
            </a:r>
            <a:r>
              <a:rPr lang="en-US" sz="1400" dirty="0"/>
              <a:t> </a:t>
            </a:r>
            <a:r>
              <a:rPr lang="en-US" sz="1400" b="1" dirty="0"/>
              <a:t>Joshi </a:t>
            </a:r>
            <a:r>
              <a:rPr lang="en-US" sz="1400" dirty="0"/>
              <a:t>et al.</a:t>
            </a:r>
          </a:p>
          <a:p>
            <a:r>
              <a:rPr lang="en-US" sz="1500" dirty="0"/>
              <a:t>Fetal alcohol spectrum disorders (</a:t>
            </a:r>
            <a:r>
              <a:rPr lang="en-US" sz="1500" b="1" dirty="0"/>
              <a:t>FASD</a:t>
            </a:r>
            <a:r>
              <a:rPr lang="en-US" sz="1500" dirty="0"/>
              <a:t>) represent a wide array of defects that arise from ethanol exposure during development. In the current report, we aimed to further evaluate the cannabinoid receptor type 1 (</a:t>
            </a:r>
            <a:r>
              <a:rPr lang="en-US" sz="1500" b="1" dirty="0"/>
              <a:t>CB1R</a:t>
            </a:r>
            <a:r>
              <a:rPr lang="en-US" sz="1500" dirty="0"/>
              <a:t>)-mediated mechanisms in a postnatal ethanol-exposed animal model. We report that the exposure of postnatal day 7 mice to ethanol generates </a:t>
            </a:r>
            <a:r>
              <a:rPr lang="en-US" sz="1500" b="1" dirty="0"/>
              <a:t>p25</a:t>
            </a:r>
            <a:r>
              <a:rPr lang="en-US" sz="1500" dirty="0"/>
              <a:t>, a </a:t>
            </a:r>
            <a:r>
              <a:rPr lang="en-US" sz="1500" b="1" dirty="0"/>
              <a:t>CDK5-activating peptide</a:t>
            </a:r>
            <a:r>
              <a:rPr lang="en-US" sz="1500" dirty="0"/>
              <a:t>, in a time- and CB1R-dependent manner in the hippocampus and </a:t>
            </a:r>
            <a:r>
              <a:rPr lang="en-US" sz="1500" dirty="0" err="1"/>
              <a:t>neocortex</a:t>
            </a:r>
            <a:r>
              <a:rPr lang="en-US" sz="1500" dirty="0"/>
              <a:t> brain regions. Pharmacological inhibition of CDK5 activity before ethanol exposure </a:t>
            </a:r>
            <a:r>
              <a:rPr lang="en-US" sz="1500" u="sng" dirty="0"/>
              <a:t>prevented accumulation</a:t>
            </a:r>
            <a:r>
              <a:rPr lang="en-US" sz="1500" dirty="0"/>
              <a:t> of </a:t>
            </a:r>
            <a:r>
              <a:rPr lang="en-US" sz="1500" b="1" dirty="0"/>
              <a:t>cleaved caspase-3</a:t>
            </a:r>
            <a:r>
              <a:rPr lang="en-US" sz="1500" dirty="0"/>
              <a:t> (</a:t>
            </a:r>
            <a:r>
              <a:rPr lang="en-US" sz="1500" b="1" dirty="0"/>
              <a:t>CC3</a:t>
            </a:r>
            <a:r>
              <a:rPr lang="en-US" sz="1500" dirty="0"/>
              <a:t>) and </a:t>
            </a:r>
            <a:r>
              <a:rPr lang="en-US" sz="1500" dirty="0" err="1"/>
              <a:t>hyperphosphorylated</a:t>
            </a:r>
            <a:r>
              <a:rPr lang="en-US" sz="1500" dirty="0"/>
              <a:t> tau (</a:t>
            </a:r>
            <a:r>
              <a:rPr lang="en-US" sz="1500" b="1" dirty="0"/>
              <a:t>PHF1</a:t>
            </a:r>
            <a:r>
              <a:rPr lang="en-US" sz="1500" dirty="0"/>
              <a:t>) (a marker for </a:t>
            </a:r>
            <a:r>
              <a:rPr lang="en-US" sz="1500" dirty="0" err="1"/>
              <a:t>neurodegeneration</a:t>
            </a:r>
            <a:r>
              <a:rPr lang="en-US" sz="1500" dirty="0"/>
              <a:t>) in neonatal mice and reversed </a:t>
            </a:r>
            <a:r>
              <a:rPr lang="en-US" sz="1500" dirty="0" err="1"/>
              <a:t>cAMP</a:t>
            </a:r>
            <a:r>
              <a:rPr lang="en-US" sz="1500" dirty="0"/>
              <a:t> response element-binding protein (</a:t>
            </a:r>
            <a:r>
              <a:rPr lang="en-US" sz="1500" b="1" dirty="0"/>
              <a:t>CREB</a:t>
            </a:r>
            <a:r>
              <a:rPr lang="en-US" sz="1500" dirty="0"/>
              <a:t>) activation and activity-regulated cytoskeleton-associated protein (</a:t>
            </a:r>
            <a:r>
              <a:rPr lang="en-US" sz="1500" b="1" dirty="0"/>
              <a:t>Arc</a:t>
            </a:r>
            <a:r>
              <a:rPr lang="en-US" sz="1500" dirty="0"/>
              <a:t>) expression. We also found that postnatal ethanol exposure caused a loss of </a:t>
            </a:r>
            <a:r>
              <a:rPr lang="en-US" sz="1500" dirty="0" err="1"/>
              <a:t>RhoGTPase</a:t>
            </a:r>
            <a:r>
              <a:rPr lang="en-US" sz="1500" dirty="0"/>
              <a:t>-related, Rac1, gene expression in a CB1R and CDK5 activity-dependent manner, which persisted to adulthood. Our epigenetic analysis of the Rac1 gene promoter suggested that persistent suppression of Rac1 expression is mediated by enhanced histone H3 lysine 9 </a:t>
            </a:r>
            <a:r>
              <a:rPr lang="en-US" sz="1500" dirty="0" err="1"/>
              <a:t>dimethylation</a:t>
            </a:r>
            <a:r>
              <a:rPr lang="en-US" sz="1500" dirty="0"/>
              <a:t> (</a:t>
            </a:r>
            <a:r>
              <a:rPr lang="en-US" sz="1500" b="1" dirty="0"/>
              <a:t>H3K9me2</a:t>
            </a:r>
            <a:r>
              <a:rPr lang="en-US" sz="1500" dirty="0"/>
              <a:t>), a </a:t>
            </a:r>
            <a:r>
              <a:rPr lang="en-US" sz="1500" u="sng" dirty="0"/>
              <a:t>repressive chromatin state</a:t>
            </a:r>
            <a:r>
              <a:rPr lang="en-US" sz="1500" dirty="0"/>
              <a:t>, via G9a recruitment. The inhibition of CDK5/p25 activity before postnatal ethanol exposure rescued CREB activation, Arc, chromatin remodeling and Rac1 expression, spatial memory, and long-term potentiation (</a:t>
            </a:r>
            <a:r>
              <a:rPr lang="en-US" sz="1500" b="1" dirty="0"/>
              <a:t>LTP</a:t>
            </a:r>
            <a:r>
              <a:rPr lang="en-US" sz="1500" dirty="0"/>
              <a:t>) abnormalities in adult mice. Together, these findings propose that the postnatal ethanol-induced </a:t>
            </a:r>
            <a:r>
              <a:rPr lang="en-US" sz="1500" b="1" dirty="0"/>
              <a:t>CB1R-mediated activation of CDK5</a:t>
            </a:r>
            <a:r>
              <a:rPr lang="en-US" sz="1500" dirty="0"/>
              <a:t> suppresses Arc and Rac1 expression in the mouse brain and is responsible for </a:t>
            </a:r>
            <a:r>
              <a:rPr lang="en-US" sz="1500" u="sng" dirty="0"/>
              <a:t>persistent synaptic plasticity and learning and memory defects</a:t>
            </a:r>
            <a:r>
              <a:rPr lang="en-US" sz="1500" dirty="0"/>
              <a:t> in adult mice. This </a:t>
            </a:r>
            <a:r>
              <a:rPr lang="en-US" sz="1500" b="1" dirty="0"/>
              <a:t>CB1R-mediated activation of CDK5 signaling</a:t>
            </a:r>
            <a:r>
              <a:rPr lang="en-US" sz="1500" dirty="0"/>
              <a:t> during active synaptic development may </a:t>
            </a:r>
            <a:r>
              <a:rPr lang="en-US" sz="1500" u="sng" dirty="0"/>
              <a:t>slow down the maturation of synaptic circuits</a:t>
            </a:r>
            <a:r>
              <a:rPr lang="en-US" sz="1500" dirty="0"/>
              <a:t> and may cause neurobehavioral defects.</a:t>
            </a:r>
          </a:p>
        </p:txBody>
      </p:sp>
    </p:spTree>
    <p:extLst>
      <p:ext uri="{BB962C8B-B14F-4D97-AF65-F5344CB8AC3E}">
        <p14:creationId xmlns:p14="http://schemas.microsoft.com/office/powerpoint/2010/main" val="40694035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181</a:t>
            </a:fld>
            <a:endParaRPr lang="en-US"/>
          </a:p>
        </p:txBody>
      </p:sp>
      <p:sp>
        <p:nvSpPr>
          <p:cNvPr id="3" name="Rectangle 2"/>
          <p:cNvSpPr/>
          <p:nvPr/>
        </p:nvSpPr>
        <p:spPr>
          <a:xfrm>
            <a:off x="838200" y="474345"/>
            <a:ext cx="7315200" cy="3354765"/>
          </a:xfrm>
          <a:prstGeom prst="rect">
            <a:avLst/>
          </a:prstGeom>
        </p:spPr>
        <p:txBody>
          <a:bodyPr wrap="square">
            <a:spAutoFit/>
          </a:bodyPr>
          <a:lstStyle/>
          <a:p>
            <a:pPr algn="ctr"/>
            <a:r>
              <a:rPr lang="en-US" sz="2000" b="1" dirty="0" err="1"/>
              <a:t>ΔFosB</a:t>
            </a:r>
            <a:endParaRPr lang="en-US" sz="2000" dirty="0"/>
          </a:p>
          <a:p>
            <a:endParaRPr lang="en-US" sz="800" dirty="0"/>
          </a:p>
          <a:p>
            <a:r>
              <a:rPr lang="en-US" sz="1600" dirty="0"/>
              <a:t>Protein </a:t>
            </a:r>
            <a:r>
              <a:rPr lang="en-US" sz="1600" dirty="0" err="1"/>
              <a:t>fosB</a:t>
            </a:r>
            <a:r>
              <a:rPr lang="en-US" sz="1600" dirty="0"/>
              <a:t>, also known as </a:t>
            </a:r>
            <a:r>
              <a:rPr lang="en-US" sz="1600" dirty="0" err="1"/>
              <a:t>FosB</a:t>
            </a:r>
            <a:r>
              <a:rPr lang="en-US" sz="1600" dirty="0"/>
              <a:t> and </a:t>
            </a:r>
            <a:r>
              <a:rPr lang="en-US" sz="1600" b="1" dirty="0"/>
              <a:t>G0/G1 switch regulatory protein 3 </a:t>
            </a:r>
            <a:r>
              <a:rPr lang="en-US" sz="1600" dirty="0"/>
              <a:t>(</a:t>
            </a:r>
            <a:r>
              <a:rPr lang="en-US" sz="1600" b="1" dirty="0"/>
              <a:t>G0S3</a:t>
            </a:r>
            <a:r>
              <a:rPr lang="en-US" sz="1600" dirty="0"/>
              <a:t>), is a protein that in humans is encoded by the FBJ murine osteosarcoma viral oncogene homolog B (</a:t>
            </a:r>
            <a:r>
              <a:rPr lang="en-US" sz="1600" b="1" dirty="0"/>
              <a:t>FOSB</a:t>
            </a:r>
            <a:r>
              <a:rPr lang="en-US" sz="1600" dirty="0"/>
              <a:t>) gene.</a:t>
            </a:r>
          </a:p>
          <a:p>
            <a:r>
              <a:rPr lang="en-US" sz="1600" dirty="0"/>
              <a:t>The FOS gene family consists of four members: FOS, FOSB, FOSL1, and FOSL2. These genes encode </a:t>
            </a:r>
            <a:r>
              <a:rPr lang="en-US" sz="1600" b="1" dirty="0" err="1"/>
              <a:t>leucine</a:t>
            </a:r>
            <a:r>
              <a:rPr lang="en-US" sz="1600" b="1" dirty="0"/>
              <a:t> zipper proteins</a:t>
            </a:r>
            <a:r>
              <a:rPr lang="en-US" sz="1600" dirty="0"/>
              <a:t> that can </a:t>
            </a:r>
            <a:r>
              <a:rPr lang="en-US" sz="1600" b="1" dirty="0" err="1"/>
              <a:t>dimerize</a:t>
            </a:r>
            <a:r>
              <a:rPr lang="en-US" sz="1600" dirty="0"/>
              <a:t> with proteins of the </a:t>
            </a:r>
            <a:r>
              <a:rPr lang="en-US" sz="1600" u="sng" dirty="0"/>
              <a:t>JUN family</a:t>
            </a:r>
            <a:r>
              <a:rPr lang="en-US" sz="1600" dirty="0"/>
              <a:t> (c-Jun, </a:t>
            </a:r>
            <a:r>
              <a:rPr lang="en-US" sz="1600" dirty="0" err="1"/>
              <a:t>JunD</a:t>
            </a:r>
            <a:r>
              <a:rPr lang="en-US" sz="1600" dirty="0"/>
              <a:t>), thereby forming the </a:t>
            </a:r>
            <a:r>
              <a:rPr lang="en-US" sz="1600" b="1" dirty="0"/>
              <a:t>transcription factor complex AP-1</a:t>
            </a:r>
            <a:r>
              <a:rPr lang="en-US" sz="1600" dirty="0"/>
              <a:t>. As such, the FOS proteins have been implicated as regulators of cell proliferation, differentiation, and transformation. </a:t>
            </a:r>
            <a:r>
              <a:rPr lang="en-US" sz="1600" dirty="0" err="1"/>
              <a:t>FosB</a:t>
            </a:r>
            <a:r>
              <a:rPr lang="en-US" sz="1600" dirty="0"/>
              <a:t> and its </a:t>
            </a:r>
            <a:r>
              <a:rPr lang="en-US" sz="1600" b="1" dirty="0"/>
              <a:t>truncated splice variants</a:t>
            </a:r>
            <a:r>
              <a:rPr lang="en-US" sz="1600" dirty="0"/>
              <a:t>, </a:t>
            </a:r>
            <a:r>
              <a:rPr lang="en-US" sz="1600" b="1" dirty="0" err="1"/>
              <a:t>ΔFosB</a:t>
            </a:r>
            <a:r>
              <a:rPr lang="en-US" sz="1600" b="1" dirty="0"/>
              <a:t> </a:t>
            </a:r>
            <a:r>
              <a:rPr lang="en-US" sz="1600" dirty="0"/>
              <a:t>and further truncated </a:t>
            </a:r>
            <a:r>
              <a:rPr lang="en-US" sz="1600" b="1" dirty="0"/>
              <a:t>Δ2</a:t>
            </a:r>
            <a:r>
              <a:rPr lang="en-US" sz="1600" dirty="0"/>
              <a:t>ΔFosB, are all involved in </a:t>
            </a:r>
            <a:r>
              <a:rPr lang="en-US" sz="1600" dirty="0" err="1"/>
              <a:t>osteosclerosis</a:t>
            </a:r>
            <a:r>
              <a:rPr lang="en-US" sz="1600" dirty="0"/>
              <a:t>, although Δ2ΔFosB lacks a known transactivation domain, in turn preventing it from affecting transcription through the AP-1 complex.</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781550" y="3429000"/>
            <a:ext cx="2076450" cy="2804795"/>
          </a:xfrm>
          <a:prstGeom prst="rect">
            <a:avLst/>
          </a:prstGeom>
        </p:spPr>
      </p:pic>
      <p:sp>
        <p:nvSpPr>
          <p:cNvPr id="5" name="Rectangle 4"/>
          <p:cNvSpPr/>
          <p:nvPr/>
        </p:nvSpPr>
        <p:spPr>
          <a:xfrm>
            <a:off x="1752600" y="4724400"/>
            <a:ext cx="3953646" cy="369332"/>
          </a:xfrm>
          <a:prstGeom prst="rect">
            <a:avLst/>
          </a:prstGeom>
        </p:spPr>
        <p:txBody>
          <a:bodyPr wrap="none">
            <a:spAutoFit/>
          </a:bodyPr>
          <a:lstStyle/>
          <a:p>
            <a:r>
              <a:rPr lang="en-US" dirty="0"/>
              <a:t>Structure of </a:t>
            </a:r>
            <a:r>
              <a:rPr lang="en-US" b="1" dirty="0"/>
              <a:t>AP-1</a:t>
            </a:r>
            <a:r>
              <a:rPr lang="en-US" dirty="0"/>
              <a:t> </a:t>
            </a:r>
            <a:r>
              <a:rPr lang="en-US" b="1" dirty="0"/>
              <a:t>complex</a:t>
            </a:r>
            <a:r>
              <a:rPr lang="en-US" dirty="0"/>
              <a:t> (c-</a:t>
            </a:r>
            <a:r>
              <a:rPr lang="en-US" dirty="0" err="1"/>
              <a:t>Fos</a:t>
            </a:r>
            <a:r>
              <a:rPr lang="en-US" dirty="0"/>
              <a:t>/c-Jun)</a:t>
            </a:r>
          </a:p>
        </p:txBody>
      </p:sp>
    </p:spTree>
    <p:extLst>
      <p:ext uri="{BB962C8B-B14F-4D97-AF65-F5344CB8AC3E}">
        <p14:creationId xmlns:p14="http://schemas.microsoft.com/office/powerpoint/2010/main" val="41259222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182</a:t>
            </a:fld>
            <a:endParaRPr lang="en-US"/>
          </a:p>
        </p:txBody>
      </p:sp>
      <p:sp>
        <p:nvSpPr>
          <p:cNvPr id="3" name="Rectangle 2"/>
          <p:cNvSpPr/>
          <p:nvPr/>
        </p:nvSpPr>
        <p:spPr>
          <a:xfrm>
            <a:off x="457200" y="510600"/>
            <a:ext cx="8153400" cy="5755422"/>
          </a:xfrm>
          <a:prstGeom prst="rect">
            <a:avLst/>
          </a:prstGeom>
        </p:spPr>
        <p:txBody>
          <a:bodyPr wrap="square">
            <a:spAutoFit/>
          </a:bodyPr>
          <a:lstStyle/>
          <a:p>
            <a:r>
              <a:rPr lang="en-US" sz="1600" dirty="0"/>
              <a:t>The </a:t>
            </a:r>
            <a:r>
              <a:rPr lang="en-US" sz="1600" dirty="0" err="1"/>
              <a:t>ΔFosB</a:t>
            </a:r>
            <a:r>
              <a:rPr lang="en-US" sz="1600" dirty="0"/>
              <a:t> splice variant has been identified as playing a central, crucial role in the development and maintenance of </a:t>
            </a:r>
            <a:r>
              <a:rPr lang="en-US" sz="1600" b="1" dirty="0"/>
              <a:t>addiction</a:t>
            </a:r>
            <a:r>
              <a:rPr lang="en-US" sz="1600" dirty="0"/>
              <a:t>.  </a:t>
            </a:r>
            <a:r>
              <a:rPr lang="en-US" sz="1600" dirty="0" err="1"/>
              <a:t>ΔFosB</a:t>
            </a:r>
            <a:r>
              <a:rPr lang="en-US" sz="1600" dirty="0"/>
              <a:t> </a:t>
            </a:r>
            <a:r>
              <a:rPr lang="en-US" sz="1600" u="sng" dirty="0"/>
              <a:t>overexpression</a:t>
            </a:r>
            <a:r>
              <a:rPr lang="en-US" sz="1600" dirty="0"/>
              <a:t> (i.e., an abnormally and excessively high level of </a:t>
            </a:r>
            <a:r>
              <a:rPr lang="en-US" sz="1600" dirty="0" err="1"/>
              <a:t>ΔFosB</a:t>
            </a:r>
            <a:r>
              <a:rPr lang="en-US" sz="1600" dirty="0"/>
              <a:t> expression which produces a pronounced gene-related phenotype) triggers the development of </a:t>
            </a:r>
            <a:r>
              <a:rPr lang="en-US" sz="1600" u="sng" dirty="0"/>
              <a:t>addiction-related neuroplasticity</a:t>
            </a:r>
            <a:r>
              <a:rPr lang="en-US" sz="1600" dirty="0"/>
              <a:t> throughout the reward system and produces a </a:t>
            </a:r>
            <a:r>
              <a:rPr lang="en-US" sz="1600" b="1" dirty="0"/>
              <a:t>behavioral phenotype</a:t>
            </a:r>
            <a:r>
              <a:rPr lang="en-US" sz="1600" dirty="0"/>
              <a:t> that is characteristic of an addiction.  </a:t>
            </a:r>
            <a:r>
              <a:rPr lang="en-US" sz="1600" dirty="0" err="1"/>
              <a:t>ΔFosB</a:t>
            </a:r>
            <a:r>
              <a:rPr lang="en-US" sz="1600" dirty="0"/>
              <a:t> differs from the full length </a:t>
            </a:r>
            <a:r>
              <a:rPr lang="en-US" sz="1600" dirty="0" err="1"/>
              <a:t>FosB</a:t>
            </a:r>
            <a:r>
              <a:rPr lang="en-US" sz="1600" dirty="0"/>
              <a:t> and further truncated Δ2ΔFosB in its capacity to produce these effects, as only </a:t>
            </a:r>
            <a:r>
              <a:rPr lang="en-US" sz="1600" dirty="0" err="1"/>
              <a:t>accumbal</a:t>
            </a:r>
            <a:r>
              <a:rPr lang="en-US" sz="1600" dirty="0"/>
              <a:t> </a:t>
            </a:r>
            <a:r>
              <a:rPr lang="en-US" sz="1600" dirty="0" err="1"/>
              <a:t>ΔFosB</a:t>
            </a:r>
            <a:r>
              <a:rPr lang="en-US" sz="1600" dirty="0"/>
              <a:t> overexpression is associated with pathological responses to drugs.</a:t>
            </a:r>
          </a:p>
          <a:p>
            <a:r>
              <a:rPr lang="en-US" sz="1600" b="1" dirty="0" err="1"/>
              <a:t>ΔFosB</a:t>
            </a:r>
            <a:r>
              <a:rPr lang="en-US" sz="1600" dirty="0"/>
              <a:t> is a </a:t>
            </a:r>
            <a:r>
              <a:rPr lang="en-US" sz="1600" u="sng" dirty="0"/>
              <a:t>truncated splice variant of the FOSB gene</a:t>
            </a:r>
            <a:r>
              <a:rPr lang="en-US" sz="1600" dirty="0"/>
              <a:t>. </a:t>
            </a:r>
            <a:r>
              <a:rPr lang="en-US" sz="1600" dirty="0" err="1"/>
              <a:t>ΔFosB</a:t>
            </a:r>
            <a:r>
              <a:rPr lang="en-US" sz="1600" dirty="0"/>
              <a:t> has been implicated as a critical factor in the development of virtually all forms of </a:t>
            </a:r>
            <a:r>
              <a:rPr lang="en-US" sz="1600" u="sng" dirty="0"/>
              <a:t>behavioral and drug addictions</a:t>
            </a:r>
            <a:r>
              <a:rPr lang="en-US" sz="1600" dirty="0"/>
              <a:t>. In the brain's reward system, it is linked to changes in a number of other gene products, such as </a:t>
            </a:r>
            <a:r>
              <a:rPr lang="en-US" sz="1600" b="1" dirty="0"/>
              <a:t>CREB</a:t>
            </a:r>
            <a:r>
              <a:rPr lang="en-US" sz="1600" dirty="0"/>
              <a:t> and </a:t>
            </a:r>
            <a:r>
              <a:rPr lang="en-US" sz="1600" b="1" dirty="0" err="1"/>
              <a:t>sirtuins</a:t>
            </a:r>
            <a:r>
              <a:rPr lang="en-US" sz="1600" dirty="0"/>
              <a:t>. In the body, </a:t>
            </a:r>
            <a:r>
              <a:rPr lang="en-US" sz="1600" dirty="0" err="1"/>
              <a:t>ΔFosB</a:t>
            </a:r>
            <a:r>
              <a:rPr lang="en-US" sz="1600" dirty="0"/>
              <a:t> regulates the commitment of </a:t>
            </a:r>
            <a:r>
              <a:rPr lang="en-US" sz="1600" dirty="0" err="1"/>
              <a:t>mesenchymal</a:t>
            </a:r>
            <a:r>
              <a:rPr lang="en-US" sz="1600" dirty="0"/>
              <a:t> precursor cells to the adipocyte or osteoblast lineage.</a:t>
            </a:r>
          </a:p>
          <a:p>
            <a:r>
              <a:rPr lang="en-US" sz="1600" dirty="0"/>
              <a:t>In the nucleus </a:t>
            </a:r>
            <a:r>
              <a:rPr lang="en-US" sz="1600" dirty="0" err="1"/>
              <a:t>accumbens</a:t>
            </a:r>
            <a:r>
              <a:rPr lang="en-US" sz="1600" dirty="0"/>
              <a:t> [</a:t>
            </a:r>
            <a:r>
              <a:rPr lang="en-US" sz="1600" b="1" dirty="0" err="1"/>
              <a:t>NAc</a:t>
            </a:r>
            <a:r>
              <a:rPr lang="en-US" sz="1600" dirty="0"/>
              <a:t>], </a:t>
            </a:r>
            <a:r>
              <a:rPr lang="en-US" sz="1600" dirty="0" err="1"/>
              <a:t>ΔFosB</a:t>
            </a:r>
            <a:r>
              <a:rPr lang="en-US" sz="1600" dirty="0"/>
              <a:t> functions as a "</a:t>
            </a:r>
            <a:r>
              <a:rPr lang="en-US" sz="1600" u="sng" dirty="0"/>
              <a:t>sustained molecular switch</a:t>
            </a:r>
            <a:r>
              <a:rPr lang="en-US" sz="1600" dirty="0"/>
              <a:t>" and "master control protein" in the </a:t>
            </a:r>
            <a:r>
              <a:rPr lang="en-US" sz="1600" u="sng" dirty="0"/>
              <a:t>development of an addiction</a:t>
            </a:r>
            <a:r>
              <a:rPr lang="en-US" sz="1600" dirty="0"/>
              <a:t>. In other words, once "turned on" (sufficiently overexpressed) </a:t>
            </a:r>
            <a:r>
              <a:rPr lang="en-US" sz="1600" dirty="0" err="1"/>
              <a:t>ΔFosB</a:t>
            </a:r>
            <a:r>
              <a:rPr lang="en-US" sz="1600" dirty="0"/>
              <a:t> triggers a series of </a:t>
            </a:r>
            <a:r>
              <a:rPr lang="en-US" sz="1600" u="sng" dirty="0"/>
              <a:t>transcription events</a:t>
            </a:r>
            <a:r>
              <a:rPr lang="en-US" sz="1600" dirty="0"/>
              <a:t> that ultimately produce an addictive state (i.e., compulsive reward-seeking involving a particular stimulus); this state is </a:t>
            </a:r>
            <a:r>
              <a:rPr lang="en-US" sz="1600" u="sng" dirty="0"/>
              <a:t>sustained for months after cessation of drug use </a:t>
            </a:r>
            <a:r>
              <a:rPr lang="en-US" sz="1600" dirty="0"/>
              <a:t>due to the abnormal and exceptionally </a:t>
            </a:r>
            <a:r>
              <a:rPr lang="en-US" sz="1600" b="1" dirty="0"/>
              <a:t>long half-life of </a:t>
            </a:r>
            <a:r>
              <a:rPr lang="en-US" sz="1600" b="1" dirty="0" err="1"/>
              <a:t>ΔFosB</a:t>
            </a:r>
            <a:r>
              <a:rPr lang="en-US" sz="1600" b="1" dirty="0"/>
              <a:t> isoforms</a:t>
            </a:r>
            <a:r>
              <a:rPr lang="en-US" sz="1600" dirty="0"/>
              <a:t>. </a:t>
            </a:r>
            <a:r>
              <a:rPr lang="en-US" sz="1600" dirty="0" err="1"/>
              <a:t>ΔFosB</a:t>
            </a:r>
            <a:r>
              <a:rPr lang="en-US" sz="1600" dirty="0"/>
              <a:t> expression in </a:t>
            </a:r>
            <a:r>
              <a:rPr lang="en-US" sz="1600" b="1" dirty="0"/>
              <a:t>D1-type</a:t>
            </a:r>
            <a:r>
              <a:rPr lang="en-US" sz="1600" dirty="0"/>
              <a:t> </a:t>
            </a:r>
            <a:r>
              <a:rPr lang="en-US" sz="1600" dirty="0" err="1"/>
              <a:t>NAc</a:t>
            </a:r>
            <a:r>
              <a:rPr lang="en-US" sz="1600" dirty="0"/>
              <a:t> </a:t>
            </a:r>
            <a:r>
              <a:rPr lang="en-US" sz="1600" b="1" dirty="0"/>
              <a:t>medium spiny neurons</a:t>
            </a:r>
            <a:r>
              <a:rPr lang="en-US" sz="1600" dirty="0"/>
              <a:t> directly and positively regulates drug self-administration and reward sensitization through positive reinforcement while </a:t>
            </a:r>
            <a:r>
              <a:rPr lang="en-US" sz="1600" u="sng" dirty="0"/>
              <a:t>decreasing sensitivity to aversion</a:t>
            </a:r>
            <a:r>
              <a:rPr lang="en-US" sz="1600" dirty="0"/>
              <a:t>. Based upon the accumulated evidence, a medical review from late 2014 argued that </a:t>
            </a:r>
            <a:r>
              <a:rPr lang="en-US" sz="1600" dirty="0" err="1"/>
              <a:t>accumbal</a:t>
            </a:r>
            <a:r>
              <a:rPr lang="en-US" sz="1600" dirty="0"/>
              <a:t> </a:t>
            </a:r>
            <a:r>
              <a:rPr lang="en-US" sz="1600" dirty="0" err="1"/>
              <a:t>ΔFosB</a:t>
            </a:r>
            <a:r>
              <a:rPr lang="en-US" sz="1600" dirty="0"/>
              <a:t> expression can be used as an </a:t>
            </a:r>
            <a:r>
              <a:rPr lang="en-US" sz="1600" b="1" dirty="0"/>
              <a:t>addiction biomarker</a:t>
            </a:r>
            <a:r>
              <a:rPr lang="en-US" sz="1600" dirty="0"/>
              <a:t> and that the degree of </a:t>
            </a:r>
            <a:r>
              <a:rPr lang="en-US" sz="1600" dirty="0" err="1"/>
              <a:t>accumbal</a:t>
            </a:r>
            <a:r>
              <a:rPr lang="en-US" sz="1600" dirty="0"/>
              <a:t> </a:t>
            </a:r>
            <a:r>
              <a:rPr lang="en-US" sz="1600" dirty="0" err="1"/>
              <a:t>ΔFosB</a:t>
            </a:r>
            <a:r>
              <a:rPr lang="en-US" sz="1600" dirty="0"/>
              <a:t> induction by a drug is a metric for how addictive it is relative to others.</a:t>
            </a:r>
          </a:p>
        </p:txBody>
      </p:sp>
    </p:spTree>
    <p:extLst>
      <p:ext uri="{BB962C8B-B14F-4D97-AF65-F5344CB8AC3E}">
        <p14:creationId xmlns:p14="http://schemas.microsoft.com/office/powerpoint/2010/main" val="40577888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183</a:t>
            </a:fld>
            <a:endParaRPr lang="en-US"/>
          </a:p>
        </p:txBody>
      </p:sp>
      <p:sp>
        <p:nvSpPr>
          <p:cNvPr id="4" name="Rectangle 3"/>
          <p:cNvSpPr/>
          <p:nvPr/>
        </p:nvSpPr>
        <p:spPr>
          <a:xfrm>
            <a:off x="3048000" y="304800"/>
            <a:ext cx="3572260" cy="461665"/>
          </a:xfrm>
          <a:prstGeom prst="rect">
            <a:avLst/>
          </a:prstGeom>
        </p:spPr>
        <p:txBody>
          <a:bodyPr wrap="none">
            <a:spAutoFit/>
          </a:bodyPr>
          <a:lstStyle/>
          <a:p>
            <a:r>
              <a:rPr lang="en-US" sz="2400" b="1" dirty="0"/>
              <a:t>Role of  </a:t>
            </a:r>
            <a:r>
              <a:rPr lang="en-US" sz="2400" b="1" dirty="0" err="1"/>
              <a:t>ΔFosB</a:t>
            </a:r>
            <a:r>
              <a:rPr lang="en-US" sz="2400" b="1" dirty="0"/>
              <a:t> in addiction</a:t>
            </a:r>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286000" y="1066800"/>
            <a:ext cx="5029200" cy="3429000"/>
          </a:xfrm>
          <a:prstGeom prst="rect">
            <a:avLst/>
          </a:prstGeom>
        </p:spPr>
      </p:pic>
      <p:sp>
        <p:nvSpPr>
          <p:cNvPr id="6" name="Rectangle 5"/>
          <p:cNvSpPr/>
          <p:nvPr/>
        </p:nvSpPr>
        <p:spPr>
          <a:xfrm>
            <a:off x="2839226" y="4812268"/>
            <a:ext cx="3790174" cy="369332"/>
          </a:xfrm>
          <a:prstGeom prst="rect">
            <a:avLst/>
          </a:prstGeom>
        </p:spPr>
        <p:txBody>
          <a:bodyPr wrap="square">
            <a:spAutoFit/>
          </a:bodyPr>
          <a:lstStyle/>
          <a:p>
            <a:r>
              <a:rPr lang="en-US" dirty="0"/>
              <a:t>Role of </a:t>
            </a:r>
            <a:r>
              <a:rPr lang="en-US" b="1" dirty="0" err="1">
                <a:solidFill>
                  <a:srgbClr val="FF0000"/>
                </a:solidFill>
              </a:rPr>
              <a:t>ΔFosB</a:t>
            </a:r>
            <a:r>
              <a:rPr lang="en-US" dirty="0"/>
              <a:t> as a </a:t>
            </a:r>
            <a:r>
              <a:rPr lang="en-US" b="1" dirty="0"/>
              <a:t>molecular switch</a:t>
            </a:r>
            <a:endParaRPr lang="en-US" dirty="0"/>
          </a:p>
        </p:txBody>
      </p:sp>
    </p:spTree>
    <p:extLst>
      <p:ext uri="{BB962C8B-B14F-4D97-AF65-F5344CB8AC3E}">
        <p14:creationId xmlns:p14="http://schemas.microsoft.com/office/powerpoint/2010/main" val="22028982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184</a:t>
            </a:fld>
            <a:endParaRPr lang="en-US"/>
          </a:p>
        </p:txBody>
      </p:sp>
      <p:sp>
        <p:nvSpPr>
          <p:cNvPr id="4" name="Rectangle 3"/>
          <p:cNvSpPr/>
          <p:nvPr/>
        </p:nvSpPr>
        <p:spPr>
          <a:xfrm>
            <a:off x="685800" y="152400"/>
            <a:ext cx="8001000" cy="3293209"/>
          </a:xfrm>
          <a:prstGeom prst="rect">
            <a:avLst/>
          </a:prstGeom>
        </p:spPr>
        <p:txBody>
          <a:bodyPr wrap="square">
            <a:spAutoFit/>
          </a:bodyPr>
          <a:lstStyle/>
          <a:p>
            <a:r>
              <a:rPr lang="en-US" sz="1600" dirty="0"/>
              <a:t>Signaling events in the brain's reward center are induced by chronic high-dose exposure to </a:t>
            </a:r>
            <a:r>
              <a:rPr lang="en-US" sz="1600" dirty="0" err="1"/>
              <a:t>psychostimulants</a:t>
            </a:r>
            <a:r>
              <a:rPr lang="en-US" sz="1600" dirty="0"/>
              <a:t> (like amphetamine, methamphetamine, and </a:t>
            </a:r>
            <a:r>
              <a:rPr lang="en-US" sz="1600" dirty="0" err="1"/>
              <a:t>phenethylamine</a:t>
            </a:r>
            <a:r>
              <a:rPr lang="en-US" sz="1600" dirty="0"/>
              <a:t>) increase the concentration of synaptic DA. Following presynaptic DA and glutamate [</a:t>
            </a:r>
            <a:r>
              <a:rPr lang="en-US" sz="1600" dirty="0" err="1"/>
              <a:t>Glu</a:t>
            </a:r>
            <a:r>
              <a:rPr lang="en-US" sz="1600" dirty="0"/>
              <a:t>] co-release by such </a:t>
            </a:r>
            <a:r>
              <a:rPr lang="en-US" sz="1600" dirty="0" err="1"/>
              <a:t>psychostimulants</a:t>
            </a:r>
            <a:r>
              <a:rPr lang="en-US" sz="1600" dirty="0"/>
              <a:t>, </a:t>
            </a:r>
            <a:r>
              <a:rPr lang="en-US" sz="1600" b="1" dirty="0"/>
              <a:t>post</a:t>
            </a:r>
            <a:r>
              <a:rPr lang="en-US" sz="1600" dirty="0"/>
              <a:t>synaptic receptors for these NTs trigger internal signaling events through a </a:t>
            </a:r>
            <a:r>
              <a:rPr lang="en-US" sz="1600" dirty="0" err="1"/>
              <a:t>cAMP</a:t>
            </a:r>
            <a:r>
              <a:rPr lang="en-US" sz="1600" dirty="0"/>
              <a:t>-dependent pathway and a calcium-dependent pathway that ultimately result in </a:t>
            </a:r>
            <a:r>
              <a:rPr lang="en-US" sz="1600" b="1" dirty="0"/>
              <a:t>increased CREB phosphorylation</a:t>
            </a:r>
            <a:r>
              <a:rPr lang="en-US" sz="1600" dirty="0"/>
              <a:t>. </a:t>
            </a:r>
            <a:r>
              <a:rPr lang="en-US" sz="1600" u="sng" dirty="0"/>
              <a:t>Phosphorylated CREB increases levels of </a:t>
            </a:r>
            <a:r>
              <a:rPr lang="en-US" sz="1600" u="sng" dirty="0" err="1"/>
              <a:t>ΔFosB</a:t>
            </a:r>
            <a:r>
              <a:rPr lang="en-US" sz="1600" dirty="0"/>
              <a:t>, which in turn </a:t>
            </a:r>
            <a:r>
              <a:rPr lang="en-US" sz="1600" u="sng" dirty="0"/>
              <a:t>represses the c-</a:t>
            </a:r>
            <a:r>
              <a:rPr lang="en-US" sz="1600" u="sng" dirty="0" err="1"/>
              <a:t>Fos</a:t>
            </a:r>
            <a:r>
              <a:rPr lang="en-US" sz="1600" u="sng" dirty="0"/>
              <a:t> gene</a:t>
            </a:r>
            <a:r>
              <a:rPr lang="en-US" sz="1600" dirty="0"/>
              <a:t> with the help of co-repressors; c-</a:t>
            </a:r>
            <a:r>
              <a:rPr lang="en-US" sz="1600" dirty="0" err="1"/>
              <a:t>Fos</a:t>
            </a:r>
            <a:r>
              <a:rPr lang="en-US" sz="1600" dirty="0"/>
              <a:t> repression acts as a </a:t>
            </a:r>
            <a:r>
              <a:rPr lang="en-US" sz="1600" b="1" dirty="0"/>
              <a:t>molecular switch</a:t>
            </a:r>
            <a:r>
              <a:rPr lang="en-US" sz="1600" dirty="0"/>
              <a:t> that enables the </a:t>
            </a:r>
            <a:r>
              <a:rPr lang="en-US" sz="1600" u="sng" dirty="0"/>
              <a:t>accumulation of </a:t>
            </a:r>
            <a:r>
              <a:rPr lang="en-US" sz="1600" u="sng" dirty="0" err="1"/>
              <a:t>ΔFosB</a:t>
            </a:r>
            <a:r>
              <a:rPr lang="en-US" sz="1600" u="sng" dirty="0"/>
              <a:t> in the neuron</a:t>
            </a:r>
            <a:r>
              <a:rPr lang="en-US" sz="1600" dirty="0"/>
              <a:t>. A highly stable (phosphorylated) form of </a:t>
            </a:r>
            <a:r>
              <a:rPr lang="en-US" sz="1600" dirty="0" err="1"/>
              <a:t>ΔFosB</a:t>
            </a:r>
            <a:r>
              <a:rPr lang="en-US" sz="1600" dirty="0"/>
              <a:t>, one that persists in neurons for 1–2 months, slowly accumulates following repeated high-dose exposure to stimulants through this process. </a:t>
            </a:r>
            <a:r>
              <a:rPr lang="en-US" sz="1600" dirty="0" err="1"/>
              <a:t>ΔFosB</a:t>
            </a:r>
            <a:r>
              <a:rPr lang="en-US" sz="1600" dirty="0"/>
              <a:t> functions as “a master control proteins" that produces </a:t>
            </a:r>
            <a:r>
              <a:rPr lang="en-US" sz="1600" u="sng" dirty="0"/>
              <a:t>addiction-related structural changes in the brain</a:t>
            </a:r>
            <a:r>
              <a:rPr lang="en-US" sz="1600" dirty="0"/>
              <a:t>, and upon sufficient accumulation, with the help of its downstream targets (e.g., nuclear factor kappa B [</a:t>
            </a:r>
            <a:r>
              <a:rPr lang="en-US" sz="1600" b="1" dirty="0"/>
              <a:t>NF-</a:t>
            </a:r>
            <a:r>
              <a:rPr lang="en-US" sz="1600" b="1" dirty="0" err="1"/>
              <a:t>kB</a:t>
            </a:r>
            <a:r>
              <a:rPr lang="en-US" sz="1600" dirty="0"/>
              <a:t>), it induces an addictive state.</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514600" y="3460394"/>
            <a:ext cx="4140835" cy="3169006"/>
          </a:xfrm>
          <a:prstGeom prst="rect">
            <a:avLst/>
          </a:prstGeom>
        </p:spPr>
      </p:pic>
    </p:spTree>
    <p:extLst>
      <p:ext uri="{BB962C8B-B14F-4D97-AF65-F5344CB8AC3E}">
        <p14:creationId xmlns:p14="http://schemas.microsoft.com/office/powerpoint/2010/main" val="11994880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185</a:t>
            </a:fld>
            <a:endParaRPr lang="en-US"/>
          </a:p>
        </p:txBody>
      </p:sp>
      <p:sp>
        <p:nvSpPr>
          <p:cNvPr id="3" name="Rectangle 2"/>
          <p:cNvSpPr/>
          <p:nvPr/>
        </p:nvSpPr>
        <p:spPr>
          <a:xfrm>
            <a:off x="914400" y="557510"/>
            <a:ext cx="7696200" cy="5386090"/>
          </a:xfrm>
          <a:prstGeom prst="rect">
            <a:avLst/>
          </a:prstGeom>
        </p:spPr>
        <p:txBody>
          <a:bodyPr wrap="square">
            <a:spAutoFit/>
          </a:bodyPr>
          <a:lstStyle/>
          <a:p>
            <a:pPr algn="ctr"/>
            <a:r>
              <a:rPr lang="en-US" sz="2000" b="1" dirty="0"/>
              <a:t>Canonical </a:t>
            </a:r>
            <a:r>
              <a:rPr lang="en-US" sz="2000" b="1" dirty="0" err="1"/>
              <a:t>ΔFosB</a:t>
            </a:r>
            <a:r>
              <a:rPr lang="en-US" sz="2000" b="1" dirty="0"/>
              <a:t> interactions</a:t>
            </a:r>
            <a:endParaRPr lang="en-US" sz="2000" dirty="0"/>
          </a:p>
          <a:p>
            <a:r>
              <a:rPr lang="en-US" dirty="0"/>
              <a:t>a) Domain structure of </a:t>
            </a:r>
            <a:r>
              <a:rPr lang="en-US" dirty="0" err="1"/>
              <a:t>ΔFosB</a:t>
            </a:r>
            <a:r>
              <a:rPr lang="en-US" dirty="0"/>
              <a:t>, </a:t>
            </a:r>
            <a:r>
              <a:rPr lang="en-US" dirty="0" err="1"/>
              <a:t>FosB</a:t>
            </a:r>
            <a:r>
              <a:rPr lang="en-US" dirty="0"/>
              <a:t>, and </a:t>
            </a:r>
            <a:r>
              <a:rPr lang="en-US" dirty="0" err="1"/>
              <a:t>JunD</a:t>
            </a:r>
            <a:r>
              <a:rPr lang="en-US" dirty="0"/>
              <a:t>. BR, basic region; L-Zip, </a:t>
            </a:r>
            <a:r>
              <a:rPr lang="en-US" dirty="0" err="1"/>
              <a:t>leucine</a:t>
            </a:r>
            <a:r>
              <a:rPr lang="en-US" dirty="0"/>
              <a:t> zipper; TAD, transactivation domain;</a:t>
            </a:r>
          </a:p>
          <a:p>
            <a:r>
              <a:rPr lang="en-US" dirty="0"/>
              <a:t>b) </a:t>
            </a:r>
            <a:r>
              <a:rPr lang="en-US" dirty="0" err="1"/>
              <a:t>ΔFosB</a:t>
            </a:r>
            <a:r>
              <a:rPr lang="en-US" dirty="0"/>
              <a:t> and </a:t>
            </a:r>
            <a:r>
              <a:rPr lang="en-US" dirty="0" err="1"/>
              <a:t>JunD</a:t>
            </a:r>
            <a:r>
              <a:rPr lang="en-US" dirty="0"/>
              <a:t> </a:t>
            </a:r>
            <a:r>
              <a:rPr lang="en-US" dirty="0" err="1"/>
              <a:t>bZIP</a:t>
            </a:r>
            <a:r>
              <a:rPr lang="en-US" dirty="0"/>
              <a:t> domains broken down into heptad repeats. Residues at the d-, e-, and g-positions of heptads H1 through H5, and the </a:t>
            </a:r>
            <a:r>
              <a:rPr lang="en-US" dirty="0" err="1"/>
              <a:t>cysteines</a:t>
            </a:r>
            <a:r>
              <a:rPr lang="en-US" dirty="0"/>
              <a:t> are shown in color (aliphatic, brown; polar &amp; neutral, cyan; basic, blue; acidic, red; cysteine, yellow). On the left, a cartoon representation indicates the basic region (dark blue), </a:t>
            </a:r>
            <a:r>
              <a:rPr lang="en-US" dirty="0" err="1"/>
              <a:t>leucine</a:t>
            </a:r>
            <a:r>
              <a:rPr lang="en-US" dirty="0"/>
              <a:t> zipper (red and cyan, respectively), and C-terminal residues (green); </a:t>
            </a:r>
          </a:p>
          <a:p>
            <a:r>
              <a:rPr lang="en-US" dirty="0"/>
              <a:t>c) The </a:t>
            </a:r>
            <a:r>
              <a:rPr lang="en-US" dirty="0" err="1"/>
              <a:t>ΔFosB</a:t>
            </a:r>
            <a:r>
              <a:rPr lang="en-US" dirty="0"/>
              <a:t>/</a:t>
            </a:r>
            <a:r>
              <a:rPr lang="en-US" dirty="0" err="1"/>
              <a:t>JunD</a:t>
            </a:r>
            <a:r>
              <a:rPr lang="en-US" dirty="0"/>
              <a:t> </a:t>
            </a:r>
            <a:r>
              <a:rPr lang="en-US" dirty="0" err="1"/>
              <a:t>bZIP</a:t>
            </a:r>
            <a:r>
              <a:rPr lang="en-US" dirty="0"/>
              <a:t> heterodimer bound to DNA. The ruler indicates the heptad repeats. The </a:t>
            </a:r>
            <a:r>
              <a:rPr lang="en-US" dirty="0" err="1"/>
              <a:t>leucine</a:t>
            </a:r>
            <a:r>
              <a:rPr lang="en-US" dirty="0"/>
              <a:t> zipper region of </a:t>
            </a:r>
            <a:r>
              <a:rPr lang="en-US" dirty="0" err="1"/>
              <a:t>ΔFosB</a:t>
            </a:r>
            <a:r>
              <a:rPr lang="en-US" dirty="0"/>
              <a:t> is shown in red, and that of </a:t>
            </a:r>
            <a:r>
              <a:rPr lang="en-US" dirty="0" err="1"/>
              <a:t>JunD</a:t>
            </a:r>
            <a:r>
              <a:rPr lang="en-US" dirty="0"/>
              <a:t> in cyan; the DNA-binding regions are shown in blue. The C-terminal residues are shown in green. </a:t>
            </a:r>
            <a:r>
              <a:rPr lang="en-US" dirty="0" err="1"/>
              <a:t>Leucine</a:t>
            </a:r>
            <a:r>
              <a:rPr lang="en-US" dirty="0"/>
              <a:t> side chains at the d-position are shown in yellow; </a:t>
            </a:r>
          </a:p>
          <a:p>
            <a:r>
              <a:rPr lang="en-US" dirty="0"/>
              <a:t>d) Helical wheel diagram showing the heptad composition and interactions. ‘N’ indicates the N-terminus of the helix; </a:t>
            </a:r>
          </a:p>
          <a:p>
            <a:r>
              <a:rPr lang="en-US" dirty="0"/>
              <a:t>e) Example of a canonical d-position </a:t>
            </a:r>
            <a:r>
              <a:rPr lang="en-US" dirty="0" err="1"/>
              <a:t>leucine</a:t>
            </a:r>
            <a:r>
              <a:rPr lang="en-US" dirty="0"/>
              <a:t> interaction in the </a:t>
            </a:r>
            <a:r>
              <a:rPr lang="en-US" dirty="0" err="1"/>
              <a:t>ΔFosB</a:t>
            </a:r>
            <a:r>
              <a:rPr lang="en-US" dirty="0"/>
              <a:t>/</a:t>
            </a:r>
            <a:r>
              <a:rPr lang="en-US" dirty="0" err="1"/>
              <a:t>JunD</a:t>
            </a:r>
            <a:r>
              <a:rPr lang="en-US" dirty="0"/>
              <a:t> </a:t>
            </a:r>
            <a:r>
              <a:rPr lang="en-US" dirty="0" err="1"/>
              <a:t>bZIP</a:t>
            </a:r>
            <a:r>
              <a:rPr lang="en-US" dirty="0"/>
              <a:t> coiled coil shown in the structure and </a:t>
            </a:r>
          </a:p>
          <a:p>
            <a:r>
              <a:rPr lang="en-US" dirty="0"/>
              <a:t>f) schematically.</a:t>
            </a:r>
          </a:p>
        </p:txBody>
      </p:sp>
    </p:spTree>
    <p:extLst>
      <p:ext uri="{BB962C8B-B14F-4D97-AF65-F5344CB8AC3E}">
        <p14:creationId xmlns:p14="http://schemas.microsoft.com/office/powerpoint/2010/main" val="42074991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186</a:t>
            </a:fld>
            <a:endParaRPr lang="en-US"/>
          </a:p>
        </p:txBody>
      </p:sp>
      <p:sp>
        <p:nvSpPr>
          <p:cNvPr id="3" name="Rectangle 2"/>
          <p:cNvSpPr/>
          <p:nvPr/>
        </p:nvSpPr>
        <p:spPr>
          <a:xfrm>
            <a:off x="613954" y="609600"/>
            <a:ext cx="7996646" cy="5355312"/>
          </a:xfrm>
          <a:prstGeom prst="rect">
            <a:avLst/>
          </a:prstGeom>
        </p:spPr>
        <p:txBody>
          <a:bodyPr wrap="square">
            <a:spAutoFit/>
          </a:bodyPr>
          <a:lstStyle/>
          <a:p>
            <a:r>
              <a:rPr lang="en-US" dirty="0"/>
              <a:t>Chronic addictive drug use causes </a:t>
            </a:r>
            <a:r>
              <a:rPr lang="en-US" b="1" dirty="0"/>
              <a:t>alterations in gene expression </a:t>
            </a:r>
            <a:r>
              <a:rPr lang="en-US" dirty="0"/>
              <a:t>in the </a:t>
            </a:r>
            <a:r>
              <a:rPr lang="en-US" dirty="0" err="1"/>
              <a:t>mesocorticolimbic</a:t>
            </a:r>
            <a:r>
              <a:rPr lang="en-US" dirty="0"/>
              <a:t> projection, which arise through transcriptional and epigenetic mechanisms. The most important TFs that produce these alterations are </a:t>
            </a:r>
            <a:r>
              <a:rPr lang="en-US" b="1" dirty="0" err="1"/>
              <a:t>ΔFosB</a:t>
            </a:r>
            <a:r>
              <a:rPr lang="en-US" dirty="0"/>
              <a:t>, cyclic adenosine monophosphate (</a:t>
            </a:r>
            <a:r>
              <a:rPr lang="en-US" b="1" dirty="0" err="1"/>
              <a:t>cAMP</a:t>
            </a:r>
            <a:r>
              <a:rPr lang="en-US" dirty="0"/>
              <a:t>) response element binding protein (</a:t>
            </a:r>
            <a:r>
              <a:rPr lang="en-US" b="1" dirty="0"/>
              <a:t>CREB</a:t>
            </a:r>
            <a:r>
              <a:rPr lang="en-US" dirty="0"/>
              <a:t>), and nuclear factor kappa B (</a:t>
            </a:r>
            <a:r>
              <a:rPr lang="en-US" b="1" dirty="0"/>
              <a:t>NF-</a:t>
            </a:r>
            <a:r>
              <a:rPr lang="en-US" b="1" dirty="0" err="1"/>
              <a:t>κB</a:t>
            </a:r>
            <a:r>
              <a:rPr lang="en-US" dirty="0"/>
              <a:t>).  </a:t>
            </a:r>
            <a:r>
              <a:rPr lang="en-US" dirty="0" err="1"/>
              <a:t>ΔFosB</a:t>
            </a:r>
            <a:r>
              <a:rPr lang="en-US" dirty="0"/>
              <a:t> is the most significant </a:t>
            </a:r>
            <a:r>
              <a:rPr lang="en-US" dirty="0" err="1"/>
              <a:t>biomolecular</a:t>
            </a:r>
            <a:r>
              <a:rPr lang="en-US" dirty="0"/>
              <a:t> mechanism in addiction because the overexpression of </a:t>
            </a:r>
            <a:r>
              <a:rPr lang="en-US" dirty="0" err="1"/>
              <a:t>ΔFosB</a:t>
            </a:r>
            <a:r>
              <a:rPr lang="en-US" dirty="0"/>
              <a:t> in the D1-type medium spiny neurons in the </a:t>
            </a:r>
            <a:r>
              <a:rPr lang="en-US" dirty="0" err="1"/>
              <a:t>NAc</a:t>
            </a:r>
            <a:r>
              <a:rPr lang="en-US" dirty="0"/>
              <a:t> is necessary and sufficient for many of the neural adaptations and behavioral effects (expression-dependent increases in drug self-administration and reward sensitization) seen in drug addiction. </a:t>
            </a:r>
          </a:p>
          <a:p>
            <a:r>
              <a:rPr lang="en-US" dirty="0" err="1"/>
              <a:t>ΔFosB</a:t>
            </a:r>
            <a:r>
              <a:rPr lang="en-US" dirty="0"/>
              <a:t> </a:t>
            </a:r>
            <a:r>
              <a:rPr lang="en-US" u="sng" dirty="0"/>
              <a:t>overexpression</a:t>
            </a:r>
            <a:r>
              <a:rPr lang="en-US" dirty="0"/>
              <a:t> has been implicated in addictions to </a:t>
            </a:r>
            <a:r>
              <a:rPr lang="en-US" b="1" dirty="0"/>
              <a:t>alcohol</a:t>
            </a:r>
            <a:r>
              <a:rPr lang="en-US" dirty="0"/>
              <a:t> (ethanol), </a:t>
            </a:r>
            <a:r>
              <a:rPr lang="en-US" b="1" dirty="0"/>
              <a:t>cannabinoids</a:t>
            </a:r>
            <a:r>
              <a:rPr lang="en-US" dirty="0"/>
              <a:t>, </a:t>
            </a:r>
            <a:r>
              <a:rPr lang="en-US" b="1" dirty="0"/>
              <a:t>cocaine</a:t>
            </a:r>
            <a:r>
              <a:rPr lang="en-US" dirty="0"/>
              <a:t>, </a:t>
            </a:r>
            <a:r>
              <a:rPr lang="en-US" b="1" dirty="0"/>
              <a:t>methylphenidate</a:t>
            </a:r>
            <a:r>
              <a:rPr lang="en-US" dirty="0"/>
              <a:t>, </a:t>
            </a:r>
            <a:r>
              <a:rPr lang="en-US" b="1" dirty="0"/>
              <a:t>nicotine</a:t>
            </a:r>
            <a:r>
              <a:rPr lang="en-US" dirty="0"/>
              <a:t>, </a:t>
            </a:r>
            <a:r>
              <a:rPr lang="en-US" b="1" dirty="0"/>
              <a:t>opioids</a:t>
            </a:r>
            <a:r>
              <a:rPr lang="en-US" dirty="0"/>
              <a:t>, </a:t>
            </a:r>
            <a:r>
              <a:rPr lang="en-US" b="1" dirty="0"/>
              <a:t>phencyclidine</a:t>
            </a:r>
            <a:r>
              <a:rPr lang="en-US" dirty="0"/>
              <a:t>, </a:t>
            </a:r>
            <a:r>
              <a:rPr lang="en-US" b="1" dirty="0" err="1"/>
              <a:t>propofol</a:t>
            </a:r>
            <a:r>
              <a:rPr lang="en-US" dirty="0"/>
              <a:t>, and substituted </a:t>
            </a:r>
            <a:r>
              <a:rPr lang="en-US" b="1" dirty="0"/>
              <a:t>amphetamines</a:t>
            </a:r>
            <a:r>
              <a:rPr lang="en-US" dirty="0"/>
              <a:t>, among others.  </a:t>
            </a:r>
            <a:r>
              <a:rPr lang="en-US" u="sng" dirty="0" err="1"/>
              <a:t>ΔJunD</a:t>
            </a:r>
            <a:r>
              <a:rPr lang="en-US" dirty="0"/>
              <a:t>, a TF, and </a:t>
            </a:r>
            <a:r>
              <a:rPr lang="en-US" u="sng" dirty="0"/>
              <a:t>G9a</a:t>
            </a:r>
            <a:r>
              <a:rPr lang="en-US" dirty="0"/>
              <a:t>, a histone </a:t>
            </a:r>
            <a:r>
              <a:rPr lang="en-US" dirty="0" err="1"/>
              <a:t>methyltransferase</a:t>
            </a:r>
            <a:r>
              <a:rPr lang="en-US" dirty="0"/>
              <a:t>, both </a:t>
            </a:r>
            <a:r>
              <a:rPr lang="en-US" u="sng" dirty="0"/>
              <a:t>oppose</a:t>
            </a:r>
            <a:r>
              <a:rPr lang="en-US" dirty="0"/>
              <a:t> the function of </a:t>
            </a:r>
            <a:r>
              <a:rPr lang="en-US" dirty="0" err="1"/>
              <a:t>ΔFosB</a:t>
            </a:r>
            <a:r>
              <a:rPr lang="en-US" dirty="0"/>
              <a:t> and inhibit increases in its expression. Increases in </a:t>
            </a:r>
            <a:r>
              <a:rPr lang="en-US" dirty="0" err="1"/>
              <a:t>NAc</a:t>
            </a:r>
            <a:r>
              <a:rPr lang="en-US" dirty="0"/>
              <a:t> </a:t>
            </a:r>
            <a:r>
              <a:rPr lang="en-US" dirty="0" err="1"/>
              <a:t>ΔJunD</a:t>
            </a:r>
            <a:r>
              <a:rPr lang="en-US" dirty="0"/>
              <a:t> expression (via viral vector-mediated gene transfer) or G9a expression (via pharmacological means) reduces, or can even block, many of the neural and behavioral alterations seen in chronic drug abuse (the alterations mediated by </a:t>
            </a:r>
            <a:r>
              <a:rPr lang="en-US" dirty="0" err="1"/>
              <a:t>ΔFosB</a:t>
            </a:r>
            <a:r>
              <a:rPr lang="en-US" dirty="0"/>
              <a:t>). Repression of c-</a:t>
            </a:r>
            <a:r>
              <a:rPr lang="en-US" dirty="0" err="1"/>
              <a:t>Fos</a:t>
            </a:r>
            <a:r>
              <a:rPr lang="en-US" dirty="0"/>
              <a:t> by </a:t>
            </a:r>
            <a:r>
              <a:rPr lang="en-US" dirty="0" err="1"/>
              <a:t>ΔFosB</a:t>
            </a:r>
            <a:r>
              <a:rPr lang="en-US" dirty="0"/>
              <a:t>, which consequently further induces expression of </a:t>
            </a:r>
            <a:r>
              <a:rPr lang="en-US" dirty="0" err="1"/>
              <a:t>ΔFosB</a:t>
            </a:r>
            <a:r>
              <a:rPr lang="en-US" dirty="0"/>
              <a:t>, forms a </a:t>
            </a:r>
            <a:r>
              <a:rPr lang="en-US" b="1" dirty="0"/>
              <a:t>positive feedback loop</a:t>
            </a:r>
            <a:r>
              <a:rPr lang="en-US" dirty="0"/>
              <a:t> that serves to </a:t>
            </a:r>
            <a:r>
              <a:rPr lang="en-US" u="sng" dirty="0"/>
              <a:t>indefinitely perpetuate the addictive state</a:t>
            </a:r>
            <a:r>
              <a:rPr lang="he-IL" dirty="0"/>
              <a:t>.</a:t>
            </a:r>
            <a:endParaRPr lang="en-US" dirty="0"/>
          </a:p>
        </p:txBody>
      </p:sp>
    </p:spTree>
    <p:extLst>
      <p:ext uri="{BB962C8B-B14F-4D97-AF65-F5344CB8AC3E}">
        <p14:creationId xmlns:p14="http://schemas.microsoft.com/office/powerpoint/2010/main" val="10292596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187</a:t>
            </a:fld>
            <a:endParaRPr lang="en-US"/>
          </a:p>
        </p:txBody>
      </p:sp>
      <p:sp>
        <p:nvSpPr>
          <p:cNvPr id="3" name="Rectangle 2"/>
          <p:cNvSpPr/>
          <p:nvPr/>
        </p:nvSpPr>
        <p:spPr>
          <a:xfrm>
            <a:off x="457200" y="416778"/>
            <a:ext cx="8305800" cy="5755422"/>
          </a:xfrm>
          <a:prstGeom prst="rect">
            <a:avLst/>
          </a:prstGeom>
        </p:spPr>
        <p:txBody>
          <a:bodyPr wrap="square">
            <a:spAutoFit/>
          </a:bodyPr>
          <a:lstStyle/>
          <a:p>
            <a:r>
              <a:rPr lang="en-US" sz="1600" dirty="0" err="1"/>
              <a:t>ΔFosB</a:t>
            </a:r>
            <a:r>
              <a:rPr lang="en-US" sz="1600" dirty="0"/>
              <a:t> also plays an important role in regulating behavioral responses to </a:t>
            </a:r>
            <a:r>
              <a:rPr lang="en-US" sz="1600" u="sng" dirty="0"/>
              <a:t>natural rewards</a:t>
            </a:r>
            <a:r>
              <a:rPr lang="en-US" sz="1600" dirty="0"/>
              <a:t>, such as </a:t>
            </a:r>
            <a:r>
              <a:rPr lang="en-US" sz="1600" b="1" dirty="0"/>
              <a:t>palatable food</a:t>
            </a:r>
            <a:r>
              <a:rPr lang="en-US" sz="1600" dirty="0"/>
              <a:t>, </a:t>
            </a:r>
            <a:r>
              <a:rPr lang="en-US" sz="1600" b="1" dirty="0"/>
              <a:t>sex</a:t>
            </a:r>
            <a:r>
              <a:rPr lang="en-US" sz="1600" dirty="0"/>
              <a:t>, and </a:t>
            </a:r>
            <a:r>
              <a:rPr lang="en-US" sz="1600" b="1" dirty="0"/>
              <a:t>exercise</a:t>
            </a:r>
            <a:r>
              <a:rPr lang="en-US" sz="1600" dirty="0"/>
              <a:t>. Natural rewards, similar to drugs of abuse, induce gene expression of </a:t>
            </a:r>
            <a:r>
              <a:rPr lang="en-US" sz="1600" dirty="0" err="1"/>
              <a:t>ΔFosB</a:t>
            </a:r>
            <a:r>
              <a:rPr lang="en-US" sz="1600" dirty="0"/>
              <a:t> in the </a:t>
            </a:r>
            <a:r>
              <a:rPr lang="en-US" sz="1600" dirty="0" err="1"/>
              <a:t>NAc</a:t>
            </a:r>
            <a:r>
              <a:rPr lang="en-US" sz="1600" dirty="0"/>
              <a:t>, and chronic acquisition of these rewards can result in a similar pathological addictive state through </a:t>
            </a:r>
            <a:r>
              <a:rPr lang="en-US" sz="1600" dirty="0" err="1"/>
              <a:t>ΔFosB</a:t>
            </a:r>
            <a:r>
              <a:rPr lang="en-US" sz="1600" dirty="0"/>
              <a:t> overexpression. Consequently, </a:t>
            </a:r>
            <a:r>
              <a:rPr lang="en-US" sz="1600" dirty="0" err="1"/>
              <a:t>ΔFosB</a:t>
            </a:r>
            <a:r>
              <a:rPr lang="en-US" sz="1600" dirty="0"/>
              <a:t> is the key mechanism involved in addictions to natural rewards (behavioral addictions) as well; in particular, </a:t>
            </a:r>
            <a:r>
              <a:rPr lang="en-US" sz="1600" dirty="0" err="1"/>
              <a:t>ΔFosB</a:t>
            </a:r>
            <a:r>
              <a:rPr lang="en-US" sz="1600" dirty="0"/>
              <a:t> in the </a:t>
            </a:r>
            <a:r>
              <a:rPr lang="en-US" sz="1600" dirty="0" err="1"/>
              <a:t>NAc</a:t>
            </a:r>
            <a:r>
              <a:rPr lang="en-US" sz="1600" dirty="0"/>
              <a:t> is critical for the reinforcing effects of </a:t>
            </a:r>
            <a:r>
              <a:rPr lang="en-US" sz="1600" u="sng" dirty="0"/>
              <a:t>sexual reward</a:t>
            </a:r>
            <a:r>
              <a:rPr lang="en-US" sz="1600" dirty="0"/>
              <a:t>. Research on the interaction between natural and drug rewards suggests that dopaminergic </a:t>
            </a:r>
            <a:r>
              <a:rPr lang="en-US" sz="1600" dirty="0" err="1"/>
              <a:t>psychostimulants</a:t>
            </a:r>
            <a:r>
              <a:rPr lang="en-US" sz="1600" dirty="0"/>
              <a:t> (e.g., amphetamine) and sexual behavior act on </a:t>
            </a:r>
            <a:r>
              <a:rPr lang="en-US" sz="1600" b="1" dirty="0"/>
              <a:t>similar </a:t>
            </a:r>
            <a:r>
              <a:rPr lang="en-US" sz="1600" b="1" dirty="0" err="1"/>
              <a:t>biomolecular</a:t>
            </a:r>
            <a:r>
              <a:rPr lang="en-US" sz="1600" b="1" dirty="0"/>
              <a:t> mechanisms</a:t>
            </a:r>
            <a:r>
              <a:rPr lang="en-US" sz="1600" dirty="0"/>
              <a:t> to induce </a:t>
            </a:r>
            <a:r>
              <a:rPr lang="en-US" sz="1600" dirty="0" err="1"/>
              <a:t>ΔFosB</a:t>
            </a:r>
            <a:r>
              <a:rPr lang="en-US" sz="1600" dirty="0"/>
              <a:t> in the </a:t>
            </a:r>
            <a:r>
              <a:rPr lang="en-US" sz="1600" dirty="0" err="1"/>
              <a:t>NAc</a:t>
            </a:r>
            <a:r>
              <a:rPr lang="en-US" sz="1600" dirty="0"/>
              <a:t> and possess </a:t>
            </a:r>
            <a:r>
              <a:rPr lang="en-US" sz="1600" b="1" dirty="0"/>
              <a:t>bi</a:t>
            </a:r>
            <a:r>
              <a:rPr lang="en-US" sz="1600" dirty="0"/>
              <a:t>directional reward cross-sensitization effects that are mediated through </a:t>
            </a:r>
            <a:r>
              <a:rPr lang="en-US" sz="1600" dirty="0" err="1"/>
              <a:t>ΔFosB</a:t>
            </a:r>
            <a:r>
              <a:rPr lang="en-US" sz="1600" dirty="0"/>
              <a:t>. This phenomenon is notable since, in humans, a DA </a:t>
            </a:r>
            <a:r>
              <a:rPr lang="en-US" sz="1600" dirty="0" err="1"/>
              <a:t>dysregulation</a:t>
            </a:r>
            <a:r>
              <a:rPr lang="en-US" sz="1600" dirty="0"/>
              <a:t> syndrome, characterized by drug-induced </a:t>
            </a:r>
            <a:r>
              <a:rPr lang="en-US" sz="1600" u="sng" dirty="0"/>
              <a:t>compulsive engagement in natural rewards</a:t>
            </a:r>
            <a:r>
              <a:rPr lang="en-US" sz="1600" dirty="0"/>
              <a:t> (sexual activity, shopping, and gambling), has also been observed in some individuals taking dopaminergic medications.</a:t>
            </a:r>
          </a:p>
          <a:p>
            <a:r>
              <a:rPr lang="en-US" sz="1600" u="sng" dirty="0" err="1"/>
              <a:t>ΔFosB</a:t>
            </a:r>
            <a:r>
              <a:rPr lang="en-US" sz="1600" u="sng" dirty="0"/>
              <a:t> inhibitors</a:t>
            </a:r>
            <a:r>
              <a:rPr lang="en-US" sz="1600" dirty="0"/>
              <a:t> (drugs or treatments that oppose its action or reduce its expression) may be an effective </a:t>
            </a:r>
            <a:r>
              <a:rPr lang="en-US" sz="1600" b="1" dirty="0"/>
              <a:t>treatment for addiction</a:t>
            </a:r>
            <a:r>
              <a:rPr lang="en-US" sz="1600" dirty="0"/>
              <a:t>. Current medical reviews of research involving lab animals have identified a drug class – class I histone </a:t>
            </a:r>
            <a:r>
              <a:rPr lang="en-US" sz="1600" dirty="0" err="1"/>
              <a:t>deacetylase</a:t>
            </a:r>
            <a:r>
              <a:rPr lang="en-US" sz="1600" dirty="0"/>
              <a:t> [</a:t>
            </a:r>
            <a:r>
              <a:rPr lang="en-US" sz="1600" b="1" dirty="0"/>
              <a:t>HDAC</a:t>
            </a:r>
            <a:r>
              <a:rPr lang="en-US" sz="1600" dirty="0"/>
              <a:t>] inhibitors– that indirectly inhibits the function and further increases in the expression of </a:t>
            </a:r>
            <a:r>
              <a:rPr lang="en-US" sz="1600" dirty="0" err="1"/>
              <a:t>accumbal</a:t>
            </a:r>
            <a:r>
              <a:rPr lang="en-US" sz="1600" dirty="0"/>
              <a:t> </a:t>
            </a:r>
            <a:r>
              <a:rPr lang="en-US" sz="1600" dirty="0" err="1"/>
              <a:t>ΔFosB</a:t>
            </a:r>
            <a:r>
              <a:rPr lang="en-US" sz="1600" dirty="0"/>
              <a:t> by </a:t>
            </a:r>
            <a:r>
              <a:rPr lang="en-US" sz="1600" u="sng" dirty="0"/>
              <a:t>inducing G9a expression</a:t>
            </a:r>
            <a:r>
              <a:rPr lang="en-US" sz="1600" dirty="0"/>
              <a:t> in the </a:t>
            </a:r>
            <a:r>
              <a:rPr lang="en-US" sz="1600" dirty="0" err="1"/>
              <a:t>NAc</a:t>
            </a:r>
            <a:r>
              <a:rPr lang="en-US" sz="1600" dirty="0"/>
              <a:t> after prolonged use. These reviews and subsequent preliminary evidence which used oral administration or </a:t>
            </a:r>
            <a:r>
              <a:rPr lang="en-US" sz="1600" dirty="0" err="1"/>
              <a:t>intraperitoneal</a:t>
            </a:r>
            <a:r>
              <a:rPr lang="en-US" sz="1600" dirty="0"/>
              <a:t> administration of the sodium salt of butyric acid or other class I HDAC inhibitors for an extended period indicate that these drugs have efficacy in reducing addictive behavior in lab animals that have developed addictions to ethanol, </a:t>
            </a:r>
            <a:r>
              <a:rPr lang="en-US" sz="1600" dirty="0" err="1"/>
              <a:t>psychostimulants</a:t>
            </a:r>
            <a:r>
              <a:rPr lang="en-US" sz="1600" dirty="0"/>
              <a:t> (amphetamine and cocaine), nicotine, and opiates; however, as of August 2015, few clinical trials involving humans with addiction and any HDAC class I inhibitors have been conducted to test for treatment efficacy in humans or identify an optimal dosing regimen.</a:t>
            </a:r>
          </a:p>
        </p:txBody>
      </p:sp>
    </p:spTree>
    <p:extLst>
      <p:ext uri="{BB962C8B-B14F-4D97-AF65-F5344CB8AC3E}">
        <p14:creationId xmlns:p14="http://schemas.microsoft.com/office/powerpoint/2010/main" val="39930225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188</a:t>
            </a:fld>
            <a:endParaRPr lang="en-US"/>
          </a:p>
        </p:txBody>
      </p:sp>
      <p:sp>
        <p:nvSpPr>
          <p:cNvPr id="3" name="Rectangle 2"/>
          <p:cNvSpPr/>
          <p:nvPr/>
        </p:nvSpPr>
        <p:spPr>
          <a:xfrm>
            <a:off x="533400" y="685800"/>
            <a:ext cx="8305800" cy="5078313"/>
          </a:xfrm>
          <a:prstGeom prst="rect">
            <a:avLst/>
          </a:prstGeom>
        </p:spPr>
        <p:txBody>
          <a:bodyPr wrap="square">
            <a:spAutoFit/>
          </a:bodyPr>
          <a:lstStyle/>
          <a:p>
            <a:pPr algn="ctr"/>
            <a:r>
              <a:rPr lang="en-US" sz="2000" b="1" dirty="0"/>
              <a:t>CBD as a treatment for opioid addiction:</a:t>
            </a:r>
          </a:p>
          <a:p>
            <a:r>
              <a:rPr lang="en-US" dirty="0"/>
              <a:t>Although cannabis has been demonized as a gateway to more dangerous substances, </a:t>
            </a:r>
            <a:r>
              <a:rPr lang="en-US" dirty="0" err="1"/>
              <a:t>Hurd</a:t>
            </a:r>
            <a:r>
              <a:rPr lang="en-US" dirty="0"/>
              <a:t> has found that it might actually contain an </a:t>
            </a:r>
            <a:r>
              <a:rPr lang="en-US" u="sng" dirty="0"/>
              <a:t>effective antidote for potentially deadly </a:t>
            </a:r>
            <a:r>
              <a:rPr lang="en-US" b="1" u="sng" dirty="0"/>
              <a:t>addictions</a:t>
            </a:r>
            <a:r>
              <a:rPr lang="en-US" dirty="0"/>
              <a:t>. After observing that rats with a heroin addiction were less likely to seek out the opioid when treated with </a:t>
            </a:r>
            <a:r>
              <a:rPr lang="en-US" b="1" dirty="0"/>
              <a:t>CBD</a:t>
            </a:r>
            <a:r>
              <a:rPr lang="en-US" dirty="0"/>
              <a:t>, she began to investigate whether CBD might have the same effect on people with an opioid dependency. On the basis of an encouraging pilot study, </a:t>
            </a:r>
            <a:r>
              <a:rPr lang="en-US" dirty="0" err="1"/>
              <a:t>Hurd</a:t>
            </a:r>
            <a:r>
              <a:rPr lang="en-US" dirty="0"/>
              <a:t> and her team conducted a randomized controlled trial in 42 abstinent heroin users, who had avoided taking the drug for up to three months after years of routine or heavy use. The researchers then exposed the participants to drug paraphernalia and videos that showed heroin use — cues that normally provoke strong cravings in people with a dependency — and then measured participant-reported responses and physiological indicators of stress and anxiety. Cue-induced craving is associated with </a:t>
            </a:r>
            <a:r>
              <a:rPr lang="en-US" b="1" dirty="0"/>
              <a:t>increased cortisol levels </a:t>
            </a:r>
            <a:r>
              <a:rPr lang="en-US" dirty="0"/>
              <a:t>and increased heart-rate, and CBD reduced those. Participants receiving CBD also reported </a:t>
            </a:r>
            <a:r>
              <a:rPr lang="en-US" u="sng" dirty="0"/>
              <a:t>lower levels of drug craving and anxiety</a:t>
            </a:r>
            <a:r>
              <a:rPr lang="en-US" dirty="0"/>
              <a:t> relative to placebo group, and </a:t>
            </a:r>
            <a:r>
              <a:rPr lang="en-US" dirty="0" err="1"/>
              <a:t>Hurd</a:t>
            </a:r>
            <a:r>
              <a:rPr lang="en-US" dirty="0"/>
              <a:t> notes that the beneficial effects persisted for a week after the final administration of CBD</a:t>
            </a:r>
            <a:r>
              <a:rPr lang="he-IL" dirty="0"/>
              <a:t>.</a:t>
            </a:r>
            <a:r>
              <a:rPr lang="en-US" dirty="0"/>
              <a:t> CBD was recently found to reduce the synthesis of the releasing factor </a:t>
            </a:r>
            <a:r>
              <a:rPr lang="en-US" b="1" dirty="0"/>
              <a:t>CRF</a:t>
            </a:r>
            <a:r>
              <a:rPr lang="en-US" dirty="0"/>
              <a:t> in the hypothalamus therefore, the </a:t>
            </a:r>
            <a:r>
              <a:rPr lang="en-US" u="sng" dirty="0"/>
              <a:t>release of cortisol from the adrenal glands is reduced</a:t>
            </a:r>
            <a:r>
              <a:rPr lang="en-US" dirty="0"/>
              <a:t>.</a:t>
            </a:r>
          </a:p>
        </p:txBody>
      </p:sp>
    </p:spTree>
    <p:extLst>
      <p:ext uri="{BB962C8B-B14F-4D97-AF65-F5344CB8AC3E}">
        <p14:creationId xmlns:p14="http://schemas.microsoft.com/office/powerpoint/2010/main" val="24998620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189</a:t>
            </a:fld>
            <a:endParaRPr lang="en-US"/>
          </a:p>
        </p:txBody>
      </p:sp>
      <p:sp>
        <p:nvSpPr>
          <p:cNvPr id="3" name="Rectangle 2"/>
          <p:cNvSpPr/>
          <p:nvPr/>
        </p:nvSpPr>
        <p:spPr>
          <a:xfrm>
            <a:off x="457200" y="304800"/>
            <a:ext cx="8382000" cy="6063198"/>
          </a:xfrm>
          <a:prstGeom prst="rect">
            <a:avLst/>
          </a:prstGeom>
        </p:spPr>
        <p:txBody>
          <a:bodyPr wrap="square">
            <a:spAutoFit/>
          </a:bodyPr>
          <a:lstStyle/>
          <a:p>
            <a:pPr algn="ctr"/>
            <a:r>
              <a:rPr lang="en-US" sz="2000" b="1" dirty="0"/>
              <a:t>A difficult delivery of CBD</a:t>
            </a:r>
            <a:endParaRPr lang="en-US" sz="2000" dirty="0"/>
          </a:p>
          <a:p>
            <a:r>
              <a:rPr lang="en-US" sz="1600" dirty="0"/>
              <a:t>Despite its promise, CBD’s impact as a drug has been mixed. Importantly, it is relatively safe. The side effects most commonly associated with a high dose of "</a:t>
            </a:r>
            <a:r>
              <a:rPr lang="en-US" sz="1600" dirty="0" err="1"/>
              <a:t>Epidiolex</a:t>
            </a:r>
            <a:r>
              <a:rPr lang="en-US" sz="1600" dirty="0"/>
              <a:t>" include digestive problems, rash and drowsiness, as well as the potential for liver damage in patients taking certain other medications. Patients who are receiving </a:t>
            </a:r>
            <a:r>
              <a:rPr lang="en-US" sz="1600" u="sng" dirty="0" err="1"/>
              <a:t>valproic</a:t>
            </a:r>
            <a:r>
              <a:rPr lang="en-US" sz="1600" u="sng" dirty="0"/>
              <a:t> acid</a:t>
            </a:r>
            <a:r>
              <a:rPr lang="en-US" sz="1600" dirty="0"/>
              <a:t> to treat seizures or migraines might be at an elevated risk. But in many of the CBD trials conducted so far — particularly in the realm of antipsychotic drugs, which are known for their strong side effects — CBD has proved more tolerable than existing alternatives. This is important because people typically require </a:t>
            </a:r>
            <a:r>
              <a:rPr lang="en-US" sz="1600" b="1" dirty="0"/>
              <a:t>large doses</a:t>
            </a:r>
            <a:r>
              <a:rPr lang="en-US" sz="1600" dirty="0"/>
              <a:t> of the drug </a:t>
            </a:r>
            <a:r>
              <a:rPr lang="en-US" sz="1600" u="sng" dirty="0"/>
              <a:t>to experience a clinical benefit</a:t>
            </a:r>
            <a:r>
              <a:rPr lang="en-US" sz="1600" dirty="0"/>
              <a:t> — in many studies, the doses used are as high as </a:t>
            </a:r>
            <a:r>
              <a:rPr lang="en-US" sz="1600" b="1" dirty="0"/>
              <a:t>1 gram or more</a:t>
            </a:r>
            <a:r>
              <a:rPr lang="en-US" sz="1600" dirty="0"/>
              <a:t>. This is because </a:t>
            </a:r>
            <a:r>
              <a:rPr lang="en-US" sz="1600" u="sng" dirty="0"/>
              <a:t>CBD is poorly absorbed by the body</a:t>
            </a:r>
            <a:r>
              <a:rPr lang="en-US" sz="1600" dirty="0"/>
              <a:t>, with most of every dose being excreted before it can take effect. If you take it </a:t>
            </a:r>
            <a:r>
              <a:rPr lang="en-US" sz="1600" u="sng" dirty="0"/>
              <a:t>orally</a:t>
            </a:r>
            <a:r>
              <a:rPr lang="en-US" sz="1600" dirty="0"/>
              <a:t>, the </a:t>
            </a:r>
            <a:r>
              <a:rPr lang="en-US" sz="1600" b="1" dirty="0"/>
              <a:t>bioavailability is in the range of 4–6%</a:t>
            </a:r>
            <a:r>
              <a:rPr lang="en-US" sz="1600" dirty="0"/>
              <a:t>. If you take it </a:t>
            </a:r>
            <a:r>
              <a:rPr lang="en-US" sz="1600" u="sng" dirty="0"/>
              <a:t>after a fatty meal</a:t>
            </a:r>
            <a:r>
              <a:rPr lang="en-US" sz="1600" dirty="0"/>
              <a:t>, you can get that up to </a:t>
            </a:r>
            <a:r>
              <a:rPr lang="en-US" sz="1600" u="sng" dirty="0"/>
              <a:t>16–20%</a:t>
            </a:r>
            <a:r>
              <a:rPr lang="en-US" sz="1600" dirty="0"/>
              <a:t>.  </a:t>
            </a:r>
            <a:r>
              <a:rPr lang="en-US" sz="1600" dirty="0" err="1"/>
              <a:t>Zuardi</a:t>
            </a:r>
            <a:r>
              <a:rPr lang="en-US" sz="1600" dirty="0"/>
              <a:t> notes that his group routinely observes a </a:t>
            </a:r>
            <a:r>
              <a:rPr lang="en-US" sz="1600" u="sng" dirty="0"/>
              <a:t>bell-shaped dose–response curve for CBD</a:t>
            </a:r>
            <a:r>
              <a:rPr lang="en-US" sz="1600" dirty="0"/>
              <a:t>. For example, whereas 300 milligrams of CBD might reduce a person’s anxiety, the same person might not get any relief from a dose of either 100 or 900 milligrams. To complicate matters further, this sweet spot for CBD dosing can differ not only between symptoms, but also between patients. This is one of several reasons why researchers caution against self-medication with CBD products. CBD is available in shops worldwide, but the legality of such sales varies widely. In Canada, selling cannabis and its derivatives is legal, whereas the European Union authorizes the sale of CBD derived from hemp (low-THC varieties of cannabis) but not from marijuana (high-THC cannabis). In the United States, the latest Farm Bill, which was enacted in 2018, potentially legalizes the production of CBD from hemp under certain conditions. Regardless of the legal situation at the federal level, CBD commercialization remains something of a free-for-all in the United States — individual states are making their own laws, and the FDA has taken only limited action to enforce federal laws on CBD.</a:t>
            </a:r>
          </a:p>
        </p:txBody>
      </p:sp>
    </p:spTree>
    <p:extLst>
      <p:ext uri="{BB962C8B-B14F-4D97-AF65-F5344CB8AC3E}">
        <p14:creationId xmlns:p14="http://schemas.microsoft.com/office/powerpoint/2010/main" val="71634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sp>
        <p:nvSpPr>
          <p:cNvPr id="3" name="Rectangle 2"/>
          <p:cNvSpPr/>
          <p:nvPr/>
        </p:nvSpPr>
        <p:spPr>
          <a:xfrm>
            <a:off x="685800" y="899041"/>
            <a:ext cx="7696200" cy="4739759"/>
          </a:xfrm>
          <a:prstGeom prst="rect">
            <a:avLst/>
          </a:prstGeom>
        </p:spPr>
        <p:txBody>
          <a:bodyPr wrap="square">
            <a:spAutoFit/>
          </a:bodyPr>
          <a:lstStyle/>
          <a:p>
            <a:r>
              <a:rPr lang="en-US" sz="1600" dirty="0">
                <a:latin typeface="Arial Narrow" pitchFamily="34" charset="0"/>
              </a:rPr>
              <a:t>Percentage of FAAH 385</a:t>
            </a:r>
            <a:r>
              <a:rPr lang="en-US" sz="1600" b="1" dirty="0">
                <a:latin typeface="Arial Narrow" pitchFamily="34" charset="0"/>
              </a:rPr>
              <a:t>A</a:t>
            </a:r>
            <a:r>
              <a:rPr lang="en-US" sz="1600" dirty="0">
                <a:latin typeface="Arial Narrow" pitchFamily="34" charset="0"/>
              </a:rPr>
              <a:t>/385</a:t>
            </a:r>
            <a:r>
              <a:rPr lang="en-US" sz="1600" b="1" dirty="0">
                <a:latin typeface="Arial Narrow" pitchFamily="34" charset="0"/>
              </a:rPr>
              <a:t>A</a:t>
            </a:r>
            <a:r>
              <a:rPr lang="en-US" sz="1600" dirty="0">
                <a:latin typeface="Arial Narrow" pitchFamily="34" charset="0"/>
              </a:rPr>
              <a:t> </a:t>
            </a:r>
            <a:r>
              <a:rPr lang="en-US" sz="1600" u="sng" dirty="0">
                <a:latin typeface="Arial Narrow" pitchFamily="34" charset="0"/>
              </a:rPr>
              <a:t>homozygous</a:t>
            </a:r>
            <a:r>
              <a:rPr lang="en-US" sz="1600" dirty="0">
                <a:latin typeface="Arial Narrow" pitchFamily="34" charset="0"/>
              </a:rPr>
              <a:t> subjects in groups of patients reporting street drug use and/or problem drug or alcohol use, matched controls with no drug/alcohol use, alcohol use but no drug use, and nicotine use but no drug/alcohol use. Error bars represent standard errors calculated for a binomial distribution of the indicated homozygote frequencies.</a:t>
            </a:r>
          </a:p>
          <a:p>
            <a:endParaRPr lang="en-US" sz="1700" u="sng" dirty="0"/>
          </a:p>
          <a:p>
            <a:r>
              <a:rPr lang="en-US" sz="1700" u="sng" dirty="0"/>
              <a:t>Discussion</a:t>
            </a:r>
            <a:r>
              <a:rPr lang="en-US" sz="1700" dirty="0"/>
              <a:t>: The present study report a naturally occurring SNP in the human FAAH gene, 385A, that is strongly associated with </a:t>
            </a:r>
            <a:r>
              <a:rPr lang="en-US" sz="1700" b="1" dirty="0"/>
              <a:t>street drug use</a:t>
            </a:r>
            <a:r>
              <a:rPr lang="en-US" sz="1700" dirty="0"/>
              <a:t> and problem drug/</a:t>
            </a:r>
            <a:r>
              <a:rPr lang="en-US" sz="1700" b="1" dirty="0"/>
              <a:t>alcohol use</a:t>
            </a:r>
            <a:r>
              <a:rPr lang="en-US" sz="1700" dirty="0"/>
              <a:t>. This association seems especially relevant to illegal drug use, because neither alcohol nor nicotine abuse alone showed any significant relationship to the </a:t>
            </a:r>
            <a:r>
              <a:rPr lang="en-US" sz="1700" b="1" dirty="0"/>
              <a:t>385C→A missense mutation</a:t>
            </a:r>
            <a:r>
              <a:rPr lang="en-US" sz="1700" dirty="0"/>
              <a:t>. Moreover, we did not observe an association of the 385A SNP with any of the other neurobehavioral or neuropsychiatric disorders examined by our questionnaire, including depressive symptoms, suicidal ideation, schizophrenia, bipolar disorder, and autism</a:t>
            </a:r>
            <a:r>
              <a:rPr lang="he-IL" sz="1700" dirty="0"/>
              <a:t>.</a:t>
            </a:r>
            <a:endParaRPr lang="en-US" sz="1700" dirty="0"/>
          </a:p>
          <a:p>
            <a:r>
              <a:rPr lang="en-US" sz="1700" dirty="0"/>
              <a:t>FAAH is the primary catabolic regulator of a family of neural-signaling molecules, the fatty acid amides, that includes the endogenous cannabinoid, </a:t>
            </a:r>
            <a:r>
              <a:rPr lang="en-US" sz="1700" dirty="0" err="1"/>
              <a:t>anandamide</a:t>
            </a:r>
            <a:r>
              <a:rPr lang="en-US" sz="1700" dirty="0"/>
              <a:t>. Previous efforts to identify genetic relationships between the ECS and drug and alcohol abuse have focused on the analysis of the CB1 receptor gene and so far have produced mixed results. </a:t>
            </a:r>
          </a:p>
        </p:txBody>
      </p:sp>
    </p:spTree>
    <p:extLst>
      <p:ext uri="{BB962C8B-B14F-4D97-AF65-F5344CB8AC3E}">
        <p14:creationId xmlns:p14="http://schemas.microsoft.com/office/powerpoint/2010/main" val="32423901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190</a:t>
            </a:fld>
            <a:endParaRPr lang="en-US"/>
          </a:p>
        </p:txBody>
      </p:sp>
      <p:sp>
        <p:nvSpPr>
          <p:cNvPr id="3" name="Rectangle 2"/>
          <p:cNvSpPr/>
          <p:nvPr/>
        </p:nvSpPr>
        <p:spPr>
          <a:xfrm>
            <a:off x="533400" y="457200"/>
            <a:ext cx="7772400" cy="5478423"/>
          </a:xfrm>
          <a:prstGeom prst="rect">
            <a:avLst/>
          </a:prstGeom>
        </p:spPr>
        <p:txBody>
          <a:bodyPr wrap="square">
            <a:spAutoFit/>
          </a:bodyPr>
          <a:lstStyle/>
          <a:p>
            <a:pPr algn="ctr"/>
            <a:r>
              <a:rPr lang="en-US" b="1" dirty="0"/>
              <a:t>DOES CBD AFFECT EVERYONE THE SAME</a:t>
            </a:r>
            <a:r>
              <a:rPr lang="he-IL" b="1" dirty="0"/>
              <a:t>?</a:t>
            </a:r>
            <a:endParaRPr lang="en-US" dirty="0"/>
          </a:p>
          <a:p>
            <a:r>
              <a:rPr lang="en-US" dirty="0" err="1"/>
              <a:t>Cannabidiol</a:t>
            </a:r>
            <a:r>
              <a:rPr lang="en-US" dirty="0"/>
              <a:t> and other cannabinoids are known to be </a:t>
            </a:r>
            <a:r>
              <a:rPr lang="en-US" u="sng" dirty="0"/>
              <a:t>non-toxic</a:t>
            </a:r>
            <a:r>
              <a:rPr lang="en-US" dirty="0"/>
              <a:t>, with no known fatal overdose levels ever reported. The previously mentioned study from 2011 indicated that chronic use and high doses </a:t>
            </a:r>
            <a:r>
              <a:rPr lang="en-US" b="1" dirty="0"/>
              <a:t>up to 1,500</a:t>
            </a:r>
            <a:r>
              <a:rPr lang="en-US" dirty="0"/>
              <a:t> </a:t>
            </a:r>
            <a:r>
              <a:rPr lang="en-US" b="1" dirty="0"/>
              <a:t>mg/day</a:t>
            </a:r>
            <a:r>
              <a:rPr lang="en-US" dirty="0"/>
              <a:t> of </a:t>
            </a:r>
            <a:r>
              <a:rPr lang="en-US" b="1" dirty="0"/>
              <a:t>CBD </a:t>
            </a:r>
            <a:r>
              <a:rPr lang="en-US" dirty="0"/>
              <a:t>are reportedly </a:t>
            </a:r>
            <a:r>
              <a:rPr lang="en-US" b="1" dirty="0"/>
              <a:t>well tolerated</a:t>
            </a:r>
            <a:r>
              <a:rPr lang="en-US" dirty="0"/>
              <a:t> in humans. The Department of Health and Human Services states, ‘no signs of toxicity or serious side effects have been observed following chronic administration of CBD to healthy volunteers, even in large acute doses of </a:t>
            </a:r>
            <a:r>
              <a:rPr lang="en-US" b="1" dirty="0"/>
              <a:t>700 mg/day</a:t>
            </a:r>
            <a:r>
              <a:rPr lang="en-US" dirty="0"/>
              <a:t>.</a:t>
            </a:r>
          </a:p>
          <a:p>
            <a:r>
              <a:rPr lang="en-US" sz="800" dirty="0"/>
              <a:t> </a:t>
            </a:r>
          </a:p>
          <a:p>
            <a:r>
              <a:rPr lang="en-US" b="1" dirty="0"/>
              <a:t>Personal Genetics: </a:t>
            </a:r>
            <a:r>
              <a:rPr lang="en-US" dirty="0"/>
              <a:t>About </a:t>
            </a:r>
            <a:r>
              <a:rPr lang="en-US" b="1" dirty="0"/>
              <a:t>20%</a:t>
            </a:r>
            <a:r>
              <a:rPr lang="en-US" dirty="0"/>
              <a:t> of the population has </a:t>
            </a:r>
            <a:r>
              <a:rPr lang="en-US" b="1" dirty="0"/>
              <a:t>good</a:t>
            </a:r>
            <a:r>
              <a:rPr lang="en-US" dirty="0"/>
              <a:t> </a:t>
            </a:r>
            <a:r>
              <a:rPr lang="en-US" b="1" dirty="0" err="1"/>
              <a:t>endocannabinoid</a:t>
            </a:r>
            <a:r>
              <a:rPr lang="en-US" dirty="0"/>
              <a:t> </a:t>
            </a:r>
            <a:r>
              <a:rPr lang="en-US" b="1" dirty="0"/>
              <a:t>genetics</a:t>
            </a:r>
            <a:r>
              <a:rPr lang="en-US" dirty="0"/>
              <a:t>. These people were born with a </a:t>
            </a:r>
            <a:r>
              <a:rPr lang="en-US" b="1" dirty="0"/>
              <a:t>genetic mutation</a:t>
            </a:r>
            <a:r>
              <a:rPr lang="en-US" dirty="0"/>
              <a:t> that </a:t>
            </a:r>
            <a:r>
              <a:rPr lang="en-US" u="sng" dirty="0"/>
              <a:t>increases </a:t>
            </a:r>
            <a:r>
              <a:rPr lang="en-US" dirty="0"/>
              <a:t>the level of </a:t>
            </a:r>
            <a:r>
              <a:rPr lang="en-US" dirty="0" err="1"/>
              <a:t>endocannabinoids</a:t>
            </a:r>
            <a:r>
              <a:rPr lang="en-US" dirty="0"/>
              <a:t> [</a:t>
            </a:r>
            <a:r>
              <a:rPr lang="en-US" dirty="0" err="1"/>
              <a:t>eCBs</a:t>
            </a:r>
            <a:r>
              <a:rPr lang="en-US" dirty="0"/>
              <a:t>] such as </a:t>
            </a:r>
            <a:r>
              <a:rPr lang="en-US" dirty="0" err="1"/>
              <a:t>anandamide</a:t>
            </a:r>
            <a:r>
              <a:rPr lang="en-US" dirty="0"/>
              <a:t> (the so-called "bliss molecule") naturally occurring in their system. As a whole, the </a:t>
            </a:r>
            <a:r>
              <a:rPr lang="en-US" dirty="0" err="1"/>
              <a:t>endocannabinoid</a:t>
            </a:r>
            <a:r>
              <a:rPr lang="en-US" dirty="0"/>
              <a:t> system [</a:t>
            </a:r>
            <a:r>
              <a:rPr lang="en-US" b="1" dirty="0"/>
              <a:t>ECS</a:t>
            </a:r>
            <a:r>
              <a:rPr lang="en-US" dirty="0"/>
              <a:t>] is partially responsible for regulating sleep, appetite, mood, motor control, immune function, pleasure, pain, reproduction and fertility, memory and temperature regulation. When someone consumes cannabis, the cannabinoids, like THC, </a:t>
            </a:r>
            <a:r>
              <a:rPr lang="en-US" b="1" dirty="0"/>
              <a:t>replace</a:t>
            </a:r>
            <a:r>
              <a:rPr lang="en-US" dirty="0"/>
              <a:t> the naturally occurring </a:t>
            </a:r>
            <a:r>
              <a:rPr lang="en-US" dirty="0" err="1"/>
              <a:t>eCBs</a:t>
            </a:r>
            <a:r>
              <a:rPr lang="en-US" dirty="0"/>
              <a:t> in the body. </a:t>
            </a:r>
          </a:p>
          <a:p>
            <a:r>
              <a:rPr lang="en-US" dirty="0"/>
              <a:t>Thus, if you are among the lucky few that have this genetic mutation, you are most likely less inclined to feel the effects of CBD because </a:t>
            </a:r>
            <a:r>
              <a:rPr lang="en-US" b="1" dirty="0"/>
              <a:t>your body already naturally produces a similar result</a:t>
            </a:r>
            <a:r>
              <a:rPr lang="he-IL" b="1" dirty="0"/>
              <a:t>.</a:t>
            </a:r>
            <a:endParaRPr lang="en-US" dirty="0"/>
          </a:p>
        </p:txBody>
      </p:sp>
    </p:spTree>
    <p:extLst>
      <p:ext uri="{BB962C8B-B14F-4D97-AF65-F5344CB8AC3E}">
        <p14:creationId xmlns:p14="http://schemas.microsoft.com/office/powerpoint/2010/main" val="2566622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191</a:t>
            </a:fld>
            <a:endParaRPr lang="en-US"/>
          </a:p>
        </p:txBody>
      </p:sp>
      <p:sp>
        <p:nvSpPr>
          <p:cNvPr id="3" name="Rectangle 2"/>
          <p:cNvSpPr/>
          <p:nvPr/>
        </p:nvSpPr>
        <p:spPr>
          <a:xfrm>
            <a:off x="228600" y="59115"/>
            <a:ext cx="8763000" cy="6494085"/>
          </a:xfrm>
          <a:prstGeom prst="rect">
            <a:avLst/>
          </a:prstGeom>
        </p:spPr>
        <p:txBody>
          <a:bodyPr wrap="square">
            <a:spAutoFit/>
          </a:bodyPr>
          <a:lstStyle/>
          <a:p>
            <a:r>
              <a:rPr lang="en-US" sz="2000" b="1" dirty="0"/>
              <a:t>Men vs. Women: </a:t>
            </a:r>
          </a:p>
          <a:p>
            <a:r>
              <a:rPr lang="en-US" sz="1600" dirty="0"/>
              <a:t>CBD products affect males and females differently. Research shows that </a:t>
            </a:r>
            <a:r>
              <a:rPr lang="en-US" sz="1600" b="1" dirty="0"/>
              <a:t>estrogen</a:t>
            </a:r>
            <a:r>
              <a:rPr lang="en-US" sz="1600" dirty="0"/>
              <a:t> makes women </a:t>
            </a:r>
            <a:r>
              <a:rPr lang="en-US" sz="1600" b="1" dirty="0"/>
              <a:t>more sensitive to cannabis</a:t>
            </a:r>
            <a:r>
              <a:rPr lang="en-US" sz="1600" dirty="0"/>
              <a:t>. That time of the month? Washington State University found that women are impacted more by THC a day or two </a:t>
            </a:r>
            <a:r>
              <a:rPr lang="en-US" sz="1600" u="sng" dirty="0"/>
              <a:t>before ovulation</a:t>
            </a:r>
            <a:r>
              <a:rPr lang="en-US" sz="1600" dirty="0"/>
              <a:t>, because of the peak in estrogen levels</a:t>
            </a:r>
            <a:r>
              <a:rPr lang="he-IL" sz="1600" dirty="0"/>
              <a:t>.</a:t>
            </a:r>
            <a:endParaRPr lang="en-US" sz="1600" dirty="0"/>
          </a:p>
          <a:p>
            <a:r>
              <a:rPr lang="en-US" sz="1600" b="1" dirty="0"/>
              <a:t>Unique personal Biochemistry: </a:t>
            </a:r>
            <a:r>
              <a:rPr lang="en-US" sz="1600" dirty="0"/>
              <a:t>Biochemistry, the study of chemical substances and vital processes occurring in living organisms is yet another explanation as to why people react differently to CBD products. No two individuals have the exact biochemistry makeup, which affects the way </a:t>
            </a:r>
            <a:r>
              <a:rPr lang="en-US" sz="1600" b="1" dirty="0"/>
              <a:t>substances metabolize</a:t>
            </a:r>
            <a:r>
              <a:rPr lang="en-US" sz="1600" dirty="0"/>
              <a:t> throughout our system. The </a:t>
            </a:r>
            <a:r>
              <a:rPr lang="en-US" sz="1600" u="sng" dirty="0"/>
              <a:t>health</a:t>
            </a:r>
            <a:r>
              <a:rPr lang="en-US" sz="1600" dirty="0"/>
              <a:t> of one’s </a:t>
            </a:r>
            <a:r>
              <a:rPr lang="en-US" sz="1600" u="sng" dirty="0"/>
              <a:t>ECS</a:t>
            </a:r>
            <a:r>
              <a:rPr lang="en-US" sz="1600" dirty="0"/>
              <a:t> plays a significant role in this. As previously mentioned, the human body naturally produces </a:t>
            </a:r>
            <a:r>
              <a:rPr lang="en-US" sz="1600" dirty="0" err="1"/>
              <a:t>eCBs</a:t>
            </a:r>
            <a:r>
              <a:rPr lang="en-US" sz="1600" dirty="0"/>
              <a:t>. Things like diet, stress, and overall lifestyle influences </a:t>
            </a:r>
            <a:r>
              <a:rPr lang="en-US" sz="1600" dirty="0" err="1"/>
              <a:t>eCB</a:t>
            </a:r>
            <a:r>
              <a:rPr lang="en-US" sz="1600" dirty="0"/>
              <a:t> levels. When consuming cannabis products, you are increasing </a:t>
            </a:r>
            <a:r>
              <a:rPr lang="en-US" sz="1600" dirty="0" err="1"/>
              <a:t>eCB</a:t>
            </a:r>
            <a:r>
              <a:rPr lang="en-US" sz="1600" dirty="0"/>
              <a:t> levels. For individuals who have </a:t>
            </a:r>
            <a:r>
              <a:rPr lang="en-US" sz="1600" b="1" dirty="0"/>
              <a:t>deprived levels of </a:t>
            </a:r>
            <a:r>
              <a:rPr lang="en-US" sz="1600" b="1" dirty="0" err="1"/>
              <a:t>eCBs</a:t>
            </a:r>
            <a:r>
              <a:rPr lang="en-US" sz="1600" dirty="0"/>
              <a:t>, cannabis consumption will most likely produce a </a:t>
            </a:r>
            <a:r>
              <a:rPr lang="en-US" sz="1600" b="1" dirty="0"/>
              <a:t>favorable experience</a:t>
            </a:r>
            <a:r>
              <a:rPr lang="en-US" sz="1600" dirty="0"/>
              <a:t>, whereas someone with healthy </a:t>
            </a:r>
            <a:r>
              <a:rPr lang="en-US" sz="1600" dirty="0" err="1"/>
              <a:t>eCB</a:t>
            </a:r>
            <a:r>
              <a:rPr lang="en-US" sz="1600" dirty="0"/>
              <a:t> levels might </a:t>
            </a:r>
            <a:r>
              <a:rPr lang="en-US" sz="1600" u="sng" dirty="0"/>
              <a:t>not</a:t>
            </a:r>
            <a:r>
              <a:rPr lang="en-US" sz="1600" dirty="0"/>
              <a:t> “feel” the effects of CBD or other marijuana products</a:t>
            </a:r>
            <a:r>
              <a:rPr lang="he-IL" sz="1600" dirty="0"/>
              <a:t>.</a:t>
            </a:r>
            <a:endParaRPr lang="en-US" sz="1600" dirty="0"/>
          </a:p>
          <a:p>
            <a:r>
              <a:rPr lang="en-US" sz="1600" b="1" dirty="0"/>
              <a:t>Overall Health: </a:t>
            </a:r>
            <a:r>
              <a:rPr lang="en-US" sz="1600" dirty="0"/>
              <a:t>Someone who is using cannabis products to treat symptoms for a disease or disorder is going to have a very different experience than someone using cannabis recreationally. When someone is fighting off an ailment or illness, that individual’s biochemistry and </a:t>
            </a:r>
            <a:r>
              <a:rPr lang="en-US" sz="1600" dirty="0" err="1"/>
              <a:t>eCB</a:t>
            </a:r>
            <a:r>
              <a:rPr lang="en-US" sz="1600" dirty="0"/>
              <a:t> levels are altered. Thus, when someone with Parkinson’s disease [</a:t>
            </a:r>
            <a:r>
              <a:rPr lang="en-US" sz="1600" b="1" dirty="0"/>
              <a:t>PD</a:t>
            </a:r>
            <a:r>
              <a:rPr lang="en-US" sz="1600" dirty="0"/>
              <a:t>] uses a product like CBD oil, the outcome may be feeling “normal” because </a:t>
            </a:r>
            <a:r>
              <a:rPr lang="en-US" sz="1600" b="1" dirty="0" err="1"/>
              <a:t>eCB</a:t>
            </a:r>
            <a:r>
              <a:rPr lang="en-US" sz="1600" b="1" dirty="0"/>
              <a:t> levels are replenished</a:t>
            </a:r>
            <a:r>
              <a:rPr lang="en-US" sz="1600" dirty="0"/>
              <a:t>. The </a:t>
            </a:r>
            <a:r>
              <a:rPr lang="en-US" sz="1600" u="sng" dirty="0"/>
              <a:t>average person</a:t>
            </a:r>
            <a:r>
              <a:rPr lang="en-US" sz="1600" dirty="0"/>
              <a:t>, on the other hand, may use the same product and </a:t>
            </a:r>
            <a:r>
              <a:rPr lang="en-US" sz="1600" u="sng" dirty="0"/>
              <a:t>feel nothing at all</a:t>
            </a:r>
            <a:r>
              <a:rPr lang="he-IL" sz="1600" dirty="0"/>
              <a:t>.</a:t>
            </a:r>
            <a:endParaRPr lang="en-US" sz="1600" dirty="0"/>
          </a:p>
          <a:p>
            <a:r>
              <a:rPr lang="en-US" sz="1600" b="1" dirty="0"/>
              <a:t>Nutrition &amp; Life style: </a:t>
            </a:r>
            <a:r>
              <a:rPr lang="en-US" sz="1600" dirty="0"/>
              <a:t>Balanced nutrition that includes nutritional fiber, vitamins, minerals, </a:t>
            </a:r>
            <a:r>
              <a:rPr lang="en-US" sz="1600" dirty="0" err="1"/>
              <a:t>terpenes</a:t>
            </a:r>
            <a:r>
              <a:rPr lang="en-US" sz="1600" dirty="0"/>
              <a:t> and flavonoids from organic vegetables &amp; sprouts</a:t>
            </a:r>
            <a:r>
              <a:rPr lang="en-US" sz="1600" b="1" dirty="0"/>
              <a:t> </a:t>
            </a:r>
            <a:r>
              <a:rPr lang="en-US" sz="1600" dirty="0"/>
              <a:t>feed our gut </a:t>
            </a:r>
            <a:r>
              <a:rPr lang="en-US" sz="1600" dirty="0" err="1"/>
              <a:t>microbium</a:t>
            </a:r>
            <a:r>
              <a:rPr lang="en-US" sz="1600" dirty="0"/>
              <a:t>, helping CBD to heal the whole body.   </a:t>
            </a:r>
          </a:p>
          <a:p>
            <a:r>
              <a:rPr lang="en-US" sz="1600" b="1" dirty="0"/>
              <a:t>Tolerance:  </a:t>
            </a:r>
            <a:r>
              <a:rPr lang="en-US" sz="1600" dirty="0"/>
              <a:t>It is relatively well-known that </a:t>
            </a:r>
            <a:r>
              <a:rPr lang="en-US" sz="1600" u="sng" dirty="0"/>
              <a:t>over time and continued use</a:t>
            </a:r>
            <a:r>
              <a:rPr lang="en-US" sz="1600" dirty="0"/>
              <a:t>, one will most likely </a:t>
            </a:r>
            <a:r>
              <a:rPr lang="en-US" sz="1600" b="1" dirty="0"/>
              <a:t>build a tolerance to THC</a:t>
            </a:r>
            <a:r>
              <a:rPr lang="en-US" sz="1600" dirty="0"/>
              <a:t>. Yet, in one study conducted in 2011, findings suggest that one may </a:t>
            </a:r>
            <a:r>
              <a:rPr lang="en-US" sz="1600" u="sng" dirty="0"/>
              <a:t>not</a:t>
            </a:r>
            <a:r>
              <a:rPr lang="en-US" sz="1600" dirty="0"/>
              <a:t> build a tolerance to </a:t>
            </a:r>
            <a:r>
              <a:rPr lang="en-US" sz="1600" b="1" dirty="0"/>
              <a:t>CBD</a:t>
            </a:r>
            <a:r>
              <a:rPr lang="en-US" sz="1600" dirty="0"/>
              <a:t>. However, more research needs to be done to prove this theory.</a:t>
            </a:r>
          </a:p>
          <a:p>
            <a:r>
              <a:rPr lang="en-US" sz="1600" dirty="0"/>
              <a:t>A list of </a:t>
            </a:r>
            <a:r>
              <a:rPr lang="en-US" sz="1600" b="1" dirty="0"/>
              <a:t>18</a:t>
            </a:r>
            <a:r>
              <a:rPr lang="en-US" sz="1600" dirty="0"/>
              <a:t> different SNPs from</a:t>
            </a:r>
            <a:r>
              <a:rPr lang="en-US" sz="1600" b="1" dirty="0"/>
              <a:t> 12 </a:t>
            </a:r>
            <a:r>
              <a:rPr lang="en-US" sz="1600" dirty="0"/>
              <a:t>different target proteins is presented in the following table. </a:t>
            </a:r>
          </a:p>
        </p:txBody>
      </p:sp>
    </p:spTree>
    <p:extLst>
      <p:ext uri="{BB962C8B-B14F-4D97-AF65-F5344CB8AC3E}">
        <p14:creationId xmlns:p14="http://schemas.microsoft.com/office/powerpoint/2010/main" val="19810037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192</a:t>
            </a:fld>
            <a:endParaRPr lang="en-US"/>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97" y="246513"/>
            <a:ext cx="4191000" cy="617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953000" y="5233399"/>
            <a:ext cx="4572000" cy="1200329"/>
          </a:xfrm>
          <a:prstGeom prst="rect">
            <a:avLst/>
          </a:prstGeom>
        </p:spPr>
        <p:txBody>
          <a:bodyPr>
            <a:spAutoFit/>
          </a:bodyPr>
          <a:lstStyle/>
          <a:p>
            <a:r>
              <a:rPr lang="en-US" b="1" u="sng" dirty="0"/>
              <a:t>More SNPs to be studied</a:t>
            </a:r>
            <a:r>
              <a:rPr lang="en-US" b="1" dirty="0"/>
              <a:t>: rs143244591, rs1409568, rs11545582, rs1938228, rs77300175 &amp; rs74722579.</a:t>
            </a:r>
            <a:endParaRPr lang="en-US" dirty="0"/>
          </a:p>
          <a:p>
            <a:r>
              <a:rPr lang="en-US" dirty="0"/>
              <a:t>[</a:t>
            </a:r>
            <a:r>
              <a:rPr lang="en-US" b="1" dirty="0" err="1"/>
              <a:t>rs</a:t>
            </a:r>
            <a:r>
              <a:rPr lang="en-US" dirty="0"/>
              <a:t> = </a:t>
            </a:r>
            <a:r>
              <a:rPr lang="en-US" b="1" dirty="0"/>
              <a:t>R</a:t>
            </a:r>
            <a:r>
              <a:rPr lang="en-US" dirty="0"/>
              <a:t>eference</a:t>
            </a:r>
            <a:r>
              <a:rPr lang="en-US" b="1" dirty="0"/>
              <a:t> S</a:t>
            </a:r>
            <a:r>
              <a:rPr lang="en-US" dirty="0"/>
              <a:t>NP cluster ID]</a:t>
            </a:r>
          </a:p>
        </p:txBody>
      </p:sp>
    </p:spTree>
    <p:extLst>
      <p:ext uri="{BB962C8B-B14F-4D97-AF65-F5344CB8AC3E}">
        <p14:creationId xmlns:p14="http://schemas.microsoft.com/office/powerpoint/2010/main" val="31140760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193</a:t>
            </a:fld>
            <a:endParaRPr lang="en-US"/>
          </a:p>
        </p:txBody>
      </p:sp>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47"/>
          <a:stretch/>
        </p:blipFill>
        <p:spPr bwMode="auto">
          <a:xfrm>
            <a:off x="2451101" y="400051"/>
            <a:ext cx="4080330" cy="584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8371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194</a:t>
            </a:fld>
            <a:endParaRPr lang="en-US"/>
          </a:p>
        </p:txBody>
      </p:sp>
      <p:graphicFrame>
        <p:nvGraphicFramePr>
          <p:cNvPr id="3" name="Table 2"/>
          <p:cNvGraphicFramePr>
            <a:graphicFrameLocks noGrp="1"/>
          </p:cNvGraphicFramePr>
          <p:nvPr/>
        </p:nvGraphicFramePr>
        <p:xfrm>
          <a:off x="3118000" y="1569439"/>
          <a:ext cx="2907999" cy="4528124"/>
        </p:xfrm>
        <a:graphic>
          <a:graphicData uri="http://schemas.openxmlformats.org/drawingml/2006/table">
            <a:tbl>
              <a:tblPr firstRow="1" firstCol="1" bandRow="1">
                <a:tableStyleId>{5C22544A-7EE6-4342-B048-85BDC9FD1C3A}</a:tableStyleId>
              </a:tblPr>
              <a:tblGrid>
                <a:gridCol w="460571">
                  <a:extLst>
                    <a:ext uri="{9D8B030D-6E8A-4147-A177-3AD203B41FA5}">
                      <a16:colId xmlns:a16="http://schemas.microsoft.com/office/drawing/2014/main" val="20000"/>
                    </a:ext>
                  </a:extLst>
                </a:gridCol>
                <a:gridCol w="531140">
                  <a:extLst>
                    <a:ext uri="{9D8B030D-6E8A-4147-A177-3AD203B41FA5}">
                      <a16:colId xmlns:a16="http://schemas.microsoft.com/office/drawing/2014/main" val="20001"/>
                    </a:ext>
                  </a:extLst>
                </a:gridCol>
                <a:gridCol w="614511">
                  <a:extLst>
                    <a:ext uri="{9D8B030D-6E8A-4147-A177-3AD203B41FA5}">
                      <a16:colId xmlns:a16="http://schemas.microsoft.com/office/drawing/2014/main" val="20002"/>
                    </a:ext>
                  </a:extLst>
                </a:gridCol>
                <a:gridCol w="580476">
                  <a:extLst>
                    <a:ext uri="{9D8B030D-6E8A-4147-A177-3AD203B41FA5}">
                      <a16:colId xmlns:a16="http://schemas.microsoft.com/office/drawing/2014/main" val="20003"/>
                    </a:ext>
                  </a:extLst>
                </a:gridCol>
                <a:gridCol w="721301">
                  <a:extLst>
                    <a:ext uri="{9D8B030D-6E8A-4147-A177-3AD203B41FA5}">
                      <a16:colId xmlns:a16="http://schemas.microsoft.com/office/drawing/2014/main" val="20004"/>
                    </a:ext>
                  </a:extLst>
                </a:gridCol>
              </a:tblGrid>
              <a:tr h="139576">
                <a:tc>
                  <a:txBody>
                    <a:bodyPr/>
                    <a:lstStyle/>
                    <a:p>
                      <a:pPr marL="0" marR="0" algn="ctr" rtl="0">
                        <a:lnSpc>
                          <a:spcPct val="115000"/>
                        </a:lnSpc>
                        <a:spcBef>
                          <a:spcPts val="0"/>
                        </a:spcBef>
                        <a:spcAft>
                          <a:spcPts val="0"/>
                        </a:spcAft>
                      </a:pPr>
                      <a:r>
                        <a:rPr lang="en-US" sz="800" dirty="0">
                          <a:effectLst/>
                        </a:rPr>
                        <a:t>Target</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Gene</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Mutation</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rs# [SNP]</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Effects</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0"/>
                  </a:ext>
                </a:extLst>
              </a:tr>
              <a:tr h="551561">
                <a:tc>
                  <a:txBody>
                    <a:bodyPr/>
                    <a:lstStyle/>
                    <a:p>
                      <a:pPr marL="0" marR="0" algn="ctr" rtl="0">
                        <a:lnSpc>
                          <a:spcPct val="115000"/>
                        </a:lnSpc>
                        <a:spcBef>
                          <a:spcPts val="0"/>
                        </a:spcBef>
                        <a:spcAft>
                          <a:spcPts val="0"/>
                        </a:spcAft>
                      </a:pPr>
                      <a:r>
                        <a:rPr lang="en-US" sz="800">
                          <a:effectLst/>
                        </a:rPr>
                        <a:t>FAAH</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FAAH</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385C&gt;A</a:t>
                      </a:r>
                      <a:endParaRPr lang="en-US" sz="500">
                        <a:effectLst/>
                      </a:endParaRPr>
                    </a:p>
                    <a:p>
                      <a:pPr marL="0" marR="0" algn="ctr" rtl="0">
                        <a:lnSpc>
                          <a:spcPct val="115000"/>
                        </a:lnSpc>
                        <a:spcBef>
                          <a:spcPts val="0"/>
                        </a:spcBef>
                        <a:spcAft>
                          <a:spcPts val="0"/>
                        </a:spcAft>
                      </a:pPr>
                      <a:r>
                        <a:rPr lang="en-US" sz="800">
                          <a:effectLst/>
                        </a:rPr>
                        <a:t>Pro129Thr </a:t>
                      </a:r>
                      <a:endParaRPr lang="en-US" sz="500">
                        <a:effectLst/>
                      </a:endParaRPr>
                    </a:p>
                    <a:p>
                      <a:pPr marL="0" marR="0" algn="ctr" rtl="0">
                        <a:lnSpc>
                          <a:spcPct val="115000"/>
                        </a:lnSpc>
                        <a:spcBef>
                          <a:spcPts val="0"/>
                        </a:spcBef>
                        <a:spcAft>
                          <a:spcPts val="0"/>
                        </a:spcAft>
                      </a:pPr>
                      <a:r>
                        <a:rPr lang="en-US" sz="800">
                          <a:effectLst/>
                        </a:rPr>
                        <a:t>A Allele</a:t>
                      </a:r>
                      <a:endParaRPr lang="en-US" sz="500">
                        <a:effectLst/>
                      </a:endParaRPr>
                    </a:p>
                    <a:p>
                      <a:pPr marL="0" marR="0" algn="ctr" rtl="0">
                        <a:lnSpc>
                          <a:spcPct val="115000"/>
                        </a:lnSpc>
                        <a:spcBef>
                          <a:spcPts val="0"/>
                        </a:spcBef>
                        <a:spcAft>
                          <a:spcPts val="0"/>
                        </a:spcAft>
                      </a:pPr>
                      <a:r>
                        <a:rPr lang="en-US" sz="800">
                          <a:effectLst/>
                        </a:rPr>
                        <a:t>C Allele</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324420</a:t>
                      </a:r>
                      <a:endParaRPr lang="en-US" sz="500" dirty="0">
                        <a:effectLst/>
                      </a:endParaRPr>
                    </a:p>
                    <a:p>
                      <a:pPr marL="0" marR="0" algn="ctr" rtl="0">
                        <a:lnSpc>
                          <a:spcPct val="115000"/>
                        </a:lnSpc>
                        <a:spcBef>
                          <a:spcPts val="0"/>
                        </a:spcBef>
                        <a:spcAft>
                          <a:spcPts val="0"/>
                        </a:spcAft>
                      </a:pPr>
                      <a:r>
                        <a:rPr lang="en-US" sz="800" dirty="0">
                          <a:effectLst/>
                        </a:rPr>
                        <a:t> </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Happiness</a:t>
                      </a:r>
                      <a:endParaRPr lang="en-US" sz="500">
                        <a:effectLst/>
                      </a:endParaRPr>
                    </a:p>
                    <a:p>
                      <a:pPr marL="0" marR="0" algn="ctr" rtl="0">
                        <a:lnSpc>
                          <a:spcPct val="115000"/>
                        </a:lnSpc>
                        <a:spcBef>
                          <a:spcPts val="0"/>
                        </a:spcBef>
                        <a:spcAft>
                          <a:spcPts val="0"/>
                        </a:spcAft>
                      </a:pPr>
                      <a:r>
                        <a:rPr lang="en-US" sz="700">
                          <a:effectLst/>
                        </a:rPr>
                        <a:t>Pain insensitivity</a:t>
                      </a:r>
                      <a:endParaRPr lang="en-US" sz="500">
                        <a:effectLst/>
                      </a:endParaRPr>
                    </a:p>
                    <a:p>
                      <a:pPr marL="0" marR="0" algn="ctr" rtl="0">
                        <a:lnSpc>
                          <a:spcPct val="115000"/>
                        </a:lnSpc>
                        <a:spcBef>
                          <a:spcPts val="0"/>
                        </a:spcBef>
                        <a:spcAft>
                          <a:spcPts val="0"/>
                        </a:spcAft>
                      </a:pPr>
                      <a:r>
                        <a:rPr lang="en-US" sz="800">
                          <a:effectLst/>
                        </a:rPr>
                        <a:t>Addiction</a:t>
                      </a:r>
                      <a:endParaRPr lang="en-US" sz="500">
                        <a:effectLst/>
                      </a:endParaRPr>
                    </a:p>
                    <a:p>
                      <a:pPr marL="0" marR="0" algn="ctr" rtl="0">
                        <a:lnSpc>
                          <a:spcPct val="115000"/>
                        </a:lnSpc>
                        <a:spcBef>
                          <a:spcPts val="0"/>
                        </a:spcBef>
                        <a:spcAft>
                          <a:spcPts val="0"/>
                        </a:spcAft>
                      </a:pPr>
                      <a:r>
                        <a:rPr lang="en-US" sz="700">
                          <a:effectLst/>
                        </a:rPr>
                        <a:t>Drug/Alcohol</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1"/>
                  </a:ext>
                </a:extLst>
              </a:tr>
              <a:tr h="413671">
                <a:tc>
                  <a:txBody>
                    <a:bodyPr/>
                    <a:lstStyle/>
                    <a:p>
                      <a:pPr marL="0" marR="0" algn="ctr" rtl="0">
                        <a:lnSpc>
                          <a:spcPct val="115000"/>
                        </a:lnSpc>
                        <a:spcBef>
                          <a:spcPts val="0"/>
                        </a:spcBef>
                        <a:spcAft>
                          <a:spcPts val="0"/>
                        </a:spcAft>
                      </a:pPr>
                      <a:r>
                        <a:rPr lang="en-US" sz="800">
                          <a:effectLst/>
                        </a:rPr>
                        <a:t>CB1R</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CNR1</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1359G&gt;A</a:t>
                      </a:r>
                      <a:endParaRPr lang="en-US" sz="500">
                        <a:effectLst/>
                      </a:endParaRPr>
                    </a:p>
                    <a:p>
                      <a:pPr marL="0" marR="0" algn="ctr" rtl="0">
                        <a:lnSpc>
                          <a:spcPct val="115000"/>
                        </a:lnSpc>
                        <a:spcBef>
                          <a:spcPts val="0"/>
                        </a:spcBef>
                        <a:spcAft>
                          <a:spcPts val="0"/>
                        </a:spcAft>
                      </a:pPr>
                      <a:r>
                        <a:rPr lang="en-US" sz="800">
                          <a:effectLst/>
                        </a:rPr>
                        <a:t>6274A&gt;T</a:t>
                      </a:r>
                      <a:endParaRPr lang="en-US" sz="500">
                        <a:effectLst/>
                      </a:endParaRPr>
                    </a:p>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2023239</a:t>
                      </a:r>
                      <a:endParaRPr lang="en-US" sz="500">
                        <a:effectLst/>
                      </a:endParaRPr>
                    </a:p>
                    <a:p>
                      <a:pPr marL="0" marR="0" algn="ctr" rtl="0">
                        <a:lnSpc>
                          <a:spcPct val="115000"/>
                        </a:lnSpc>
                        <a:spcBef>
                          <a:spcPts val="0"/>
                        </a:spcBef>
                        <a:spcAft>
                          <a:spcPts val="0"/>
                        </a:spcAft>
                      </a:pPr>
                      <a:r>
                        <a:rPr lang="en-US" sz="800">
                          <a:effectLst/>
                        </a:rPr>
                        <a:t>18087-18131(TAA)</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700">
                          <a:effectLst/>
                        </a:rPr>
                        <a:t>Reward Pathways</a:t>
                      </a:r>
                      <a:endParaRPr lang="en-US" sz="500">
                        <a:effectLst/>
                      </a:endParaRPr>
                    </a:p>
                    <a:p>
                      <a:pPr marL="0" marR="0" algn="ctr" rtl="0">
                        <a:lnSpc>
                          <a:spcPct val="115000"/>
                        </a:lnSpc>
                        <a:spcBef>
                          <a:spcPts val="0"/>
                        </a:spcBef>
                        <a:spcAft>
                          <a:spcPts val="0"/>
                        </a:spcAft>
                      </a:pPr>
                      <a:r>
                        <a:rPr lang="en-US" sz="700">
                          <a:effectLst/>
                        </a:rPr>
                        <a:t>Nicotine</a:t>
                      </a:r>
                      <a:endParaRPr lang="en-US" sz="500">
                        <a:effectLst/>
                      </a:endParaRPr>
                    </a:p>
                    <a:p>
                      <a:pPr marL="0" marR="0" algn="ctr" rtl="0">
                        <a:lnSpc>
                          <a:spcPct val="115000"/>
                        </a:lnSpc>
                        <a:spcBef>
                          <a:spcPts val="0"/>
                        </a:spcBef>
                        <a:spcAft>
                          <a:spcPts val="0"/>
                        </a:spcAft>
                      </a:pPr>
                      <a:r>
                        <a:rPr lang="en-US" sz="700">
                          <a:effectLst/>
                        </a:rPr>
                        <a:t>Opioid Add.</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2"/>
                  </a:ext>
                </a:extLst>
              </a:tr>
              <a:tr h="275781">
                <a:tc>
                  <a:txBody>
                    <a:bodyPr/>
                    <a:lstStyle/>
                    <a:p>
                      <a:pPr marL="0" marR="0" algn="ctr" rtl="0">
                        <a:lnSpc>
                          <a:spcPct val="115000"/>
                        </a:lnSpc>
                        <a:spcBef>
                          <a:spcPts val="0"/>
                        </a:spcBef>
                        <a:spcAft>
                          <a:spcPts val="0"/>
                        </a:spcAft>
                      </a:pPr>
                      <a:r>
                        <a:rPr lang="en-US" sz="800">
                          <a:effectLst/>
                        </a:rPr>
                        <a:t>MOR</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MOR1</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6274A&gt;T N40D A6V</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Alcohol Add.</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3"/>
                  </a:ext>
                </a:extLst>
              </a:tr>
              <a:tr h="275781">
                <a:tc>
                  <a:txBody>
                    <a:bodyPr/>
                    <a:lstStyle/>
                    <a:p>
                      <a:pPr marL="0" marR="0" algn="ctr" rtl="0">
                        <a:lnSpc>
                          <a:spcPct val="115000"/>
                        </a:lnSpc>
                        <a:spcBef>
                          <a:spcPts val="0"/>
                        </a:spcBef>
                        <a:spcAft>
                          <a:spcPts val="0"/>
                        </a:spcAft>
                      </a:pPr>
                      <a:r>
                        <a:rPr lang="en-US" sz="800">
                          <a:effectLst/>
                        </a:rPr>
                        <a:t>DRD2</a:t>
                      </a:r>
                      <a:endParaRPr lang="en-US" sz="500">
                        <a:effectLst/>
                      </a:endParaRPr>
                    </a:p>
                    <a:p>
                      <a:pPr marL="0" marR="0" algn="ctr" rtl="0">
                        <a:lnSpc>
                          <a:spcPct val="115000"/>
                        </a:lnSpc>
                        <a:spcBef>
                          <a:spcPts val="0"/>
                        </a:spcBef>
                        <a:spcAft>
                          <a:spcPts val="0"/>
                        </a:spcAft>
                      </a:pPr>
                      <a:r>
                        <a:rPr lang="en-US" sz="600">
                          <a:effectLst/>
                        </a:rPr>
                        <a:t>DA receptor</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DAR2</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1799989</a:t>
                      </a:r>
                      <a:endParaRPr lang="en-US" sz="500">
                        <a:effectLst/>
                      </a:endParaRPr>
                    </a:p>
                    <a:p>
                      <a:pPr marL="0" marR="0" algn="ctr" rtl="0">
                        <a:lnSpc>
                          <a:spcPct val="115000"/>
                        </a:lnSpc>
                        <a:spcBef>
                          <a:spcPts val="0"/>
                        </a:spcBef>
                        <a:spcAft>
                          <a:spcPts val="0"/>
                        </a:spcAft>
                      </a:pPr>
                      <a:r>
                        <a:rPr lang="en-US" sz="800">
                          <a:effectLst/>
                        </a:rPr>
                        <a:t>1800497</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Depression</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4"/>
                  </a:ext>
                </a:extLst>
              </a:tr>
              <a:tr h="275781">
                <a:tc>
                  <a:txBody>
                    <a:bodyPr/>
                    <a:lstStyle/>
                    <a:p>
                      <a:pPr marL="0" marR="0" algn="ctr" rtl="0">
                        <a:lnSpc>
                          <a:spcPct val="115000"/>
                        </a:lnSpc>
                        <a:spcBef>
                          <a:spcPts val="0"/>
                        </a:spcBef>
                        <a:spcAft>
                          <a:spcPts val="0"/>
                        </a:spcAft>
                      </a:pPr>
                      <a:r>
                        <a:rPr lang="en-US" sz="800">
                          <a:effectLst/>
                        </a:rPr>
                        <a:t>FABP-7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FABP7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376G&gt;C Val126Lew</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160853728</a:t>
                      </a:r>
                      <a:endParaRPr lang="en-US" sz="500" dirty="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Autism</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5"/>
                  </a:ext>
                </a:extLst>
              </a:tr>
              <a:tr h="275781">
                <a:tc>
                  <a:txBody>
                    <a:bodyPr/>
                    <a:lstStyle/>
                    <a:p>
                      <a:pPr marL="0" marR="0" algn="ctr" rtl="0">
                        <a:lnSpc>
                          <a:spcPct val="115000"/>
                        </a:lnSpc>
                        <a:spcBef>
                          <a:spcPts val="0"/>
                        </a:spcBef>
                        <a:spcAft>
                          <a:spcPts val="0"/>
                        </a:spcAft>
                      </a:pPr>
                      <a:r>
                        <a:rPr lang="en-US" sz="800">
                          <a:effectLst/>
                        </a:rPr>
                        <a:t>FABP-7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FABP7</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340G&gt;C</a:t>
                      </a:r>
                      <a:endParaRPr lang="en-US" sz="500">
                        <a:effectLst/>
                      </a:endParaRPr>
                    </a:p>
                    <a:p>
                      <a:pPr marL="0" marR="0" algn="ctr" rtl="0">
                        <a:lnSpc>
                          <a:spcPct val="115000"/>
                        </a:lnSpc>
                        <a:spcBef>
                          <a:spcPts val="0"/>
                        </a:spcBef>
                        <a:spcAft>
                          <a:spcPts val="0"/>
                        </a:spcAft>
                      </a:pPr>
                      <a:r>
                        <a:rPr lang="en-US" sz="800">
                          <a:effectLst/>
                        </a:rPr>
                        <a:t>Gly114Arg</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160853732</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6"/>
                  </a:ext>
                </a:extLst>
              </a:tr>
              <a:tr h="275781">
                <a:tc>
                  <a:txBody>
                    <a:bodyPr/>
                    <a:lstStyle/>
                    <a:p>
                      <a:pPr marL="0" marR="0" algn="ctr" rtl="0">
                        <a:lnSpc>
                          <a:spcPct val="115000"/>
                        </a:lnSpc>
                        <a:spcBef>
                          <a:spcPts val="0"/>
                        </a:spcBef>
                        <a:spcAft>
                          <a:spcPts val="0"/>
                        </a:spcAft>
                      </a:pPr>
                      <a:r>
                        <a:rPr lang="en-US" sz="800">
                          <a:effectLst/>
                        </a:rPr>
                        <a:t>FABP-7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FABP7</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182C&gt;T Thr61Met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2279381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Schizophrenia</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7"/>
                  </a:ext>
                </a:extLst>
              </a:tr>
              <a:tr h="137890">
                <a:tc>
                  <a:txBody>
                    <a:bodyPr/>
                    <a:lstStyle/>
                    <a:p>
                      <a:pPr marL="0" marR="0" algn="ctr" rtl="0">
                        <a:lnSpc>
                          <a:spcPct val="115000"/>
                        </a:lnSpc>
                        <a:spcBef>
                          <a:spcPts val="0"/>
                        </a:spcBef>
                        <a:spcAft>
                          <a:spcPts val="0"/>
                        </a:spcAft>
                      </a:pPr>
                      <a:r>
                        <a:rPr lang="en-US" sz="800">
                          <a:effectLst/>
                        </a:rPr>
                        <a:t>FABP-5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FABP5</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Gly114Arg</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08"/>
                  </a:ext>
                </a:extLst>
              </a:tr>
              <a:tr h="275781">
                <a:tc>
                  <a:txBody>
                    <a:bodyPr/>
                    <a:lstStyle/>
                    <a:p>
                      <a:pPr marL="0" marR="0" algn="ctr" rtl="0">
                        <a:lnSpc>
                          <a:spcPct val="115000"/>
                        </a:lnSpc>
                        <a:spcBef>
                          <a:spcPts val="0"/>
                        </a:spcBef>
                        <a:spcAft>
                          <a:spcPts val="0"/>
                        </a:spcAft>
                      </a:pPr>
                      <a:r>
                        <a:rPr lang="en-US" sz="800">
                          <a:effectLst/>
                        </a:rPr>
                        <a:t>FABP-3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8A&gt;G        Asp3Gly</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17848124</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700" dirty="0">
                          <a:effectLst/>
                        </a:rPr>
                        <a:t>Unstable protein</a:t>
                      </a:r>
                      <a:endParaRPr lang="en-US" sz="500" dirty="0">
                        <a:effectLst/>
                        <a:latin typeface="Calibri"/>
                        <a:ea typeface="Calibri"/>
                        <a:cs typeface="Arial"/>
                      </a:endParaRPr>
                    </a:p>
                  </a:txBody>
                  <a:tcPr marL="33723" marR="33723" marT="0" marB="0"/>
                </a:tc>
                <a:extLst>
                  <a:ext uri="{0D108BD9-81ED-4DB2-BD59-A6C34878D82A}">
                    <a16:rowId xmlns:a16="http://schemas.microsoft.com/office/drawing/2014/main" val="10009"/>
                  </a:ext>
                </a:extLst>
              </a:tr>
              <a:tr h="139576">
                <a:tc>
                  <a:txBody>
                    <a:bodyPr/>
                    <a:lstStyle/>
                    <a:p>
                      <a:pPr marL="0" marR="0" algn="ctr" rtl="0">
                        <a:lnSpc>
                          <a:spcPct val="115000"/>
                        </a:lnSpc>
                        <a:spcBef>
                          <a:spcPts val="0"/>
                        </a:spcBef>
                        <a:spcAft>
                          <a:spcPts val="0"/>
                        </a:spcAft>
                      </a:pPr>
                      <a:r>
                        <a:rPr lang="en-US" sz="800">
                          <a:effectLst/>
                        </a:rPr>
                        <a:t>DAT1</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DAT1</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28363170</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Antisocial</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10"/>
                  </a:ext>
                </a:extLst>
              </a:tr>
              <a:tr h="275781">
                <a:tc>
                  <a:txBody>
                    <a:bodyPr/>
                    <a:lstStyle/>
                    <a:p>
                      <a:pPr marL="0" marR="0" algn="ctr" rtl="0">
                        <a:lnSpc>
                          <a:spcPct val="115000"/>
                        </a:lnSpc>
                        <a:spcBef>
                          <a:spcPts val="0"/>
                        </a:spcBef>
                        <a:spcAft>
                          <a:spcPts val="0"/>
                        </a:spcAft>
                      </a:pPr>
                      <a:r>
                        <a:rPr lang="en-US" sz="700">
                          <a:effectLst/>
                        </a:rPr>
                        <a:t>5-HTTLPR</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5-HTT</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25531</a:t>
                      </a:r>
                      <a:endParaRPr lang="en-US" sz="500">
                        <a:effectLst/>
                      </a:endParaRPr>
                    </a:p>
                    <a:p>
                      <a:pPr marL="0" marR="0" algn="ctr" rtl="0">
                        <a:lnSpc>
                          <a:spcPct val="115000"/>
                        </a:lnSpc>
                        <a:spcBef>
                          <a:spcPts val="0"/>
                        </a:spcBef>
                        <a:spcAft>
                          <a:spcPts val="0"/>
                        </a:spcAft>
                      </a:pPr>
                      <a:r>
                        <a:rPr lang="en-US" sz="800">
                          <a:effectLst/>
                        </a:rPr>
                        <a:t>25532</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Psychiatric disorders</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11"/>
                  </a:ext>
                </a:extLst>
              </a:tr>
              <a:tr h="551561">
                <a:tc>
                  <a:txBody>
                    <a:bodyPr/>
                    <a:lstStyle/>
                    <a:p>
                      <a:pPr marL="0" marR="0" algn="ctr" rtl="0">
                        <a:lnSpc>
                          <a:spcPct val="115000"/>
                        </a:lnSpc>
                        <a:spcBef>
                          <a:spcPts val="0"/>
                        </a:spcBef>
                        <a:spcAft>
                          <a:spcPts val="0"/>
                        </a:spcAft>
                      </a:pPr>
                      <a:r>
                        <a:rPr lang="en-US" sz="800">
                          <a:effectLst/>
                        </a:rPr>
                        <a:t>COMT</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COMT</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Val158Met</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4680</a:t>
                      </a:r>
                      <a:endParaRPr lang="en-US" sz="500">
                        <a:effectLst/>
                      </a:endParaRPr>
                    </a:p>
                    <a:p>
                      <a:pPr marL="0" marR="0" algn="ctr" rtl="0">
                        <a:lnSpc>
                          <a:spcPct val="115000"/>
                        </a:lnSpc>
                        <a:spcBef>
                          <a:spcPts val="0"/>
                        </a:spcBef>
                        <a:spcAft>
                          <a:spcPts val="0"/>
                        </a:spcAft>
                      </a:pPr>
                      <a:r>
                        <a:rPr lang="en-US" sz="800">
                          <a:effectLst/>
                        </a:rPr>
                        <a:t>2494732</a:t>
                      </a:r>
                      <a:endParaRPr lang="en-US" sz="500">
                        <a:effectLst/>
                      </a:endParaRPr>
                    </a:p>
                    <a:p>
                      <a:pPr marL="0" marR="0" algn="ctr" rtl="0">
                        <a:lnSpc>
                          <a:spcPct val="115000"/>
                        </a:lnSpc>
                        <a:spcBef>
                          <a:spcPts val="0"/>
                        </a:spcBef>
                        <a:spcAft>
                          <a:spcPts val="0"/>
                        </a:spcAft>
                      </a:pPr>
                      <a:r>
                        <a:rPr lang="en-US" sz="800">
                          <a:effectLst/>
                        </a:rPr>
                        <a:t>737865</a:t>
                      </a:r>
                      <a:endParaRPr lang="en-US" sz="500">
                        <a:effectLst/>
                      </a:endParaRPr>
                    </a:p>
                    <a:p>
                      <a:pPr marL="0" marR="0" algn="ctr" rtl="0">
                        <a:lnSpc>
                          <a:spcPct val="115000"/>
                        </a:lnSpc>
                        <a:spcBef>
                          <a:spcPts val="0"/>
                        </a:spcBef>
                        <a:spcAft>
                          <a:spcPts val="0"/>
                        </a:spcAft>
                      </a:pPr>
                      <a:r>
                        <a:rPr lang="en-US" sz="800">
                          <a:effectLst/>
                        </a:rPr>
                        <a:t>165599</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700">
                          <a:effectLst/>
                        </a:rPr>
                        <a:t>Personality Traits</a:t>
                      </a:r>
                      <a:endParaRPr lang="en-US" sz="500">
                        <a:effectLst/>
                      </a:endParaRPr>
                    </a:p>
                    <a:p>
                      <a:pPr marL="0" marR="0" algn="ctr" rtl="0">
                        <a:lnSpc>
                          <a:spcPct val="115000"/>
                        </a:lnSpc>
                        <a:spcBef>
                          <a:spcPts val="0"/>
                        </a:spcBef>
                        <a:spcAft>
                          <a:spcPts val="0"/>
                        </a:spcAft>
                      </a:pPr>
                      <a:r>
                        <a:rPr lang="en-US" sz="800">
                          <a:effectLst/>
                        </a:rPr>
                        <a:t>Extrovert</a:t>
                      </a:r>
                      <a:endParaRPr lang="en-US" sz="500">
                        <a:effectLst/>
                      </a:endParaRPr>
                    </a:p>
                    <a:p>
                      <a:pPr marL="0" marR="0" algn="ctr" rtl="0">
                        <a:lnSpc>
                          <a:spcPct val="115000"/>
                        </a:lnSpc>
                        <a:spcBef>
                          <a:spcPts val="0"/>
                        </a:spcBef>
                        <a:spcAft>
                          <a:spcPts val="0"/>
                        </a:spcAft>
                      </a:pPr>
                      <a:r>
                        <a:rPr lang="en-US" sz="700">
                          <a:effectLst/>
                        </a:rPr>
                        <a:t>Cannabis psychosis</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12"/>
                  </a:ext>
                </a:extLst>
              </a:tr>
              <a:tr h="517089">
                <a:tc>
                  <a:txBody>
                    <a:bodyPr/>
                    <a:lstStyle/>
                    <a:p>
                      <a:pPr marL="0" marR="0" algn="ctr" rtl="0">
                        <a:lnSpc>
                          <a:spcPct val="115000"/>
                        </a:lnSpc>
                        <a:spcBef>
                          <a:spcPts val="0"/>
                        </a:spcBef>
                        <a:spcAft>
                          <a:spcPts val="0"/>
                        </a:spcAft>
                      </a:pPr>
                      <a:r>
                        <a:rPr lang="en-US" sz="800">
                          <a:effectLst/>
                        </a:rPr>
                        <a:t>AKT1</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AKT1</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700">
                          <a:effectLst/>
                        </a:rPr>
                        <a:t>3803300</a:t>
                      </a:r>
                      <a:endParaRPr lang="en-US" sz="500">
                        <a:effectLst/>
                      </a:endParaRPr>
                    </a:p>
                    <a:p>
                      <a:pPr marL="0" marR="0" algn="ctr" rtl="0">
                        <a:lnSpc>
                          <a:spcPct val="115000"/>
                        </a:lnSpc>
                        <a:spcBef>
                          <a:spcPts val="0"/>
                        </a:spcBef>
                        <a:spcAft>
                          <a:spcPts val="0"/>
                        </a:spcAft>
                      </a:pPr>
                      <a:r>
                        <a:rPr lang="en-US" sz="700">
                          <a:effectLst/>
                        </a:rPr>
                        <a:t>3730358</a:t>
                      </a:r>
                      <a:endParaRPr lang="en-US" sz="500">
                        <a:effectLst/>
                      </a:endParaRPr>
                    </a:p>
                    <a:p>
                      <a:pPr marL="0" marR="0" algn="ctr" rtl="0">
                        <a:lnSpc>
                          <a:spcPct val="115000"/>
                        </a:lnSpc>
                        <a:spcBef>
                          <a:spcPts val="0"/>
                        </a:spcBef>
                        <a:spcAft>
                          <a:spcPts val="0"/>
                        </a:spcAft>
                      </a:pPr>
                      <a:r>
                        <a:rPr lang="en-US" sz="700">
                          <a:effectLst/>
                        </a:rPr>
                        <a:t>2494732</a:t>
                      </a:r>
                      <a:endParaRPr lang="en-US" sz="500">
                        <a:effectLst/>
                      </a:endParaRPr>
                    </a:p>
                    <a:p>
                      <a:pPr marL="0" marR="0" algn="ctr" rtl="0">
                        <a:lnSpc>
                          <a:spcPct val="115000"/>
                        </a:lnSpc>
                        <a:spcBef>
                          <a:spcPts val="0"/>
                        </a:spcBef>
                        <a:spcAft>
                          <a:spcPts val="0"/>
                        </a:spcAft>
                      </a:pPr>
                      <a:r>
                        <a:rPr lang="en-US" sz="700">
                          <a:effectLst/>
                        </a:rPr>
                        <a:t>1130214</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700">
                          <a:effectLst/>
                        </a:rPr>
                        <a:t>THC Psychosis</a:t>
                      </a:r>
                      <a:endParaRPr lang="en-US" sz="500">
                        <a:effectLst/>
                      </a:endParaRPr>
                    </a:p>
                    <a:p>
                      <a:pPr marL="0" marR="0" algn="ctr" rtl="0">
                        <a:lnSpc>
                          <a:spcPct val="115000"/>
                        </a:lnSpc>
                        <a:spcBef>
                          <a:spcPts val="0"/>
                        </a:spcBef>
                        <a:spcAft>
                          <a:spcPts val="0"/>
                        </a:spcAft>
                      </a:pPr>
                      <a:r>
                        <a:rPr lang="en-US" sz="800">
                          <a:effectLst/>
                        </a:rPr>
                        <a:t>Schizophrenia</a:t>
                      </a:r>
                      <a:endParaRPr lang="en-US" sz="500">
                        <a:effectLst/>
                      </a:endParaRPr>
                    </a:p>
                    <a:p>
                      <a:pPr marL="0" marR="0" algn="ctr" rtl="0">
                        <a:lnSpc>
                          <a:spcPct val="115000"/>
                        </a:lnSpc>
                        <a:spcBef>
                          <a:spcPts val="0"/>
                        </a:spcBef>
                        <a:spcAft>
                          <a:spcPts val="0"/>
                        </a:spcAft>
                      </a:pPr>
                      <a:r>
                        <a:rPr lang="en-US" sz="800">
                          <a:effectLst/>
                        </a:rPr>
                        <a:t>Addiction</a:t>
                      </a:r>
                      <a:endParaRPr lang="en-US" sz="500">
                        <a:effectLst/>
                        <a:latin typeface="Calibri"/>
                        <a:ea typeface="Calibri"/>
                        <a:cs typeface="Arial"/>
                      </a:endParaRPr>
                    </a:p>
                  </a:txBody>
                  <a:tcPr marL="33723" marR="33723" marT="0" marB="0"/>
                </a:tc>
                <a:extLst>
                  <a:ext uri="{0D108BD9-81ED-4DB2-BD59-A6C34878D82A}">
                    <a16:rowId xmlns:a16="http://schemas.microsoft.com/office/drawing/2014/main" val="10013"/>
                  </a:ext>
                </a:extLst>
              </a:tr>
              <a:tr h="144573">
                <a:tc>
                  <a:txBody>
                    <a:bodyPr/>
                    <a:lstStyle/>
                    <a:p>
                      <a:pPr marL="0" marR="0" algn="ctr" rtl="0">
                        <a:lnSpc>
                          <a:spcPct val="115000"/>
                        </a:lnSpc>
                        <a:spcBef>
                          <a:spcPts val="0"/>
                        </a:spcBef>
                        <a:spcAft>
                          <a:spcPts val="0"/>
                        </a:spcAft>
                      </a:pPr>
                      <a:r>
                        <a:rPr lang="en-US" sz="800">
                          <a:effectLst/>
                        </a:rPr>
                        <a:t>CHRNA2</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CHRNA2</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I279N</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a:effectLst/>
                        </a:rPr>
                        <a:t> </a:t>
                      </a:r>
                      <a:endParaRPr lang="en-US" sz="500">
                        <a:effectLst/>
                        <a:latin typeface="Calibri"/>
                        <a:ea typeface="Calibri"/>
                        <a:cs typeface="Arial"/>
                      </a:endParaRPr>
                    </a:p>
                  </a:txBody>
                  <a:tcPr marL="33723" marR="33723" marT="0" marB="0"/>
                </a:tc>
                <a:tc>
                  <a:txBody>
                    <a:bodyPr/>
                    <a:lstStyle/>
                    <a:p>
                      <a:pPr marL="0" marR="0" algn="ctr" rtl="0">
                        <a:lnSpc>
                          <a:spcPct val="115000"/>
                        </a:lnSpc>
                        <a:spcBef>
                          <a:spcPts val="0"/>
                        </a:spcBef>
                        <a:spcAft>
                          <a:spcPts val="0"/>
                        </a:spcAft>
                      </a:pPr>
                      <a:r>
                        <a:rPr lang="en-US" sz="800" dirty="0">
                          <a:effectLst/>
                        </a:rPr>
                        <a:t>Nicotine Add.</a:t>
                      </a:r>
                      <a:endParaRPr lang="en-US" sz="500" dirty="0">
                        <a:effectLst/>
                        <a:latin typeface="Calibri"/>
                        <a:ea typeface="Calibri"/>
                        <a:cs typeface="Arial"/>
                      </a:endParaRPr>
                    </a:p>
                  </a:txBody>
                  <a:tcPr marL="33723" marR="33723" marT="0" marB="0"/>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4085810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195</a:t>
            </a:fld>
            <a:endParaRPr lang="en-US"/>
          </a:p>
        </p:txBody>
      </p:sp>
      <p:sp>
        <p:nvSpPr>
          <p:cNvPr id="6" name="Rectangle 5"/>
          <p:cNvSpPr/>
          <p:nvPr/>
        </p:nvSpPr>
        <p:spPr>
          <a:xfrm>
            <a:off x="574766" y="304800"/>
            <a:ext cx="7772400" cy="2862322"/>
          </a:xfrm>
          <a:prstGeom prst="rect">
            <a:avLst/>
          </a:prstGeom>
        </p:spPr>
        <p:txBody>
          <a:bodyPr wrap="square">
            <a:spAutoFit/>
          </a:bodyPr>
          <a:lstStyle/>
          <a:p>
            <a:r>
              <a:rPr lang="en-US" b="1" u="sng" dirty="0"/>
              <a:t>People that are very sensitive to THC: </a:t>
            </a:r>
            <a:endParaRPr lang="en-US" dirty="0"/>
          </a:p>
          <a:p>
            <a:r>
              <a:rPr lang="en-US" dirty="0"/>
              <a:t>Have polymorphism in the genes encoding the proteins: CB1R, mu opioid receptor (MOR), dopamine receptor (DAR), DA transporter, Serotonin [5-HT] transporter, catechol-O-methyl transferees (COMT), RAC-alpha serine/threonine-protein kinase (AKT1), nicotine acetyl choline receptor (CHRNA2), </a:t>
            </a:r>
            <a:r>
              <a:rPr lang="en-US" dirty="0" err="1"/>
              <a:t>Forkhead</a:t>
            </a:r>
            <a:r>
              <a:rPr lang="en-US" dirty="0"/>
              <a:t> box protein (FOXP2), ATP2C2, CADM2, CSMD1, CHRM3, ABCB1, SLC35G1.</a:t>
            </a:r>
          </a:p>
          <a:p>
            <a:r>
              <a:rPr lang="en-US" dirty="0"/>
              <a:t>The </a:t>
            </a:r>
            <a:r>
              <a:rPr lang="en-US" u="sng" dirty="0"/>
              <a:t>posterior</a:t>
            </a:r>
            <a:r>
              <a:rPr lang="en-US" dirty="0"/>
              <a:t> part of the Nucleus </a:t>
            </a:r>
            <a:r>
              <a:rPr lang="en-US" dirty="0" err="1"/>
              <a:t>Accumbens</a:t>
            </a:r>
            <a:r>
              <a:rPr lang="en-US" dirty="0"/>
              <a:t> shell [</a:t>
            </a:r>
            <a:r>
              <a:rPr lang="en-US" dirty="0" err="1"/>
              <a:t>NASh</a:t>
            </a:r>
            <a:r>
              <a:rPr lang="en-US" dirty="0"/>
              <a:t>] in the brain of people that get bad, aversive experience from THC ingestion, have </a:t>
            </a:r>
            <a:r>
              <a:rPr lang="en-US" u="sng" dirty="0"/>
              <a:t>K</a:t>
            </a:r>
            <a:r>
              <a:rPr lang="en-US" dirty="0"/>
              <a:t>OR (Kappa opioid receptors). People that enjoy THC and get positive reward from THC ingestion, have </a:t>
            </a:r>
            <a:r>
              <a:rPr lang="en-US" u="sng" dirty="0"/>
              <a:t>M</a:t>
            </a:r>
            <a:r>
              <a:rPr lang="en-US" dirty="0"/>
              <a:t>OR (mu opioid receptors) in the anterior </a:t>
            </a:r>
            <a:r>
              <a:rPr lang="en-US" dirty="0" err="1"/>
              <a:t>NASh</a:t>
            </a:r>
            <a:r>
              <a:rPr lang="en-US" dirty="0"/>
              <a:t>.</a:t>
            </a:r>
          </a:p>
        </p:txBody>
      </p:sp>
      <p:sp>
        <p:nvSpPr>
          <p:cNvPr id="7" name="Rectangle 6"/>
          <p:cNvSpPr/>
          <p:nvPr/>
        </p:nvSpPr>
        <p:spPr>
          <a:xfrm>
            <a:off x="576943" y="3205877"/>
            <a:ext cx="7315200" cy="2862322"/>
          </a:xfrm>
          <a:prstGeom prst="rect">
            <a:avLst/>
          </a:prstGeom>
        </p:spPr>
        <p:txBody>
          <a:bodyPr wrap="square">
            <a:spAutoFit/>
          </a:bodyPr>
          <a:lstStyle/>
          <a:p>
            <a:r>
              <a:rPr lang="en-US" b="1" u="sng" dirty="0"/>
              <a:t>People that cannot feel any effect from CBD</a:t>
            </a:r>
            <a:r>
              <a:rPr lang="en-US" b="1" dirty="0"/>
              <a:t>: </a:t>
            </a:r>
            <a:endParaRPr lang="en-US" dirty="0"/>
          </a:p>
          <a:p>
            <a:r>
              <a:rPr lang="en-US" dirty="0"/>
              <a:t>Have certain FAAH gene SNP polymorphisms or mutations. These people have high levels of AEA and 2-AG in their brains as a result of FAAH </a:t>
            </a:r>
            <a:r>
              <a:rPr lang="en-US" u="sng" dirty="0"/>
              <a:t>in</a:t>
            </a:r>
            <a:r>
              <a:rPr lang="en-US" dirty="0"/>
              <a:t>activation or its rapid degradation by Trypsin. Therefore, CBD cannot inhibit FAAH and increase any further the already high AEA &amp; 2-AG endogenous levels in the brain.</a:t>
            </a:r>
          </a:p>
          <a:p>
            <a:endParaRPr lang="en-US" dirty="0"/>
          </a:p>
          <a:p>
            <a:r>
              <a:rPr lang="en-US" b="1" dirty="0"/>
              <a:t>CBD/:</a:t>
            </a:r>
            <a:endParaRPr lang="en-US" dirty="0"/>
          </a:p>
          <a:p>
            <a:r>
              <a:rPr lang="en-US" b="1" dirty="0"/>
              <a:t>For the treatment of </a:t>
            </a:r>
            <a:r>
              <a:rPr lang="en-US" b="1" u="sng" dirty="0"/>
              <a:t>pain</a:t>
            </a:r>
            <a:r>
              <a:rPr lang="en-US" b="1" dirty="0"/>
              <a:t>, anxiety &amp; depression </a:t>
            </a:r>
            <a:r>
              <a:rPr lang="en-US" b="1" u="sng" dirty="0"/>
              <a:t>Menthol</a:t>
            </a:r>
            <a:r>
              <a:rPr lang="en-US" b="1" dirty="0"/>
              <a:t> should be added to CBD oil.</a:t>
            </a:r>
            <a:endParaRPr lang="en-US" dirty="0"/>
          </a:p>
        </p:txBody>
      </p:sp>
    </p:spTree>
    <p:extLst>
      <p:ext uri="{BB962C8B-B14F-4D97-AF65-F5344CB8AC3E}">
        <p14:creationId xmlns:p14="http://schemas.microsoft.com/office/powerpoint/2010/main" val="146197644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196</a:t>
            </a:fld>
            <a:endParaRPr lang="en-US"/>
          </a:p>
        </p:txBody>
      </p:sp>
      <p:sp>
        <p:nvSpPr>
          <p:cNvPr id="3" name="Rectangle 2"/>
          <p:cNvSpPr/>
          <p:nvPr/>
        </p:nvSpPr>
        <p:spPr>
          <a:xfrm>
            <a:off x="533400" y="3676233"/>
            <a:ext cx="8153400" cy="2831544"/>
          </a:xfrm>
          <a:prstGeom prst="rect">
            <a:avLst/>
          </a:prstGeom>
        </p:spPr>
        <p:txBody>
          <a:bodyPr wrap="square">
            <a:spAutoFit/>
          </a:bodyPr>
          <a:lstStyle/>
          <a:p>
            <a:r>
              <a:rPr lang="en-US" b="1" dirty="0"/>
              <a:t>Proteins that are involved in CBD' effects:</a:t>
            </a:r>
            <a:endParaRPr lang="en-US" dirty="0"/>
          </a:p>
          <a:p>
            <a:r>
              <a:rPr lang="en-US" sz="1600" b="1" u="sng" dirty="0"/>
              <a:t>Membrane receptors</a:t>
            </a:r>
            <a:r>
              <a:rPr lang="en-US" sz="1600" b="1" dirty="0"/>
              <a:t>: </a:t>
            </a:r>
            <a:r>
              <a:rPr lang="en-US" sz="1600" dirty="0" err="1"/>
              <a:t>GABAaR</a:t>
            </a:r>
            <a:r>
              <a:rPr lang="en-US" sz="1600" dirty="0"/>
              <a:t>, 5-HT1AR, Adenosine A1R, Acetyl Choline 3-alphaR, CB2R, Glycine receptors alpha1 &amp; alpha3, GPCR55, </a:t>
            </a:r>
            <a:r>
              <a:rPr lang="en-US" sz="1600" dirty="0" err="1"/>
              <a:t>Reelin</a:t>
            </a:r>
            <a:r>
              <a:rPr lang="en-US" sz="1600" dirty="0"/>
              <a:t> &amp; Notch-1.</a:t>
            </a:r>
          </a:p>
          <a:p>
            <a:r>
              <a:rPr lang="en-US" sz="1600" b="1" u="sng" dirty="0"/>
              <a:t>Ion channels</a:t>
            </a:r>
            <a:r>
              <a:rPr lang="en-US" sz="1600" b="1" dirty="0"/>
              <a:t>: </a:t>
            </a:r>
            <a:r>
              <a:rPr lang="en-US" sz="1600" dirty="0"/>
              <a:t>TRPV1, TRPV2, TRPA1 &amp; TRPM8.</a:t>
            </a:r>
          </a:p>
          <a:p>
            <a:r>
              <a:rPr lang="en-US" sz="1600" b="1" u="sng" dirty="0"/>
              <a:t>Nuclear receptors &amp; transcription factors</a:t>
            </a:r>
            <a:r>
              <a:rPr lang="en-US" sz="1600" b="1" dirty="0"/>
              <a:t>: </a:t>
            </a:r>
            <a:r>
              <a:rPr lang="en-US" sz="1600" dirty="0"/>
              <a:t>PPAR-gamma &amp; alpha, NF-kappa-B, STAT1 &amp; STAT3.</a:t>
            </a:r>
          </a:p>
          <a:p>
            <a:r>
              <a:rPr lang="en-US" sz="1600" b="1" u="sng" dirty="0"/>
              <a:t>Transporters</a:t>
            </a:r>
            <a:r>
              <a:rPr lang="en-US" sz="1600" b="1" dirty="0"/>
              <a:t>: </a:t>
            </a:r>
            <a:r>
              <a:rPr lang="en-US" sz="1600" dirty="0"/>
              <a:t>AMT, HSP70, DAT, NET, SERT, FABP-3, 5 &amp;7.</a:t>
            </a:r>
          </a:p>
          <a:p>
            <a:r>
              <a:rPr lang="en-US" sz="1600" b="1" u="sng" dirty="0"/>
              <a:t>Enzymes</a:t>
            </a:r>
            <a:r>
              <a:rPr lang="en-US" sz="1600" b="1" dirty="0"/>
              <a:t>: </a:t>
            </a:r>
            <a:r>
              <a:rPr lang="en-US" sz="1600" dirty="0"/>
              <a:t>DBH, MAGL, CYP450 -3A4, -2C9, -2C19.</a:t>
            </a:r>
          </a:p>
          <a:p>
            <a:r>
              <a:rPr lang="en-US" sz="1600" b="1" dirty="0"/>
              <a:t>Specific CBD </a:t>
            </a:r>
            <a:r>
              <a:rPr lang="en-US" sz="1600" b="1" u="sng" dirty="0"/>
              <a:t>formulations</a:t>
            </a:r>
            <a:r>
              <a:rPr lang="en-US" sz="1600" b="1" dirty="0"/>
              <a:t> for the treatment of: PAIN, DEPRESSION, ANXIETY, INFLAMMATION, HEART DISEASES &amp; SLEEP DISORDERS.</a:t>
            </a:r>
            <a:endParaRPr lang="en-US" sz="1600" dirty="0"/>
          </a:p>
          <a:p>
            <a:r>
              <a:rPr lang="en-US" sz="1600" b="1" u="sng" dirty="0"/>
              <a:t>CONCLUSION</a:t>
            </a:r>
            <a:r>
              <a:rPr lang="en-US" sz="1600" b="1" dirty="0"/>
              <a:t>: Addictions to alcohol, nicotine, stimulants, opioids &amp; THC - all have common genetic, biochemical &amp; psychological personality traits </a:t>
            </a:r>
            <a:r>
              <a:rPr lang="en-US" sz="1600" b="1" u="sng" dirty="0"/>
              <a:t>background</a:t>
            </a:r>
            <a:r>
              <a:rPr lang="en-US" sz="1600" b="1" dirty="0"/>
              <a:t>.</a:t>
            </a:r>
            <a:endParaRPr lang="en-US" sz="1600" dirty="0"/>
          </a:p>
        </p:txBody>
      </p:sp>
      <p:sp>
        <p:nvSpPr>
          <p:cNvPr id="4" name="Rectangle 3"/>
          <p:cNvSpPr/>
          <p:nvPr/>
        </p:nvSpPr>
        <p:spPr>
          <a:xfrm>
            <a:off x="609600" y="612845"/>
            <a:ext cx="8001000" cy="2585323"/>
          </a:xfrm>
          <a:prstGeom prst="rect">
            <a:avLst/>
          </a:prstGeom>
        </p:spPr>
        <p:txBody>
          <a:bodyPr wrap="square">
            <a:spAutoFit/>
          </a:bodyPr>
          <a:lstStyle/>
          <a:p>
            <a:pPr algn="ctr"/>
            <a:r>
              <a:rPr lang="en-US" b="1" dirty="0"/>
              <a:t>Natural KOR agonist - </a:t>
            </a:r>
            <a:r>
              <a:rPr lang="en-US" b="1" dirty="0" err="1"/>
              <a:t>Mentha</a:t>
            </a:r>
            <a:r>
              <a:rPr lang="en-US" b="1" dirty="0"/>
              <a:t> spp.</a:t>
            </a:r>
          </a:p>
          <a:p>
            <a:r>
              <a:rPr lang="en-US" sz="1600" b="1" dirty="0"/>
              <a:t>Menthol</a:t>
            </a:r>
            <a:r>
              <a:rPr lang="en-US" sz="1600" dirty="0"/>
              <a:t> - Found in numerous species of mint, (peppermint, spearmint, and water mint), the naturally-occurring compound menthol is a weak KOR agonist owing to its anti-nociceptive effects in rats. In addition, mints can desensitize a region through the activation of TRP</a:t>
            </a:r>
            <a:r>
              <a:rPr lang="en-US" sz="1600" b="1" dirty="0"/>
              <a:t>M8</a:t>
            </a:r>
            <a:r>
              <a:rPr lang="en-US" sz="1600" dirty="0"/>
              <a:t> receptors (the 'cold'/menthol receptor). Menthol is a </a:t>
            </a:r>
            <a:r>
              <a:rPr lang="en-US" sz="1600" dirty="0" err="1"/>
              <a:t>monoterpenoid</a:t>
            </a:r>
            <a:r>
              <a:rPr lang="en-US" sz="1600" dirty="0"/>
              <a:t>, made synthetically or obtained from the oils of peppermint or other mints. The main form of menthol occurring in nature is (</a:t>
            </a:r>
            <a:r>
              <a:rPr lang="en-US" sz="1600" b="1" dirty="0"/>
              <a:t>−</a:t>
            </a:r>
            <a:r>
              <a:rPr lang="en-US" sz="1600" dirty="0"/>
              <a:t>)-menthol. Menthol has local anesthetic and counterirritant qualities, and it is widely used to relieve throat irritation.</a:t>
            </a:r>
          </a:p>
          <a:p>
            <a:endParaRPr lang="en-US" sz="1600" dirty="0"/>
          </a:p>
          <a:p>
            <a:r>
              <a:rPr lang="en-US" sz="1600" dirty="0"/>
              <a:t>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484706"/>
            <a:ext cx="1052512" cy="132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4358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197</a:t>
            </a:fld>
            <a:endParaRPr lang="en-US"/>
          </a:p>
        </p:txBody>
      </p:sp>
      <p:sp>
        <p:nvSpPr>
          <p:cNvPr id="3" name="Rectangle 2"/>
          <p:cNvSpPr/>
          <p:nvPr/>
        </p:nvSpPr>
        <p:spPr>
          <a:xfrm>
            <a:off x="609600" y="342067"/>
            <a:ext cx="7924800" cy="5601533"/>
          </a:xfrm>
          <a:prstGeom prst="rect">
            <a:avLst/>
          </a:prstGeom>
        </p:spPr>
        <p:txBody>
          <a:bodyPr wrap="square">
            <a:spAutoFit/>
          </a:bodyPr>
          <a:lstStyle/>
          <a:p>
            <a:r>
              <a:rPr lang="en-US" b="1" dirty="0">
                <a:solidFill>
                  <a:srgbClr val="00B050"/>
                </a:solidFill>
              </a:rPr>
              <a:t>Great news to the Global CBD industry:</a:t>
            </a:r>
            <a:endParaRPr lang="en-US" dirty="0">
              <a:solidFill>
                <a:srgbClr val="00B050"/>
              </a:solidFill>
            </a:endParaRPr>
          </a:p>
          <a:p>
            <a:pPr rtl="1"/>
            <a:r>
              <a:rPr lang="en-US" sz="2000" b="1" dirty="0"/>
              <a:t>US study finds </a:t>
            </a:r>
            <a:r>
              <a:rPr lang="en-US" sz="2000" b="1" u="sng" dirty="0"/>
              <a:t>no</a:t>
            </a:r>
            <a:r>
              <a:rPr lang="en-US" sz="2000" b="1" dirty="0"/>
              <a:t> liver damage in daily CBD users </a:t>
            </a:r>
            <a:endParaRPr lang="en-US" sz="2000" dirty="0"/>
          </a:p>
          <a:p>
            <a:r>
              <a:rPr lang="en-US" sz="1600" dirty="0"/>
              <a:t>MARTIN </a:t>
            </a:r>
            <a:r>
              <a:rPr lang="en-US" sz="1600" b="1" dirty="0"/>
              <a:t>LANE</a:t>
            </a:r>
            <a:r>
              <a:rPr lang="en-US" sz="1600" dirty="0"/>
              <a:t>   MAY 18, </a:t>
            </a:r>
            <a:r>
              <a:rPr lang="en-US" sz="1600" b="1" dirty="0"/>
              <a:t>2022</a:t>
            </a:r>
            <a:endParaRPr lang="en-US" sz="1600" dirty="0"/>
          </a:p>
          <a:p>
            <a:r>
              <a:rPr lang="en-US" dirty="0"/>
              <a:t>A study by </a:t>
            </a:r>
            <a:r>
              <a:rPr lang="en-US" b="1" dirty="0"/>
              <a:t>Charlotte’s Web</a:t>
            </a:r>
            <a:r>
              <a:rPr lang="en-US" dirty="0"/>
              <a:t> in response to questions from the US Food and Drug Administration (</a:t>
            </a:r>
            <a:r>
              <a:rPr lang="en-US" b="1" dirty="0"/>
              <a:t>FDA</a:t>
            </a:r>
            <a:r>
              <a:rPr lang="en-US" dirty="0"/>
              <a:t>) regarding liver safety among daily CBD users has found no liver toxicity or drowsiness</a:t>
            </a:r>
            <a:r>
              <a:rPr lang="he-IL" dirty="0"/>
              <a:t>. </a:t>
            </a:r>
            <a:r>
              <a:rPr lang="en-US" dirty="0"/>
              <a:t>The cannabis giant shared the combined conclusions from two cohorts of an industry-sponsored liver safety study, with the second cohort adding another 222 adults who consumed hemp CBD tinctures orally every day for 60 days</a:t>
            </a:r>
            <a:r>
              <a:rPr lang="he-IL" dirty="0"/>
              <a:t>. </a:t>
            </a:r>
            <a:endParaRPr lang="en-US" dirty="0"/>
          </a:p>
          <a:p>
            <a:r>
              <a:rPr lang="en-US" b="1" dirty="0"/>
              <a:t>Charlotte’s Web </a:t>
            </a:r>
            <a:r>
              <a:rPr lang="en-US" dirty="0"/>
              <a:t>co-founder and chief operating officer </a:t>
            </a:r>
            <a:r>
              <a:rPr lang="en-US" b="1" dirty="0"/>
              <a:t>Jared Stanley</a:t>
            </a:r>
            <a:endParaRPr lang="en-US" dirty="0"/>
          </a:p>
          <a:p>
            <a:r>
              <a:rPr lang="en-US" dirty="0"/>
              <a:t>The two groups, totaling 1,061 participants, used 17 commercially available brands and 39 hemp CBD products, with Charlotte’s Web claiming a statistical certainty of 98%. The investigation’s preliminary findings mirror the first cohort’s results, showing </a:t>
            </a:r>
            <a:r>
              <a:rPr lang="en-US" b="1" dirty="0"/>
              <a:t>no liver toxicity</a:t>
            </a:r>
            <a:r>
              <a:rPr lang="en-US" dirty="0"/>
              <a:t> or clinical liver disease, </a:t>
            </a:r>
            <a:r>
              <a:rPr lang="en-US" b="1" dirty="0"/>
              <a:t>no product-related adverse events</a:t>
            </a:r>
            <a:r>
              <a:rPr lang="en-US" dirty="0"/>
              <a:t> and </a:t>
            </a:r>
            <a:r>
              <a:rPr lang="en-US" b="1" dirty="0"/>
              <a:t>no daytime drowsiness</a:t>
            </a:r>
            <a:r>
              <a:rPr lang="en-US" dirty="0"/>
              <a:t> or </a:t>
            </a:r>
            <a:r>
              <a:rPr lang="en-US" b="1" dirty="0"/>
              <a:t>testosterone deficiency</a:t>
            </a:r>
            <a:r>
              <a:rPr lang="he-IL" dirty="0"/>
              <a:t>.</a:t>
            </a:r>
            <a:endParaRPr lang="en-US" dirty="0"/>
          </a:p>
          <a:p>
            <a:r>
              <a:rPr lang="en-US" dirty="0"/>
              <a:t>Jared Stanley said: “We are excited that these two cohorts will provide the FDA with the scientific data the government agency had requested of the CBD industry on liver safety for those who ingest CBD daily. </a:t>
            </a:r>
          </a:p>
          <a:p>
            <a:r>
              <a:rPr lang="en-US" dirty="0"/>
              <a:t>“These results provide further evidence to support policymakers in shaping a much-needed federal regulatory framework for hemp CBD products.”</a:t>
            </a:r>
          </a:p>
        </p:txBody>
      </p:sp>
    </p:spTree>
    <p:extLst>
      <p:ext uri="{BB962C8B-B14F-4D97-AF65-F5344CB8AC3E}">
        <p14:creationId xmlns:p14="http://schemas.microsoft.com/office/powerpoint/2010/main" val="35473650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198</a:t>
            </a:fld>
            <a:endParaRPr lang="en-US"/>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133600" y="304800"/>
            <a:ext cx="5160645" cy="2428875"/>
          </a:xfrm>
          <a:prstGeom prst="rect">
            <a:avLst/>
          </a:prstGeom>
        </p:spPr>
      </p:pic>
      <p:sp>
        <p:nvSpPr>
          <p:cNvPr id="5" name="Rectangle 4"/>
          <p:cNvSpPr/>
          <p:nvPr/>
        </p:nvSpPr>
        <p:spPr>
          <a:xfrm>
            <a:off x="228600" y="2733675"/>
            <a:ext cx="8458200" cy="3323987"/>
          </a:xfrm>
          <a:prstGeom prst="rect">
            <a:avLst/>
          </a:prstGeom>
        </p:spPr>
        <p:txBody>
          <a:bodyPr wrap="square">
            <a:spAutoFit/>
          </a:bodyPr>
          <a:lstStyle/>
          <a:p>
            <a:r>
              <a:rPr lang="en-US" sz="1600" dirty="0"/>
              <a:t>The FDA should release a </a:t>
            </a:r>
            <a:r>
              <a:rPr lang="en-US" sz="1600" b="1" dirty="0"/>
              <a:t>correction letter</a:t>
            </a:r>
            <a:r>
              <a:rPr lang="en-US" sz="1600" dirty="0"/>
              <a:t> because </a:t>
            </a:r>
            <a:r>
              <a:rPr lang="en-US" sz="1600" b="1" dirty="0"/>
              <a:t>“Great power involves great responsibility"</a:t>
            </a:r>
            <a:r>
              <a:rPr lang="en-US" sz="1600" dirty="0"/>
              <a:t>. They cause much damage to the global CBD industry by releasing a warning letter (2019) based on few non-reliable studies done using a very sensitive mouse strains.</a:t>
            </a:r>
          </a:p>
          <a:p>
            <a:r>
              <a:rPr lang="en-US" sz="1600" dirty="0"/>
              <a:t>Enclosed is my answer to the FDA (2020) in which I reviewed in details the</a:t>
            </a:r>
            <a:r>
              <a:rPr lang="en-US" sz="1600" b="1" dirty="0"/>
              <a:t> methodological parameters</a:t>
            </a:r>
            <a:r>
              <a:rPr lang="en-US" sz="1600" dirty="0"/>
              <a:t> of the studies on which they based their false warnings.</a:t>
            </a:r>
          </a:p>
          <a:p>
            <a:r>
              <a:rPr lang="en-US" sz="1600" u="sng" dirty="0">
                <a:hlinkClick r:id="rId3"/>
              </a:rPr>
              <a:t>https://moya-cbd.co.uk/response-to-the-fdas-warning-letter/</a:t>
            </a:r>
            <a:endParaRPr lang="en-US" sz="1600" dirty="0"/>
          </a:p>
          <a:p>
            <a:r>
              <a:rPr lang="en-US" sz="1600" b="1" dirty="0"/>
              <a:t>Response to FDA warning letter (dated: 25/11/19) claiming </a:t>
            </a:r>
            <a:r>
              <a:rPr lang="en-US" sz="1600" b="1" dirty="0" err="1"/>
              <a:t>cannabidiol</a:t>
            </a:r>
            <a:r>
              <a:rPr lang="en-US" sz="1600" b="1" dirty="0"/>
              <a:t> is harmful and toxic</a:t>
            </a:r>
            <a:endParaRPr lang="en-US" sz="1600" dirty="0"/>
          </a:p>
          <a:p>
            <a:r>
              <a:rPr lang="en-US" sz="1600" dirty="0"/>
              <a:t>In honor of Dr. Stefan M. </a:t>
            </a:r>
            <a:r>
              <a:rPr lang="en-US" sz="1600" b="1" dirty="0" err="1"/>
              <a:t>Haun</a:t>
            </a:r>
            <a:r>
              <a:rPr lang="en-US" sz="1600" dirty="0"/>
              <a:t>, U.S. Food and Drug Administration (FDA) Chief Executive, &amp; Amy </a:t>
            </a:r>
            <a:r>
              <a:rPr lang="en-US" sz="1600" b="1" dirty="0" err="1"/>
              <a:t>Aberanti</a:t>
            </a:r>
            <a:r>
              <a:rPr lang="en-US" sz="1600" b="1" dirty="0"/>
              <a:t> </a:t>
            </a:r>
            <a:r>
              <a:rPr lang="en-US" sz="1600" dirty="0"/>
              <a:t>Ph. D.M.D., Deputy Chief Commissioner of the FDA</a:t>
            </a:r>
          </a:p>
          <a:p>
            <a:r>
              <a:rPr lang="en-US" sz="1600" u="sng" dirty="0"/>
              <a:t>Author</a:t>
            </a:r>
            <a:r>
              <a:rPr lang="en-US" sz="1600" dirty="0"/>
              <a:t> of the article: </a:t>
            </a:r>
            <a:r>
              <a:rPr lang="en-US" sz="1600" b="1" dirty="0"/>
              <a:t>Yaakov Waksman Ph.D.</a:t>
            </a:r>
            <a:r>
              <a:rPr lang="en-US" sz="1600" dirty="0"/>
              <a:t> – Doctor of Immunology, Postdoctoral Fellow in The Laboratory of Prof. Raphael </a:t>
            </a:r>
            <a:r>
              <a:rPr lang="en-US" sz="1600" dirty="0" err="1"/>
              <a:t>Mechoulam</a:t>
            </a:r>
            <a:r>
              <a:rPr lang="en-US" sz="1600" dirty="0"/>
              <a:t> at the Hebrew University of Jerusalem &amp; Prof. Guy Cabral </a:t>
            </a:r>
            <a:r>
              <a:rPr lang="en-US" sz="1600" dirty="0" err="1"/>
              <a:t>fom</a:t>
            </a:r>
            <a:r>
              <a:rPr lang="en-US" sz="1600" dirty="0"/>
              <a:t> Virginia commonwealth university (VCU), Richmond, VA</a:t>
            </a:r>
            <a:r>
              <a:rPr lang="he-IL" sz="1600" dirty="0"/>
              <a:t>.</a:t>
            </a:r>
            <a:r>
              <a:rPr lang="en-US" sz="1600" dirty="0"/>
              <a:t> </a:t>
            </a:r>
          </a:p>
          <a:p>
            <a:r>
              <a:rPr lang="en-US" sz="1600" u="sng" dirty="0"/>
              <a:t>Text editing</a:t>
            </a:r>
            <a:r>
              <a:rPr lang="en-US" sz="1600" dirty="0"/>
              <a:t> by </a:t>
            </a:r>
            <a:r>
              <a:rPr lang="en-US" sz="1600" b="1" dirty="0"/>
              <a:t>Chen Gordon MA</a:t>
            </a:r>
            <a:r>
              <a:rPr lang="en-US" sz="1600" dirty="0"/>
              <a:t> .</a:t>
            </a:r>
          </a:p>
        </p:txBody>
      </p:sp>
    </p:spTree>
    <p:extLst>
      <p:ext uri="{BB962C8B-B14F-4D97-AF65-F5344CB8AC3E}">
        <p14:creationId xmlns:p14="http://schemas.microsoft.com/office/powerpoint/2010/main" val="32046888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199</a:t>
            </a:fld>
            <a:endParaRPr lang="en-US"/>
          </a:p>
        </p:txBody>
      </p:sp>
      <p:sp>
        <p:nvSpPr>
          <p:cNvPr id="3" name="Rectangle 2"/>
          <p:cNvSpPr/>
          <p:nvPr/>
        </p:nvSpPr>
        <p:spPr>
          <a:xfrm>
            <a:off x="381000" y="291435"/>
            <a:ext cx="8305800" cy="6109365"/>
          </a:xfrm>
          <a:prstGeom prst="rect">
            <a:avLst/>
          </a:prstGeom>
        </p:spPr>
        <p:txBody>
          <a:bodyPr wrap="square">
            <a:spAutoFit/>
          </a:bodyPr>
          <a:lstStyle/>
          <a:p>
            <a:r>
              <a:rPr lang="en-US" sz="1700" b="1" dirty="0"/>
              <a:t>Introduction</a:t>
            </a:r>
            <a:endParaRPr lang="en-US" sz="1700" dirty="0"/>
          </a:p>
          <a:p>
            <a:r>
              <a:rPr lang="en-US" sz="1700" dirty="0" err="1"/>
              <a:t>Cannabidiol</a:t>
            </a:r>
            <a:r>
              <a:rPr lang="en-US" sz="1700" dirty="0"/>
              <a:t> (CBD) is an intoxicating component of a sativa cannabis plant that has antioxidant, anti-inflammatory therapeutic effects, protects nervous system cells, protects against liver damage, reduces anxiety and antipsychotics – and this is only a limited list</a:t>
            </a:r>
            <a:r>
              <a:rPr lang="he-IL" sz="1700" dirty="0"/>
              <a:t>.</a:t>
            </a:r>
            <a:endParaRPr lang="en-US" sz="1700" dirty="0"/>
          </a:p>
          <a:p>
            <a:r>
              <a:rPr lang="en-US" sz="1700" dirty="0"/>
              <a:t>The CBD market flourished after Hemp became federally legal across the U.S. in the 2018 Annual Agricultural Bill and became the largest ingredient in the cannabis market in the U.S. So far, the FDA has approved only one prescription drug containing </a:t>
            </a:r>
            <a:r>
              <a:rPr lang="en-US" sz="1700" dirty="0" err="1"/>
              <a:t>cannabidiol</a:t>
            </a:r>
            <a:r>
              <a:rPr lang="en-US" sz="1700" dirty="0"/>
              <a:t> – “</a:t>
            </a:r>
            <a:r>
              <a:rPr lang="en-US" sz="1700" dirty="0" err="1"/>
              <a:t>Epidiolex</a:t>
            </a:r>
            <a:r>
              <a:rPr lang="en-US" sz="1700" dirty="0"/>
              <a:t>” made by GW Pharmaceuticals that treats two rare forms of childhood epilepsy – </a:t>
            </a:r>
            <a:r>
              <a:rPr lang="en-US" sz="1700" dirty="0" err="1"/>
              <a:t>Dravet</a:t>
            </a:r>
            <a:r>
              <a:rPr lang="en-US" sz="1700" dirty="0"/>
              <a:t> syndrome and Lennox-</a:t>
            </a:r>
            <a:r>
              <a:rPr lang="en-US" sz="1700" dirty="0" err="1"/>
              <a:t>Gastao</a:t>
            </a:r>
            <a:r>
              <a:rPr lang="en-US" sz="1700" dirty="0"/>
              <a:t> syndrome. This British pharmaceutical company has invested a lot of effort and money in developing cannabis-derived drugs such as “</a:t>
            </a:r>
            <a:r>
              <a:rPr lang="en-US" sz="1700" dirty="0" err="1"/>
              <a:t>Sativex</a:t>
            </a:r>
            <a:r>
              <a:rPr lang="en-US" sz="1700" dirty="0"/>
              <a:t>” containing THC &amp; CBD (at a ratio of 1:1</a:t>
            </a:r>
            <a:r>
              <a:rPr lang="he-IL" sz="1700" dirty="0"/>
              <a:t>(</a:t>
            </a:r>
            <a:r>
              <a:rPr lang="en-US" sz="1700" dirty="0"/>
              <a:t>.</a:t>
            </a:r>
          </a:p>
          <a:p>
            <a:r>
              <a:rPr lang="en-US" sz="1700" dirty="0"/>
              <a:t>The same company also tested the toxicity of high doses of CBD in humans and published results that showed that CBD is also safe at very high doses – </a:t>
            </a:r>
            <a:r>
              <a:rPr lang="en-US" sz="1700" b="1" dirty="0"/>
              <a:t>1,500 mg/ kg body weight</a:t>
            </a:r>
            <a:r>
              <a:rPr lang="en-US" sz="1700" dirty="0"/>
              <a:t>. Over the past few years, the FDA has issued several warning letters to companies that market new unconfirmed drugs containing CBD. The FDA also tested the chemical content of cannabinoid compounds in some products, and many were found to not contain the CBD levels that manufacturers claim they contain. Some CBD oils containing harmful and addictive synthetic cannabinoids have been found</a:t>
            </a:r>
            <a:r>
              <a:rPr lang="he-IL" sz="1700" dirty="0"/>
              <a:t>.</a:t>
            </a:r>
            <a:endParaRPr lang="en-US" sz="1700" dirty="0"/>
          </a:p>
          <a:p>
            <a:r>
              <a:rPr lang="en-US" sz="1700" dirty="0"/>
              <a:t>Therefore, the FDA recently issued a revised consumer update detailing its new safety concerns regarding CBD products that are not properly regulated. Since these products are not yet FDA approved for the cure, reduction of symptoms, treatment or prevention of any disease – consumers should be wary of purchasing and using such products. Currently, CBD cannot be marketed as a dietary supplement, food or therapeutic drug</a:t>
            </a:r>
            <a:r>
              <a:rPr lang="he-IL" sz="1700" dirty="0"/>
              <a:t>.</a:t>
            </a:r>
            <a:endParaRPr lang="en-US" sz="1700" dirty="0"/>
          </a:p>
        </p:txBody>
      </p:sp>
    </p:spTree>
    <p:extLst>
      <p:ext uri="{BB962C8B-B14F-4D97-AF65-F5344CB8AC3E}">
        <p14:creationId xmlns:p14="http://schemas.microsoft.com/office/powerpoint/2010/main" val="292111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Introduction</a:t>
            </a:r>
            <a:endParaRPr lang="he-IL"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1" y="1219200"/>
            <a:ext cx="7162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25900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
        <p:nvSpPr>
          <p:cNvPr id="3" name="TextBox 2"/>
          <p:cNvSpPr txBox="1"/>
          <p:nvPr/>
        </p:nvSpPr>
        <p:spPr>
          <a:xfrm>
            <a:off x="4648200" y="1066800"/>
            <a:ext cx="184731" cy="369332"/>
          </a:xfrm>
          <a:prstGeom prst="rect">
            <a:avLst/>
          </a:prstGeom>
          <a:noFill/>
        </p:spPr>
        <p:txBody>
          <a:bodyPr wrap="none" rtlCol="1">
            <a:spAutoFit/>
          </a:bodyPr>
          <a:lstStyle/>
          <a:p>
            <a:endParaRPr lang="he-IL" dirty="0"/>
          </a:p>
        </p:txBody>
      </p:sp>
      <p:sp>
        <p:nvSpPr>
          <p:cNvPr id="4" name="Rectangle 3"/>
          <p:cNvSpPr/>
          <p:nvPr/>
        </p:nvSpPr>
        <p:spPr>
          <a:xfrm>
            <a:off x="1066800" y="850642"/>
            <a:ext cx="6934200" cy="5016758"/>
          </a:xfrm>
          <a:prstGeom prst="rect">
            <a:avLst/>
          </a:prstGeom>
        </p:spPr>
        <p:txBody>
          <a:bodyPr wrap="square">
            <a:spAutoFit/>
          </a:bodyPr>
          <a:lstStyle/>
          <a:p>
            <a:r>
              <a:rPr lang="en-US" sz="1600" dirty="0"/>
              <a:t>A frequent </a:t>
            </a:r>
            <a:r>
              <a:rPr lang="en-US" sz="1600" b="1" dirty="0"/>
              <a:t>silent mutation in CB1</a:t>
            </a:r>
            <a:r>
              <a:rPr lang="en-US" sz="1600" dirty="0"/>
              <a:t> has been identified (</a:t>
            </a:r>
            <a:r>
              <a:rPr lang="en-US" sz="1600" b="1" dirty="0"/>
              <a:t>1359G→A</a:t>
            </a:r>
            <a:r>
              <a:rPr lang="en-US" sz="1600" dirty="0"/>
              <a:t>), but its functional significance and relevance to drug and alcohol abuse remains controversial. In contrast, pharmacological studies have provided substantial evidence that </a:t>
            </a:r>
            <a:r>
              <a:rPr lang="en-US" sz="1600" u="sng" dirty="0"/>
              <a:t>activation of the cannabinoid system</a:t>
            </a:r>
            <a:r>
              <a:rPr lang="en-US" sz="1600" dirty="0"/>
              <a:t> leads to key molecular and cellular </a:t>
            </a:r>
            <a:r>
              <a:rPr lang="en-US" sz="1600" u="sng" dirty="0"/>
              <a:t>changes associated with addiction</a:t>
            </a:r>
            <a:r>
              <a:rPr lang="en-US" sz="1600" dirty="0"/>
              <a:t>. For example, cannabinoids have been shown to </a:t>
            </a:r>
            <a:r>
              <a:rPr lang="en-US" sz="1600" b="1" dirty="0"/>
              <a:t>enhance mesolimbic dopaminergic [DA] transmission</a:t>
            </a:r>
            <a:r>
              <a:rPr lang="en-US" sz="1600" dirty="0"/>
              <a:t> in a manner </a:t>
            </a:r>
            <a:r>
              <a:rPr lang="en-US" sz="1600" u="sng" dirty="0"/>
              <a:t>similar to </a:t>
            </a:r>
            <a:r>
              <a:rPr lang="en-US" sz="1600" b="1" u="sng" dirty="0"/>
              <a:t>heroin</a:t>
            </a:r>
            <a:r>
              <a:rPr lang="en-US" sz="1600" dirty="0"/>
              <a:t>. Likewise, long-term cannabinoid administration alters </a:t>
            </a:r>
            <a:r>
              <a:rPr lang="en-US" sz="1600" dirty="0" err="1"/>
              <a:t>corticotropin</a:t>
            </a:r>
            <a:r>
              <a:rPr lang="en-US" sz="1600" dirty="0"/>
              <a:t>-releasing factor [</a:t>
            </a:r>
            <a:r>
              <a:rPr lang="en-US" sz="1600" b="1" dirty="0"/>
              <a:t>CRF</a:t>
            </a:r>
            <a:r>
              <a:rPr lang="en-US" sz="1600" dirty="0"/>
              <a:t>] activity, a </a:t>
            </a:r>
            <a:r>
              <a:rPr lang="en-US" sz="1600" u="sng" dirty="0" err="1"/>
              <a:t>neuroadaptive</a:t>
            </a:r>
            <a:r>
              <a:rPr lang="en-US" sz="1600" u="sng" dirty="0"/>
              <a:t> process</a:t>
            </a:r>
            <a:r>
              <a:rPr lang="en-US" sz="1600" dirty="0"/>
              <a:t> generally related to </a:t>
            </a:r>
            <a:r>
              <a:rPr lang="en-US" sz="1600" u="sng" dirty="0"/>
              <a:t>drug dependence</a:t>
            </a:r>
            <a:r>
              <a:rPr lang="en-US" sz="1600" dirty="0"/>
              <a:t>. </a:t>
            </a:r>
          </a:p>
          <a:p>
            <a:r>
              <a:rPr lang="en-US" sz="1600" dirty="0"/>
              <a:t>Considering that the genetic </a:t>
            </a:r>
            <a:r>
              <a:rPr lang="en-US" sz="1600" b="1" dirty="0"/>
              <a:t>deletion of FAAH</a:t>
            </a:r>
            <a:r>
              <a:rPr lang="en-US" sz="1600" dirty="0"/>
              <a:t> in mice results in an adult with greatly </a:t>
            </a:r>
            <a:r>
              <a:rPr lang="en-US" sz="1600" u="sng" dirty="0"/>
              <a:t>increased endogenous brain levels of </a:t>
            </a:r>
            <a:r>
              <a:rPr lang="en-US" sz="1600" u="sng" dirty="0" err="1"/>
              <a:t>anandamide</a:t>
            </a:r>
            <a:r>
              <a:rPr lang="en-US" sz="1600" dirty="0"/>
              <a:t> and related fatty acid amides - </a:t>
            </a:r>
            <a:r>
              <a:rPr lang="en-US" sz="1600" b="1" dirty="0"/>
              <a:t>polymorphisms</a:t>
            </a:r>
            <a:r>
              <a:rPr lang="en-US" sz="1600" dirty="0"/>
              <a:t> in the human FAAH gene that produce a </a:t>
            </a:r>
            <a:r>
              <a:rPr lang="en-US" sz="1600" u="sng" dirty="0"/>
              <a:t>functionally altered enzyme</a:t>
            </a:r>
            <a:r>
              <a:rPr lang="en-US" sz="1600" dirty="0"/>
              <a:t> also might be expected to </a:t>
            </a:r>
            <a:r>
              <a:rPr lang="en-US" sz="1600" u="sng" dirty="0"/>
              <a:t>shift tonic levels of these signaling lipids</a:t>
            </a:r>
            <a:r>
              <a:rPr lang="en-US" sz="1600" dirty="0"/>
              <a:t>. The </a:t>
            </a:r>
            <a:r>
              <a:rPr lang="en-US" sz="1600" u="sng" dirty="0"/>
              <a:t>FAAH SNP</a:t>
            </a:r>
            <a:r>
              <a:rPr lang="en-US" sz="1600" dirty="0"/>
              <a:t> identified in this study produces a </a:t>
            </a:r>
            <a:r>
              <a:rPr lang="en-US" sz="1600" b="1" dirty="0"/>
              <a:t>missense mutation</a:t>
            </a:r>
            <a:r>
              <a:rPr lang="en-US" sz="1600" dirty="0"/>
              <a:t> (</a:t>
            </a:r>
            <a:r>
              <a:rPr lang="en-US" sz="1600" b="1" dirty="0"/>
              <a:t>385C→A</a:t>
            </a:r>
            <a:r>
              <a:rPr lang="en-US" sz="1600" dirty="0"/>
              <a:t>) that results in the conversion of a </a:t>
            </a:r>
            <a:r>
              <a:rPr lang="en-US" sz="1600" b="1" dirty="0"/>
              <a:t>Pro</a:t>
            </a:r>
            <a:r>
              <a:rPr lang="en-US" sz="1600" dirty="0"/>
              <a:t> residue to </a:t>
            </a:r>
            <a:r>
              <a:rPr lang="en-US" sz="1600" b="1" dirty="0" err="1"/>
              <a:t>Thr</a:t>
            </a:r>
            <a:r>
              <a:rPr lang="en-US" sz="1600" dirty="0"/>
              <a:t> (</a:t>
            </a:r>
            <a:r>
              <a:rPr lang="en-US" sz="1600" b="1" dirty="0"/>
              <a:t>P129T</a:t>
            </a:r>
            <a:r>
              <a:rPr lang="en-US" sz="1600" dirty="0"/>
              <a:t>). Interestingly, this Pro residue is completely </a:t>
            </a:r>
            <a:r>
              <a:rPr lang="en-US" sz="1600" u="sng" dirty="0"/>
              <a:t>conserved</a:t>
            </a:r>
            <a:r>
              <a:rPr lang="en-US" sz="1600" dirty="0"/>
              <a:t> among all mammalian FAAH enzymes characterized to date, including the human, mouse, rat, pig, and bovine FAAH </a:t>
            </a:r>
            <a:r>
              <a:rPr lang="en-US" sz="1600" dirty="0" err="1"/>
              <a:t>orthologues</a:t>
            </a:r>
            <a:r>
              <a:rPr lang="en-US" sz="1600" dirty="0"/>
              <a:t>. Although the </a:t>
            </a:r>
            <a:r>
              <a:rPr lang="en-US" sz="1600" b="1" dirty="0"/>
              <a:t>P129T mutation </a:t>
            </a:r>
            <a:r>
              <a:rPr lang="en-US" sz="1600" dirty="0"/>
              <a:t>was not found to alter the general catalytic properties or structural stability of FAAH, it did produce a </a:t>
            </a:r>
            <a:r>
              <a:rPr lang="en-US" sz="1600" u="sng" dirty="0"/>
              <a:t>FAAH variant</a:t>
            </a:r>
            <a:r>
              <a:rPr lang="en-US" sz="1600" dirty="0"/>
              <a:t> with significantly </a:t>
            </a:r>
            <a:r>
              <a:rPr lang="en-US" sz="1600" u="sng" dirty="0"/>
              <a:t>increased sensitivity to </a:t>
            </a:r>
            <a:r>
              <a:rPr lang="en-US" sz="1600" u="sng" dirty="0" err="1"/>
              <a:t>proteolytic</a:t>
            </a:r>
            <a:r>
              <a:rPr lang="en-US" sz="1600" u="sng" dirty="0"/>
              <a:t> </a:t>
            </a:r>
            <a:r>
              <a:rPr lang="en-US" sz="1600" b="1" u="sng" dirty="0"/>
              <a:t>degradation</a:t>
            </a:r>
            <a:r>
              <a:rPr lang="en-US" sz="1600" dirty="0"/>
              <a:t>. </a:t>
            </a:r>
          </a:p>
        </p:txBody>
      </p:sp>
    </p:spTree>
    <p:extLst>
      <p:ext uri="{BB962C8B-B14F-4D97-AF65-F5344CB8AC3E}">
        <p14:creationId xmlns:p14="http://schemas.microsoft.com/office/powerpoint/2010/main" val="39255616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200</a:t>
            </a:fld>
            <a:endParaRPr lang="en-US"/>
          </a:p>
        </p:txBody>
      </p:sp>
      <p:sp>
        <p:nvSpPr>
          <p:cNvPr id="3" name="Rectangle 2"/>
          <p:cNvSpPr/>
          <p:nvPr/>
        </p:nvSpPr>
        <p:spPr>
          <a:xfrm>
            <a:off x="152400" y="152400"/>
            <a:ext cx="8839200" cy="3785652"/>
          </a:xfrm>
          <a:prstGeom prst="rect">
            <a:avLst/>
          </a:prstGeom>
        </p:spPr>
        <p:txBody>
          <a:bodyPr wrap="square">
            <a:spAutoFit/>
          </a:bodyPr>
          <a:lstStyle/>
          <a:p>
            <a:r>
              <a:rPr lang="en-US" sz="1600" dirty="0"/>
              <a:t>The world is still waiting for the correct description of the CBD as food or as medicine. </a:t>
            </a:r>
          </a:p>
          <a:p>
            <a:r>
              <a:rPr lang="en-US" sz="1600" dirty="0"/>
              <a:t>The FDA has raised serious concerns about potential damage to CBD products, including: liver damage, reduction in male fertility, sleepiness, diarrhea and interactions with herbs and other medicines. The entire world accepts the FDA as the primary authority in deciding what we should eat, drink or put into our bodies in any form, as well as the medicines and add-ons that we can safely take. The FDA also regulates the safety of dermatological and cosmetic ointments and creams</a:t>
            </a:r>
            <a:r>
              <a:rPr lang="he-IL" sz="1600" dirty="0"/>
              <a:t>.</a:t>
            </a:r>
            <a:endParaRPr lang="en-US" sz="1600" dirty="0"/>
          </a:p>
          <a:p>
            <a:r>
              <a:rPr lang="en-US" sz="1600" dirty="0"/>
              <a:t>With such an important international power, comes a great responsibility</a:t>
            </a:r>
            <a:r>
              <a:rPr lang="he-IL" sz="1600" dirty="0"/>
              <a:t>.</a:t>
            </a:r>
            <a:endParaRPr lang="en-US" sz="1600" dirty="0"/>
          </a:p>
          <a:p>
            <a:r>
              <a:rPr lang="en-US" sz="1600" dirty="0"/>
              <a:t>Two main claims presented in the last FDA warning from November 25, 2019 are</a:t>
            </a:r>
            <a:r>
              <a:rPr lang="he-IL" sz="1600" dirty="0"/>
              <a:t>:</a:t>
            </a:r>
            <a:endParaRPr lang="en-US" sz="1600" dirty="0"/>
          </a:p>
          <a:p>
            <a:pPr lvl="0"/>
            <a:r>
              <a:rPr lang="en-US" sz="1600" dirty="0"/>
              <a:t>High doses of </a:t>
            </a:r>
            <a:r>
              <a:rPr lang="en-US" sz="1600" dirty="0" err="1"/>
              <a:t>cannabidiol</a:t>
            </a:r>
            <a:r>
              <a:rPr lang="en-US" sz="1600" dirty="0"/>
              <a:t> cause liver toxicity in mice (1).</a:t>
            </a:r>
          </a:p>
          <a:p>
            <a:pPr lvl="0"/>
            <a:r>
              <a:rPr lang="en-US" sz="1600" dirty="0"/>
              <a:t>CBD Reduces testosterone levels in men, reduce testicular size and reduces the amount of active sperm and it viability (2).</a:t>
            </a:r>
          </a:p>
          <a:p>
            <a:r>
              <a:rPr lang="en-US" sz="1600" dirty="0"/>
              <a:t>Both claims are very important for overall human health and should be carefully examined. Later in the article, I will try to show that both may be due to the same inhibitory effect of CBD on the same enzymes of the </a:t>
            </a:r>
            <a:r>
              <a:rPr lang="en-US" sz="1600" dirty="0" err="1"/>
              <a:t>hemoprotein</a:t>
            </a:r>
            <a:r>
              <a:rPr lang="en-US" sz="1600" dirty="0"/>
              <a:t> cytochrome P450 that metabolizes the sex hormones as well as cannabinoids and other xenobiotic substances (such as many common drugs) in both sexes</a:t>
            </a:r>
            <a:r>
              <a:rPr lang="he-IL" sz="1600" dirty="0"/>
              <a:t>.</a:t>
            </a:r>
            <a:endParaRPr lang="en-US" sz="1600" dirty="0"/>
          </a:p>
        </p:txBody>
      </p:sp>
      <p:sp>
        <p:nvSpPr>
          <p:cNvPr id="4" name="Rectangle 3"/>
          <p:cNvSpPr/>
          <p:nvPr/>
        </p:nvSpPr>
        <p:spPr>
          <a:xfrm>
            <a:off x="152400" y="3922412"/>
            <a:ext cx="8382000" cy="2616101"/>
          </a:xfrm>
          <a:prstGeom prst="rect">
            <a:avLst/>
          </a:prstGeom>
        </p:spPr>
        <p:txBody>
          <a:bodyPr wrap="square">
            <a:spAutoFit/>
          </a:bodyPr>
          <a:lstStyle/>
          <a:p>
            <a:r>
              <a:rPr lang="en-US" sz="1600" dirty="0"/>
              <a:t>Six other sub-claims were made in the warning letter</a:t>
            </a:r>
            <a:r>
              <a:rPr lang="he-IL" sz="1600" dirty="0"/>
              <a:t>:</a:t>
            </a:r>
            <a:endParaRPr lang="en-US" sz="1600" dirty="0"/>
          </a:p>
          <a:p>
            <a:r>
              <a:rPr lang="en-US" sz="1600" dirty="0"/>
              <a:t>The FDA claims CBD and alcohol together have a synergistic effect that can cause dangerous side effects</a:t>
            </a:r>
            <a:r>
              <a:rPr lang="he-IL" sz="1600" dirty="0"/>
              <a:t>.</a:t>
            </a:r>
            <a:endParaRPr lang="en-US" sz="1600" dirty="0"/>
          </a:p>
          <a:p>
            <a:r>
              <a:rPr lang="en-US" sz="1600" dirty="0"/>
              <a:t>CBD can cause fatigue and sleepiness during waking hours a day</a:t>
            </a:r>
            <a:r>
              <a:rPr lang="he-IL" sz="1600" dirty="0"/>
              <a:t>.</a:t>
            </a:r>
            <a:endParaRPr lang="en-US" sz="1600" dirty="0"/>
          </a:p>
          <a:p>
            <a:r>
              <a:rPr lang="en-US" sz="1600" dirty="0"/>
              <a:t>CBD causes gastrointestinal [GI] problems such as diarrhea, abdominal pain and Irritable Bowel Disease (IBD).</a:t>
            </a:r>
          </a:p>
          <a:p>
            <a:r>
              <a:rPr lang="en-US" sz="1600" dirty="0"/>
              <a:t>CBD safety during pregnancy and lactation is not yet known</a:t>
            </a:r>
            <a:r>
              <a:rPr lang="he-IL" sz="1600" dirty="0"/>
              <a:t>.</a:t>
            </a:r>
            <a:endParaRPr lang="en-US" sz="1600" dirty="0"/>
          </a:p>
          <a:p>
            <a:r>
              <a:rPr lang="en-US" sz="1600" dirty="0"/>
              <a:t>Interactions with CBD and medications have not yet been thoroughly tested</a:t>
            </a:r>
            <a:r>
              <a:rPr lang="he-IL" sz="1600" dirty="0"/>
              <a:t>.</a:t>
            </a:r>
            <a:endParaRPr lang="en-US" sz="1600" dirty="0"/>
          </a:p>
          <a:p>
            <a:r>
              <a:rPr lang="en-US" sz="1600" dirty="0"/>
              <a:t>High dose CBD is toxic to the vascular system</a:t>
            </a:r>
            <a:r>
              <a:rPr lang="he-IL" sz="1600" dirty="0"/>
              <a:t>.</a:t>
            </a:r>
            <a:endParaRPr lang="en-US" sz="1600" dirty="0"/>
          </a:p>
          <a:p>
            <a:r>
              <a:rPr lang="en-US" sz="1600" dirty="0"/>
              <a:t>We will do our best to address each of these claims in a scientific and balanced manner</a:t>
            </a:r>
            <a:r>
              <a:rPr lang="he-IL" dirty="0"/>
              <a:t>.</a:t>
            </a:r>
            <a:endParaRPr lang="en-US" dirty="0"/>
          </a:p>
        </p:txBody>
      </p:sp>
    </p:spTree>
    <p:extLst>
      <p:ext uri="{BB962C8B-B14F-4D97-AF65-F5344CB8AC3E}">
        <p14:creationId xmlns:p14="http://schemas.microsoft.com/office/powerpoint/2010/main" val="14737193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201</a:t>
            </a:fld>
            <a:endParaRPr lang="en-US"/>
          </a:p>
        </p:txBody>
      </p:sp>
      <p:sp>
        <p:nvSpPr>
          <p:cNvPr id="3" name="Rectangle 2"/>
          <p:cNvSpPr/>
          <p:nvPr/>
        </p:nvSpPr>
        <p:spPr>
          <a:xfrm>
            <a:off x="423862" y="169818"/>
            <a:ext cx="8110538" cy="2308324"/>
          </a:xfrm>
          <a:prstGeom prst="rect">
            <a:avLst/>
          </a:prstGeom>
        </p:spPr>
        <p:txBody>
          <a:bodyPr wrap="square">
            <a:spAutoFit/>
          </a:bodyPr>
          <a:lstStyle/>
          <a:p>
            <a:r>
              <a:rPr lang="en-US" b="1" dirty="0"/>
              <a:t>Claim 1.  CBD toxicity to the liver</a:t>
            </a:r>
            <a:endParaRPr lang="en-US" dirty="0"/>
          </a:p>
          <a:p>
            <a:r>
              <a:rPr lang="en-US" dirty="0"/>
              <a:t>Notes on the methodology: B6C3F1 mouse model</a:t>
            </a:r>
          </a:p>
          <a:p>
            <a:r>
              <a:rPr lang="en-US" b="1" dirty="0"/>
              <a:t>B6C3F1 mouse</a:t>
            </a:r>
            <a:r>
              <a:rPr lang="en-US" dirty="0"/>
              <a:t> is a hybrid between: Male mouse strain C3H/</a:t>
            </a:r>
            <a:r>
              <a:rPr lang="en-US" dirty="0" err="1"/>
              <a:t>HeJ</a:t>
            </a:r>
            <a:r>
              <a:rPr lang="en-US" dirty="0"/>
              <a:t> with female mouse strain C57BL/6J. This mouse strain exhibits a </a:t>
            </a:r>
            <a:r>
              <a:rPr lang="en-US" b="1" dirty="0"/>
              <a:t>very high sensitivity to liver tumors spontaneously and chemically</a:t>
            </a:r>
            <a:r>
              <a:rPr lang="en-US" dirty="0"/>
              <a:t>, in contrast to female mouse of the C57BL/6J variety that is very </a:t>
            </a:r>
            <a:r>
              <a:rPr lang="en-US" u="sng" dirty="0"/>
              <a:t>resistant</a:t>
            </a:r>
            <a:r>
              <a:rPr lang="en-US" dirty="0"/>
              <a:t> to liver tumors. It will be interesting to test the effect of CBD on the liver of a mouse of the C57BL/6J variety – not only on the most sensitive strain – B6C3F1 that spontaneously develops malignant liver diseases</a:t>
            </a:r>
            <a:r>
              <a:rPr lang="he-IL" dirty="0"/>
              <a:t>.</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r="6235" b="34893"/>
          <a:stretch/>
        </p:blipFill>
        <p:spPr bwMode="auto">
          <a:xfrm>
            <a:off x="2616993" y="2895600"/>
            <a:ext cx="3724275" cy="145732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23862" y="4267201"/>
            <a:ext cx="8305800" cy="2031325"/>
          </a:xfrm>
          <a:prstGeom prst="rect">
            <a:avLst/>
          </a:prstGeom>
        </p:spPr>
        <p:txBody>
          <a:bodyPr wrap="square">
            <a:spAutoFit/>
          </a:bodyPr>
          <a:lstStyle/>
          <a:p>
            <a:r>
              <a:rPr lang="en-US" dirty="0"/>
              <a:t>These F1 (first filial generation) hybrid mice are the offspring of a cross between C57BL/6J females (B6) and C3H/</a:t>
            </a:r>
            <a:r>
              <a:rPr lang="en-US" dirty="0" err="1"/>
              <a:t>HeJ</a:t>
            </a:r>
            <a:r>
              <a:rPr lang="en-US" dirty="0"/>
              <a:t> males (C3). F1 hybrid mice are heterozygous at all loci, and like inbred mice they are genetically and phenotypically uniform. F1 hybrids are often used for hybrid vigor, as a background for some </a:t>
            </a:r>
            <a:r>
              <a:rPr lang="en-US" u="sng" dirty="0"/>
              <a:t>deleterious mutations</a:t>
            </a:r>
            <a:r>
              <a:rPr lang="en-US" dirty="0"/>
              <a:t>, for tissue transplantation, to determine the mode of inheritance, to create or enhance expression of polygenic diseases, and to provide physiological buffering (present a broader array of responses to various stresses).</a:t>
            </a:r>
          </a:p>
        </p:txBody>
      </p:sp>
    </p:spTree>
    <p:extLst>
      <p:ext uri="{BB962C8B-B14F-4D97-AF65-F5344CB8AC3E}">
        <p14:creationId xmlns:p14="http://schemas.microsoft.com/office/powerpoint/2010/main" val="25651062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202</a:t>
            </a:fld>
            <a:endParaRPr lang="en-US"/>
          </a:p>
        </p:txBody>
      </p:sp>
      <p:sp>
        <p:nvSpPr>
          <p:cNvPr id="3" name="Rectangle 2"/>
          <p:cNvSpPr/>
          <p:nvPr/>
        </p:nvSpPr>
        <p:spPr>
          <a:xfrm>
            <a:off x="228600" y="76200"/>
            <a:ext cx="8763000" cy="2862322"/>
          </a:xfrm>
          <a:prstGeom prst="rect">
            <a:avLst/>
          </a:prstGeom>
        </p:spPr>
        <p:txBody>
          <a:bodyPr wrap="square">
            <a:spAutoFit/>
          </a:bodyPr>
          <a:lstStyle/>
          <a:p>
            <a:r>
              <a:rPr lang="en-US" dirty="0"/>
              <a:t>In many biological tests of substances that cause liver cancer of the National Toxicology Programs (NTP) the mouse strain B6C3F1 is widely used that detects increased sensitivity to </a:t>
            </a:r>
            <a:r>
              <a:rPr lang="en-US" dirty="0" err="1"/>
              <a:t>hepato</a:t>
            </a:r>
            <a:r>
              <a:rPr lang="en-US" dirty="0"/>
              <a:t>-carcinogenesis (3). Chemicals (such as N, N-diethyl nitrosamine {DEN}) cause the development of pathological liver focal points = the spread of hepatocytes and / or apoptosis (planned cell death). The sensitivity of this mouse strain is hereditarily controlled by fundamental genetic differences [multiple genes] in the liver known as: liver sensitivity from cancer = Hematopoietic Stem Cells (HSCs). Separation and genetic link analysis indicate that at least 7 different genes of HCS may be highly susceptible to the liver tumor of this mouse strain (B6C3F1). Chemicals identified as liver carcinogens in a sensitive mouse affect the decision-making process in assessing the </a:t>
            </a:r>
            <a:r>
              <a:rPr lang="en-US" b="1" dirty="0"/>
              <a:t>chemical risk in cases of cancer</a:t>
            </a:r>
            <a:r>
              <a:rPr lang="en-US" dirty="0"/>
              <a:t> (4).</a:t>
            </a:r>
          </a:p>
        </p:txBody>
      </p:sp>
      <p:sp>
        <p:nvSpPr>
          <p:cNvPr id="4" name="Rectangle 3"/>
          <p:cNvSpPr/>
          <p:nvPr/>
        </p:nvSpPr>
        <p:spPr>
          <a:xfrm>
            <a:off x="304800" y="3048000"/>
            <a:ext cx="8458200" cy="3657600"/>
          </a:xfrm>
          <a:prstGeom prst="rect">
            <a:avLst/>
          </a:prstGeom>
        </p:spPr>
        <p:txBody>
          <a:bodyPr wrap="square">
            <a:spAutoFit/>
          </a:bodyPr>
          <a:lstStyle/>
          <a:p>
            <a:r>
              <a:rPr lang="en-US" dirty="0"/>
              <a:t>In many aspects, mice and rats behave </a:t>
            </a:r>
            <a:r>
              <a:rPr lang="en-US" u="sng" dirty="0"/>
              <a:t>differentially</a:t>
            </a:r>
            <a:r>
              <a:rPr lang="en-US" dirty="0"/>
              <a:t> and both differ from humans. The question of the relevance of the findings of studies in mice regarding human health and risk assessment for their health is still an unresolved problem in scientific and regulatory communities. </a:t>
            </a:r>
          </a:p>
          <a:p>
            <a:r>
              <a:rPr lang="en-US" dirty="0"/>
              <a:t>It will be important to replicate the experiments of Ewing et al in other strains of </a:t>
            </a:r>
            <a:r>
              <a:rPr lang="en-US" u="sng" dirty="0"/>
              <a:t>less sensitive mice</a:t>
            </a:r>
            <a:r>
              <a:rPr lang="en-US" dirty="0"/>
              <a:t> such as: C57 &amp; Blab C (1).</a:t>
            </a:r>
          </a:p>
          <a:p>
            <a:r>
              <a:rPr lang="en-US" b="1" dirty="0"/>
              <a:t>Dose of CBD tested</a:t>
            </a:r>
            <a:r>
              <a:rPr lang="en-US" dirty="0"/>
              <a:t>: Various studies have examined the dose of CBD in the range of: 5mg / kg BW through vein up to 10mg / kg BW orally (5).</a:t>
            </a:r>
          </a:p>
          <a:p>
            <a:r>
              <a:rPr lang="en-US" dirty="0"/>
              <a:t>The study on which the FDA relies used </a:t>
            </a:r>
            <a:r>
              <a:rPr lang="en-US" b="1" dirty="0"/>
              <a:t>ridiculously high doses</a:t>
            </a:r>
            <a:r>
              <a:rPr lang="en-US" dirty="0"/>
              <a:t> and completely irrelevant of: 615-2,460 mg / kg equal to 4-17 full containers of “</a:t>
            </a:r>
            <a:r>
              <a:rPr lang="en-US" dirty="0" err="1"/>
              <a:t>Epidiolex</a:t>
            </a:r>
            <a:r>
              <a:rPr lang="en-US" dirty="0"/>
              <a:t>” ! (</a:t>
            </a:r>
            <a:r>
              <a:rPr lang="en-US" dirty="0" err="1"/>
              <a:t>Epidiolex</a:t>
            </a:r>
            <a:r>
              <a:rPr lang="en-US" dirty="0"/>
              <a:t> is a 100 ml container containing 100 mg / ml of CBD). In calculating 70 kg BW for an adult patient, it will take several months for an average epilepsy patient to consume a full container and therefore 17 such containers are excessive doses</a:t>
            </a:r>
            <a:r>
              <a:rPr lang="he-IL" dirty="0"/>
              <a:t>.</a:t>
            </a:r>
            <a:endParaRPr lang="en-US" dirty="0"/>
          </a:p>
        </p:txBody>
      </p:sp>
    </p:spTree>
    <p:extLst>
      <p:ext uri="{BB962C8B-B14F-4D97-AF65-F5344CB8AC3E}">
        <p14:creationId xmlns:p14="http://schemas.microsoft.com/office/powerpoint/2010/main" val="3534020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203</a:t>
            </a:fld>
            <a:endParaRPr lang="en-US"/>
          </a:p>
        </p:txBody>
      </p:sp>
      <p:sp>
        <p:nvSpPr>
          <p:cNvPr id="3" name="Rectangle 2"/>
          <p:cNvSpPr/>
          <p:nvPr/>
        </p:nvSpPr>
        <p:spPr>
          <a:xfrm>
            <a:off x="609600" y="457200"/>
            <a:ext cx="7848600" cy="2585323"/>
          </a:xfrm>
          <a:prstGeom prst="rect">
            <a:avLst/>
          </a:prstGeom>
        </p:spPr>
        <p:txBody>
          <a:bodyPr wrap="square">
            <a:spAutoFit/>
          </a:bodyPr>
          <a:lstStyle/>
          <a:p>
            <a:pPr algn="ctr"/>
            <a:r>
              <a:rPr lang="en-US" b="1" dirty="0"/>
              <a:t>ALLOMETRIC SCALING [AS]</a:t>
            </a:r>
            <a:endParaRPr lang="en-US" dirty="0"/>
          </a:p>
          <a:p>
            <a:r>
              <a:rPr lang="en-US" dirty="0"/>
              <a:t>Small animals, like a mouse or songbird, are more active than large animals, like humans. It is not only a matter of physical movement – the metabolism is faster even among small animals. A mouse liver will clean drugs from its system faster than a person. This is one of the main reasons why the dose of medicines is not the same between laboratory animals and humans in the clinic</a:t>
            </a:r>
            <a:r>
              <a:rPr lang="he-IL" dirty="0"/>
              <a:t>.</a:t>
            </a:r>
            <a:endParaRPr lang="en-US" dirty="0"/>
          </a:p>
          <a:p>
            <a:r>
              <a:rPr lang="en-US" dirty="0"/>
              <a:t>An AS scale is a useful rule of thumb that helps overcome this problem. It is assumed that a drug dose scale can be changed from one animal to another based on body weight and body mass index (BMI).</a:t>
            </a:r>
          </a:p>
        </p:txBody>
      </p:sp>
      <p:pic>
        <p:nvPicPr>
          <p:cNvPr id="4" name="Picture 3"/>
          <p:cNvPicPr/>
          <p:nvPr/>
        </p:nvPicPr>
        <p:blipFill rotWithShape="1">
          <a:blip r:embed="rId2">
            <a:extLst>
              <a:ext uri="{28A0092B-C50C-407E-A947-70E740481C1C}">
                <a14:useLocalDpi xmlns:a14="http://schemas.microsoft.com/office/drawing/2010/main" val="0"/>
              </a:ext>
            </a:extLst>
          </a:blip>
          <a:srcRect l="10128" r="9563"/>
          <a:stretch/>
        </p:blipFill>
        <p:spPr bwMode="auto">
          <a:xfrm>
            <a:off x="1066800" y="3124200"/>
            <a:ext cx="6629400" cy="3276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051134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204</a:t>
            </a:fld>
            <a:endParaRPr lang="en-US"/>
          </a:p>
        </p:txBody>
      </p:sp>
      <p:sp>
        <p:nvSpPr>
          <p:cNvPr id="3" name="Rectangle 2"/>
          <p:cNvSpPr/>
          <p:nvPr/>
        </p:nvSpPr>
        <p:spPr>
          <a:xfrm>
            <a:off x="457200" y="462201"/>
            <a:ext cx="8305800" cy="5786199"/>
          </a:xfrm>
          <a:prstGeom prst="rect">
            <a:avLst/>
          </a:prstGeom>
        </p:spPr>
        <p:txBody>
          <a:bodyPr wrap="square">
            <a:spAutoFit/>
          </a:bodyPr>
          <a:lstStyle/>
          <a:p>
            <a:r>
              <a:rPr lang="en-US" sz="1600" dirty="0"/>
              <a:t>Calculation of human equivalent dose [HED] based on body area.</a:t>
            </a:r>
          </a:p>
          <a:p>
            <a:r>
              <a:rPr lang="en-US" sz="1600" dirty="0"/>
              <a:t>Based on: Nair, A &amp; Jacob S, 2016. </a:t>
            </a:r>
            <a:r>
              <a:rPr lang="en-US" sz="1600" dirty="0" err="1"/>
              <a:t>doi</a:t>
            </a:r>
            <a:r>
              <a:rPr lang="en-US" sz="1600" dirty="0"/>
              <a:t>: 10.4103/0976-0105.177703.</a:t>
            </a:r>
          </a:p>
          <a:p>
            <a:r>
              <a:rPr lang="en-US" sz="1600" dirty="0"/>
              <a:t>This </a:t>
            </a:r>
            <a:r>
              <a:rPr lang="en-US" sz="1600" dirty="0" err="1"/>
              <a:t>allometric</a:t>
            </a:r>
            <a:r>
              <a:rPr lang="en-US" sz="1600" dirty="0"/>
              <a:t> scale factor is often used to find an initial dose for drugs that have never been tested in humans, which is not the case for CBD, a compound with established human safety documentation. The use of an </a:t>
            </a:r>
            <a:r>
              <a:rPr lang="en-US" sz="1600" dirty="0" err="1"/>
              <a:t>altmetric</a:t>
            </a:r>
            <a:r>
              <a:rPr lang="en-US" sz="1600" dirty="0"/>
              <a:t> scale should be justified to reinterpret preclinical work. And in fact, an </a:t>
            </a:r>
            <a:r>
              <a:rPr lang="en-US" sz="1600" dirty="0" err="1"/>
              <a:t>almetric</a:t>
            </a:r>
            <a:r>
              <a:rPr lang="en-US" sz="1600" dirty="0"/>
              <a:t> scale of toxicity may not be related to cannabinoids. The linear scale factor is based on properties that these oily compounds do not have. For example, it works best when the drug being tested dissolves in the bloodstream and floats freely in the bloodstream, but however over 99% of CBD (and THC) are bound to plasma protein (mainly albumin), and not free. Moreover, the ridiculously high doses in this study will bring to the body’s metabolic mechanisms ‘satiety’, and prevent relevant dose extrapolations. Undoubtedly, the dosage used in the B6C3F1 mouse experiment is not translated directly into a human dose. (The aforementioned calculation might have been correct if it were a water-soluble molecule).</a:t>
            </a:r>
          </a:p>
          <a:p>
            <a:r>
              <a:rPr lang="en-US" sz="1600" dirty="0"/>
              <a:t>However, by choosing a poor scale factor, the authors’ report on the “human equivalents” becomes irrelevant. Recall that the THC study indicates that we can increase the dose of THC for primates up to 10 times the dose of rat without toxicity, the opposite of what an </a:t>
            </a:r>
            <a:r>
              <a:rPr lang="en-US" sz="1600" dirty="0" err="1"/>
              <a:t>allometric</a:t>
            </a:r>
            <a:r>
              <a:rPr lang="en-US" sz="1600" dirty="0"/>
              <a:t> scaling suggests. All of this only underscores the importance of limiting the conclusions to what we can establish. Research on which the FDA’s warning letter is based shows that igniting huge doses of CBD – 0.25% of its weight – is harmful to mice. For comparison: For a person weighing 100 kg, this is about ingestion of </a:t>
            </a:r>
            <a:r>
              <a:rPr lang="en-US" sz="1600" b="1" dirty="0"/>
              <a:t>250 grams</a:t>
            </a:r>
            <a:r>
              <a:rPr lang="en-US" sz="1600" dirty="0"/>
              <a:t> of pure CBD! (In an estimated calculation of NIS 50 per gram, it will cost such a consumer about NIS 12,500 per day for the consumption of 250 grams. Alternatively, he will be able to “drink” 125 bottles of CBD oil 20%) The findings in mice say nothing about humans and say nothing about realistic dosage</a:t>
            </a:r>
            <a:r>
              <a:rPr lang="he-IL" dirty="0"/>
              <a:t>.</a:t>
            </a:r>
            <a:endParaRPr lang="en-US" dirty="0"/>
          </a:p>
        </p:txBody>
      </p:sp>
    </p:spTree>
    <p:extLst>
      <p:ext uri="{BB962C8B-B14F-4D97-AF65-F5344CB8AC3E}">
        <p14:creationId xmlns:p14="http://schemas.microsoft.com/office/powerpoint/2010/main" val="29435287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205</a:t>
            </a:fld>
            <a:endParaRPr lang="en-US"/>
          </a:p>
        </p:txBody>
      </p:sp>
      <p:sp>
        <p:nvSpPr>
          <p:cNvPr id="3" name="Rectangle 2"/>
          <p:cNvSpPr/>
          <p:nvPr/>
        </p:nvSpPr>
        <p:spPr>
          <a:xfrm>
            <a:off x="228600" y="135315"/>
            <a:ext cx="8458200" cy="6494085"/>
          </a:xfrm>
          <a:prstGeom prst="rect">
            <a:avLst/>
          </a:prstGeom>
        </p:spPr>
        <p:txBody>
          <a:bodyPr wrap="square">
            <a:spAutoFit/>
          </a:bodyPr>
          <a:lstStyle/>
          <a:p>
            <a:r>
              <a:rPr lang="en-US" sz="1600" u="sng" dirty="0"/>
              <a:t>Acute toxicity trials</a:t>
            </a:r>
            <a:r>
              <a:rPr lang="en-US" sz="1600" dirty="0"/>
              <a:t> </a:t>
            </a:r>
          </a:p>
          <a:p>
            <a:r>
              <a:rPr lang="en-US" sz="1600" dirty="0"/>
              <a:t>It is important to note that only in six! B6C3F1 mice are used in each treatment group. This strain of mouse is highly susceptible to </a:t>
            </a:r>
            <a:r>
              <a:rPr lang="en-US" sz="1600" dirty="0" err="1"/>
              <a:t>hepto</a:t>
            </a:r>
            <a:r>
              <a:rPr lang="en-US" sz="1600" dirty="0"/>
              <a:t>-carcinogenesis [genetic background] and develops spontaneous liver tumors. The high doses of CBD resulted in an increase in total glutathione [{GSH} glutathione], increase in total bilirubin and a small increase in alanine and aspartame transaminases [ALT &amp; AST, respectively]. Gene expression systems have revealed that high doses of CBD differentially regulate more than 50 genes, many of which have been linked to oxidative stress responses, and are associated with enzyme pathways that perform drugs and drugs. Liver toxicity caused by extremely high doses of CBD in a lot of olive oil in this sensitive mouse strain was very far from a natural phenomenon in humans</a:t>
            </a:r>
            <a:r>
              <a:rPr lang="he-IL" sz="1600" dirty="0"/>
              <a:t>.</a:t>
            </a:r>
            <a:endParaRPr lang="en-US" sz="1600" dirty="0"/>
          </a:p>
          <a:p>
            <a:r>
              <a:rPr lang="en-US" sz="1600" u="sng" dirty="0"/>
              <a:t>Cholestasis</a:t>
            </a:r>
            <a:r>
              <a:rPr lang="en-US" sz="1600" dirty="0"/>
              <a:t> is a condition in which bile fluid cannot flow freely from the liver to the duodenum [part of the small intestine]. This condition can be caused by blocking or mechanical obstruction in the tube (as a result of gallstone or malignant) or metabolic – disorders in the formation of bile (genetically or purchased by medicines). Taking high doses of CBD combined with a lot of olive oil as a carrier has the potential to cause acquired cholestasis that harms mice sensitive to B6C3F1</a:t>
            </a:r>
            <a:r>
              <a:rPr lang="he-IL" sz="1600" dirty="0"/>
              <a:t>.</a:t>
            </a:r>
            <a:endParaRPr lang="en-US" sz="1600" dirty="0"/>
          </a:p>
          <a:p>
            <a:r>
              <a:rPr lang="en-US" sz="1600" u="sng" dirty="0"/>
              <a:t>Sub-acute toxicity experiments</a:t>
            </a:r>
            <a:endParaRPr lang="en-US" sz="1600" dirty="0"/>
          </a:p>
          <a:p>
            <a:r>
              <a:rPr lang="en-US" sz="1600" dirty="0"/>
              <a:t>The lowest doses of CBD used for this part of the study [61.5mg/kg] are still ten times higher than those used for human clinical trials and have resulted in loss of appetite and body weight loss in some of the mice treated. The effects were observed only in extremely high doses of CBD [615mg/kg] that are irrelevant to a real scenario</a:t>
            </a:r>
            <a:r>
              <a:rPr lang="he-IL" sz="1600" dirty="0"/>
              <a:t>.</a:t>
            </a:r>
            <a:endParaRPr lang="en-US" sz="1600" dirty="0"/>
          </a:p>
          <a:p>
            <a:r>
              <a:rPr lang="en-US" sz="1600" dirty="0"/>
              <a:t>Chronic exposure to high concentrations of CBD in oral conditions has been found to reduce appetite and body weight and increases liver weight relative to body weight (1). The high standard deviation values [SD] shown in all experiments are a clear result of small experimental groups with 6! mice only. If you want to seek FDA approval to add CBD as a new dietary ingredient [NDI – new drug ingredient] or generally recognize it as safe [GRAS– Generally Regarded As Safe], the results of additional toxicity studies should be shown more detailed and accurate in humans (6, 7, 8, 9).</a:t>
            </a:r>
          </a:p>
        </p:txBody>
      </p:sp>
    </p:spTree>
    <p:extLst>
      <p:ext uri="{BB962C8B-B14F-4D97-AF65-F5344CB8AC3E}">
        <p14:creationId xmlns:p14="http://schemas.microsoft.com/office/powerpoint/2010/main" val="4442160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206</a:t>
            </a:fld>
            <a:endParaRPr lang="en-US"/>
          </a:p>
        </p:txBody>
      </p:sp>
      <p:sp>
        <p:nvSpPr>
          <p:cNvPr id="3" name="Rectangle 2"/>
          <p:cNvSpPr/>
          <p:nvPr/>
        </p:nvSpPr>
        <p:spPr>
          <a:xfrm>
            <a:off x="185057" y="457200"/>
            <a:ext cx="8382000" cy="5909310"/>
          </a:xfrm>
          <a:prstGeom prst="rect">
            <a:avLst/>
          </a:prstGeom>
        </p:spPr>
        <p:txBody>
          <a:bodyPr wrap="square">
            <a:spAutoFit/>
          </a:bodyPr>
          <a:lstStyle/>
          <a:p>
            <a:r>
              <a:rPr lang="en-US" sz="1400" b="1" dirty="0"/>
              <a:t>Liver Protection with CBD</a:t>
            </a:r>
            <a:endParaRPr lang="en-US" sz="1400" dirty="0"/>
          </a:p>
          <a:p>
            <a:r>
              <a:rPr lang="en-US" sz="1400" dirty="0" err="1"/>
              <a:t>Hepato</a:t>
            </a:r>
            <a:r>
              <a:rPr lang="en-US" sz="1400" dirty="0"/>
              <a:t>-protection by CBD About a decade ago, many scientific papers examined the therapeutic and medical effects of CBD – focusing on the liver. The protective effect on the liver of CBD is evident in ischemia / re-</a:t>
            </a:r>
            <a:r>
              <a:rPr lang="en-US" sz="1400" dirty="0" err="1"/>
              <a:t>paraphrasia</a:t>
            </a:r>
            <a:r>
              <a:rPr lang="en-US" sz="1400" dirty="0"/>
              <a:t> [I/R] and it suppresses the release of inflammatory substances (cytokines, interleukins, </a:t>
            </a:r>
            <a:r>
              <a:rPr lang="en-US" sz="1400" dirty="0" err="1"/>
              <a:t>chemokins</a:t>
            </a:r>
            <a:r>
              <a:rPr lang="en-US" sz="1400" dirty="0"/>
              <a:t>) that damage liver tissue. Ischemia / re-perfusion ( I / R) leads to changes in markers of liver damage (serum transaminase), oxidative / nitrite pressure in the liver, disorder of mitochondrial function and inflammation (production and release of TNFα monocyte and cyclooxygenase [COX-2]). Moderate doses of CBD have been found to protect rodents’ liver from I/R as a result of a decrease in liver cell mortality (hepatocytes) (10). Many studies prove that CBD suppresses inflammation of the liver</a:t>
            </a:r>
            <a:r>
              <a:rPr lang="he-IL" sz="1400" dirty="0"/>
              <a:t>.</a:t>
            </a:r>
            <a:endParaRPr lang="en-US" sz="1400" dirty="0"/>
          </a:p>
          <a:p>
            <a:r>
              <a:rPr lang="en-US" sz="1400" dirty="0" err="1"/>
              <a:t>Immuno-histochemical</a:t>
            </a:r>
            <a:r>
              <a:rPr lang="en-US" sz="1400" dirty="0"/>
              <a:t> analysis revealed that CBD reduced the expression of the enzyme Nitric Oxide synthase [</a:t>
            </a:r>
            <a:r>
              <a:rPr lang="en-US" sz="1400" dirty="0" err="1"/>
              <a:t>iNOS</a:t>
            </a:r>
            <a:r>
              <a:rPr lang="en-US" sz="1400" dirty="0"/>
              <a:t> – Inducible Nitric Oxide synthase], </a:t>
            </a:r>
            <a:r>
              <a:rPr lang="en-US" sz="1400" dirty="0" err="1"/>
              <a:t>cyclooxinase</a:t>
            </a:r>
            <a:r>
              <a:rPr lang="en-US" sz="1400" dirty="0"/>
              <a:t> [COX-2], [TNF-α], nuclear factor [</a:t>
            </a:r>
            <a:r>
              <a:rPr lang="en-US" sz="1400" dirty="0" err="1"/>
              <a:t>NFkB</a:t>
            </a:r>
            <a:r>
              <a:rPr lang="en-US" sz="1400" dirty="0"/>
              <a:t>] Fas ligand &amp; caspase-3, liver tissue I / R. </a:t>
            </a:r>
            <a:r>
              <a:rPr lang="en-US" sz="1400" dirty="0" err="1"/>
              <a:t>Caspase</a:t>
            </a:r>
            <a:r>
              <a:rPr lang="en-US" sz="1400" dirty="0"/>
              <a:t> -3 causes the breakdown of proteins in cytosol, leading to the death of hepatocytes (10).</a:t>
            </a:r>
          </a:p>
          <a:p>
            <a:r>
              <a:rPr lang="en-US" sz="1400" dirty="0"/>
              <a:t>CBD has reduced the deterioration in the biochemical parameters measured and have a potential therapeutic effect in protecting the liver from injury (11). CBD has been found to cause apoptosis of hepatic stellate cell [HSCs]. The spread and activation of HSC is the main cellular event in the development of fibrosis in the liver when they produce excess collagen, which leads to the accumulation of the scar matrix (connective tissue instead of the </a:t>
            </a:r>
            <a:r>
              <a:rPr lang="en-US" sz="1400" dirty="0" err="1"/>
              <a:t>heptocytes</a:t>
            </a:r>
            <a:r>
              <a:rPr lang="en-US" sz="1400" dirty="0"/>
              <a:t>) and fibrotic liver, less active (12). CBD has recently been found to reduce the formation of fibrotic scars (connecting tissue) in the liver, allowing normal liver cells to reproduce and heal the liver after injury. The Endo-cannabinoid System (ECS) is activated in the liver as a result of liver function disorder</a:t>
            </a:r>
            <a:r>
              <a:rPr lang="he-IL" sz="1400" dirty="0"/>
              <a:t>.</a:t>
            </a:r>
            <a:endParaRPr lang="en-US" sz="1400" dirty="0"/>
          </a:p>
          <a:p>
            <a:r>
              <a:rPr lang="en-US" sz="1400" dirty="0"/>
              <a:t>CBD has been found to reduce the amounts of fats within hepatocytes and together with its anti-inflammatory and antioxidant properties it protects the liver. It has recently been found that CBD cures liver diseases such as: Hemochromatosis (Hemochromatosis = Iron Buildup), Wilson’s disease (copper buildup), Primary analytic cholangitis (autoimmune disease in bile ducts) Primary cirrhosis, Budd-</a:t>
            </a:r>
            <a:r>
              <a:rPr lang="en-US" sz="1400" dirty="0" err="1"/>
              <a:t>Chiari</a:t>
            </a:r>
            <a:r>
              <a:rPr lang="en-US" sz="1400" dirty="0"/>
              <a:t> syndrome (liver vein obstruction), Glycogen storage disease (Glycogen storage disease), and Gilbert’s syndrome. In our opinion, the therapeutic effects of CBD on the gallbladder and liver should be taken into account before the FDA decides to remove the CBD from the shelves, claiming that it damages the liver</a:t>
            </a:r>
            <a:r>
              <a:rPr lang="he-IL" sz="1400" dirty="0"/>
              <a:t>.</a:t>
            </a:r>
            <a:endParaRPr lang="en-US" sz="1400" dirty="0"/>
          </a:p>
        </p:txBody>
      </p:sp>
    </p:spTree>
    <p:extLst>
      <p:ext uri="{BB962C8B-B14F-4D97-AF65-F5344CB8AC3E}">
        <p14:creationId xmlns:p14="http://schemas.microsoft.com/office/powerpoint/2010/main" val="37143947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207</a:t>
            </a:fld>
            <a:endParaRPr lang="en-US"/>
          </a:p>
        </p:txBody>
      </p:sp>
      <p:sp>
        <p:nvSpPr>
          <p:cNvPr id="3" name="Rectangle 2"/>
          <p:cNvSpPr/>
          <p:nvPr/>
        </p:nvSpPr>
        <p:spPr>
          <a:xfrm>
            <a:off x="152400" y="228600"/>
            <a:ext cx="8763000" cy="6463308"/>
          </a:xfrm>
          <a:prstGeom prst="rect">
            <a:avLst/>
          </a:prstGeom>
        </p:spPr>
        <p:txBody>
          <a:bodyPr wrap="square">
            <a:spAutoFit/>
          </a:bodyPr>
          <a:lstStyle/>
          <a:p>
            <a:r>
              <a:rPr lang="en-US" b="1" dirty="0"/>
              <a:t>CBD as a treatment of liver cancer </a:t>
            </a:r>
            <a:endParaRPr lang="en-US" dirty="0"/>
          </a:p>
          <a:p>
            <a:r>
              <a:rPr lang="en-US" dirty="0"/>
              <a:t>CBD causes apoptosis (planned cellular death) in </a:t>
            </a:r>
            <a:r>
              <a:rPr lang="en-US" dirty="0" err="1"/>
              <a:t>neuro-blastoma</a:t>
            </a:r>
            <a:r>
              <a:rPr lang="en-US" dirty="0"/>
              <a:t>, </a:t>
            </a:r>
            <a:r>
              <a:rPr lang="en-US" dirty="0" err="1"/>
              <a:t>cappucci</a:t>
            </a:r>
            <a:r>
              <a:rPr lang="en-US" dirty="0"/>
              <a:t> sarcoma, bladder cancer, colon cancer and liver cancer (13). CBD reduces the volume of cancerous tumor in the human prostate and inhibits the angiogenesis of the blood vessels within them. CBD stimulates the activity of a tissue inhibitor of the enzyme metalloproteinase [TIMP-1 – Tissue Inhibitor of Metalloproteinase] and therefore reduces the penetration of metastatic cells into healthy tissues. TIMP1 is a protein inhibitor molecule (MMP) that plays a crucial role in the composition of the extracellular medium (ECM), wound healing during pregnancy and metastasizing. In pregnancy, TIMP1 plays a regulatory role in the implantation process, especially during the invasion of the fertilized egg into the endometrium of the uterus. In addition, it plays a role in the tainting of the proteins of fetal tissue and placental associated with the early stages of pregnancy</a:t>
            </a:r>
            <a:r>
              <a:rPr lang="he-IL" dirty="0"/>
              <a:t>.</a:t>
            </a:r>
            <a:endParaRPr lang="en-US" dirty="0"/>
          </a:p>
          <a:p>
            <a:r>
              <a:rPr lang="en-US" dirty="0"/>
              <a:t>Studies attribute this role to a mechanism involved in the chromatin structure in the promoter region of TIMP1 (14). Monitoring of TIMP1’s activity is involved in the development of cancer. Thus, CBD may prevent and cure cancer in the bladder, brain, mammary gland, prostate, skin, lungs, colon and blood (leukemia) (15).</a:t>
            </a:r>
          </a:p>
          <a:p>
            <a:r>
              <a:rPr lang="en-US" u="sng" dirty="0"/>
              <a:t>Hereditary test for different types of CYP 450</a:t>
            </a:r>
            <a:endParaRPr lang="en-US" dirty="0"/>
          </a:p>
          <a:p>
            <a:r>
              <a:rPr lang="en-US" dirty="0"/>
              <a:t>Three subtypes of these enzymes are particularly important: 2C9, 2C19, 3A4 Patients with low activity of these enzymes should be advised and those with very high activity should be advised to calculate the CBD dose accordingly. “Do no harm, first” , is a very important motto for modern medicine. Millions of people all over the world use CBD in many forms and ways for extended periods of time without serious and noticeable side effects that cause the termination of treatment by </a:t>
            </a:r>
            <a:r>
              <a:rPr lang="en-US" dirty="0" err="1"/>
              <a:t>Phyto</a:t>
            </a:r>
            <a:r>
              <a:rPr lang="en-US" dirty="0"/>
              <a:t>-cannabinoids [</a:t>
            </a:r>
            <a:r>
              <a:rPr lang="en-US" dirty="0" err="1"/>
              <a:t>pCBs</a:t>
            </a:r>
            <a:r>
              <a:rPr lang="en-US" dirty="0"/>
              <a:t>]</a:t>
            </a:r>
            <a:r>
              <a:rPr lang="he-IL" dirty="0"/>
              <a:t>.</a:t>
            </a:r>
            <a:endParaRPr lang="en-US" dirty="0"/>
          </a:p>
        </p:txBody>
      </p:sp>
    </p:spTree>
    <p:extLst>
      <p:ext uri="{BB962C8B-B14F-4D97-AF65-F5344CB8AC3E}">
        <p14:creationId xmlns:p14="http://schemas.microsoft.com/office/powerpoint/2010/main" val="21987884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208</a:t>
            </a:fld>
            <a:endParaRPr lang="en-US"/>
          </a:p>
        </p:txBody>
      </p:sp>
      <p:sp>
        <p:nvSpPr>
          <p:cNvPr id="3" name="Rectangle 2"/>
          <p:cNvSpPr/>
          <p:nvPr/>
        </p:nvSpPr>
        <p:spPr>
          <a:xfrm>
            <a:off x="457200" y="581085"/>
            <a:ext cx="8458200" cy="4801314"/>
          </a:xfrm>
          <a:prstGeom prst="rect">
            <a:avLst/>
          </a:prstGeom>
        </p:spPr>
        <p:txBody>
          <a:bodyPr wrap="square">
            <a:spAutoFit/>
          </a:bodyPr>
          <a:lstStyle/>
          <a:p>
            <a:pPr rtl="1"/>
            <a:r>
              <a:rPr lang="he-IL" dirty="0"/>
              <a:t>“</a:t>
            </a:r>
            <a:r>
              <a:rPr lang="en-US" dirty="0"/>
              <a:t>The train has already left the station” and the FDA must focus on quality control, training and training for doctors, pharmacists and patients. Instead of warning letters to CBD oil producers, the FDA should focus on studies that will hereditarily value a patient’s sensitivity to high doses of CBD – according to subtypes of his liver enzymes. A list of common medications not to be taken along with high doses of CBD will contribute to the health of the general population. As a rule of thumb – do not take any medication that should not be taken together with grapefruit with CBD</a:t>
            </a:r>
            <a:r>
              <a:rPr lang="he-IL" dirty="0"/>
              <a:t>.</a:t>
            </a:r>
            <a:endParaRPr lang="en-US" dirty="0"/>
          </a:p>
          <a:p>
            <a:r>
              <a:rPr lang="en-US" dirty="0"/>
              <a:t>CBD &amp; Drug Interactions There are currently </a:t>
            </a:r>
            <a:r>
              <a:rPr lang="en-US" b="1" dirty="0"/>
              <a:t>eight main interactions</a:t>
            </a:r>
            <a:r>
              <a:rPr lang="en-US" dirty="0"/>
              <a:t> between </a:t>
            </a:r>
            <a:r>
              <a:rPr lang="en-US" dirty="0" err="1"/>
              <a:t>cannabidiol</a:t>
            </a:r>
            <a:r>
              <a:rPr lang="en-US" dirty="0"/>
              <a:t> and pharmaceuticals (and 504 moderate interactions)</a:t>
            </a:r>
            <a:r>
              <a:rPr lang="he-IL" dirty="0"/>
              <a:t>:</a:t>
            </a:r>
            <a:endParaRPr lang="en-US" dirty="0"/>
          </a:p>
          <a:p>
            <a:r>
              <a:rPr lang="en-US" dirty="0"/>
              <a:t>Alcohol</a:t>
            </a:r>
          </a:p>
          <a:p>
            <a:r>
              <a:rPr lang="en-US" dirty="0"/>
              <a:t>Aspirin</a:t>
            </a:r>
          </a:p>
          <a:p>
            <a:r>
              <a:rPr lang="en-US" dirty="0"/>
              <a:t>Benadryl (diphenhydramine)</a:t>
            </a:r>
          </a:p>
          <a:p>
            <a:r>
              <a:rPr lang="en-US" dirty="0"/>
              <a:t>Cymbalta (</a:t>
            </a:r>
            <a:r>
              <a:rPr lang="en-US" dirty="0" err="1"/>
              <a:t>dulextine</a:t>
            </a:r>
            <a:r>
              <a:rPr lang="en-US" dirty="0"/>
              <a:t>)</a:t>
            </a:r>
          </a:p>
          <a:p>
            <a:r>
              <a:rPr lang="en-US" dirty="0" err="1"/>
              <a:t>Lyrica</a:t>
            </a:r>
            <a:r>
              <a:rPr lang="en-US" dirty="0"/>
              <a:t>  (</a:t>
            </a:r>
            <a:r>
              <a:rPr lang="en-US" dirty="0" err="1"/>
              <a:t>Pergablin</a:t>
            </a:r>
            <a:r>
              <a:rPr lang="en-US" dirty="0"/>
              <a:t>)</a:t>
            </a:r>
          </a:p>
          <a:p>
            <a:r>
              <a:rPr lang="en-US" dirty="0"/>
              <a:t>Tylenol acetaminophen</a:t>
            </a:r>
          </a:p>
          <a:p>
            <a:r>
              <a:rPr lang="en-US" dirty="0"/>
              <a:t>Zoloft (</a:t>
            </a:r>
            <a:r>
              <a:rPr lang="en-US" dirty="0" err="1"/>
              <a:t>Sarterlin</a:t>
            </a:r>
            <a:r>
              <a:rPr lang="en-US" dirty="0"/>
              <a:t>)  </a:t>
            </a:r>
          </a:p>
          <a:p>
            <a:r>
              <a:rPr lang="en-US" dirty="0"/>
              <a:t>&amp; </a:t>
            </a:r>
            <a:r>
              <a:rPr lang="en-US" dirty="0" err="1"/>
              <a:t>Zyrtec</a:t>
            </a:r>
            <a:r>
              <a:rPr lang="en-US" dirty="0"/>
              <a:t> (cetirizine)</a:t>
            </a:r>
          </a:p>
        </p:txBody>
      </p:sp>
    </p:spTree>
    <p:extLst>
      <p:ext uri="{BB962C8B-B14F-4D97-AF65-F5344CB8AC3E}">
        <p14:creationId xmlns:p14="http://schemas.microsoft.com/office/powerpoint/2010/main" val="3780275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209</a:t>
            </a:fld>
            <a:endParaRPr lang="en-US"/>
          </a:p>
        </p:txBody>
      </p:sp>
      <p:sp>
        <p:nvSpPr>
          <p:cNvPr id="3" name="Rectangle 2"/>
          <p:cNvSpPr/>
          <p:nvPr/>
        </p:nvSpPr>
        <p:spPr>
          <a:xfrm>
            <a:off x="304800" y="211515"/>
            <a:ext cx="8610600" cy="6494085"/>
          </a:xfrm>
          <a:prstGeom prst="rect">
            <a:avLst/>
          </a:prstGeom>
        </p:spPr>
        <p:txBody>
          <a:bodyPr wrap="square">
            <a:spAutoFit/>
          </a:bodyPr>
          <a:lstStyle/>
          <a:p>
            <a:r>
              <a:rPr lang="en-US" sz="1600" dirty="0" err="1"/>
              <a:t>Moya</a:t>
            </a:r>
            <a:r>
              <a:rPr lang="en-US" sz="1600" dirty="0"/>
              <a:t>-CBD’s </a:t>
            </a:r>
            <a:r>
              <a:rPr lang="en-US" sz="1600" b="1" dirty="0"/>
              <a:t>full list</a:t>
            </a:r>
            <a:r>
              <a:rPr lang="en-US" sz="1600" dirty="0"/>
              <a:t> of cannabinoids and drug collisions /interactions:</a:t>
            </a:r>
          </a:p>
          <a:p>
            <a:r>
              <a:rPr lang="en-US" sz="1600" u="sng" dirty="0"/>
              <a:t>CBD interactions with various human diseases</a:t>
            </a:r>
            <a:r>
              <a:rPr lang="en-US" sz="1600" dirty="0"/>
              <a:t>:</a:t>
            </a:r>
          </a:p>
          <a:p>
            <a:r>
              <a:rPr lang="en-US" sz="1600" b="1" dirty="0"/>
              <a:t>CBD and liver damage</a:t>
            </a:r>
            <a:endParaRPr lang="en-US" sz="1600" dirty="0"/>
          </a:p>
          <a:p>
            <a:r>
              <a:rPr lang="en-US" sz="1600" dirty="0"/>
              <a:t>CBD has been found to increase the activity of liver and serum </a:t>
            </a:r>
            <a:r>
              <a:rPr lang="en-US" sz="1600" dirty="0" err="1"/>
              <a:t>transminas</a:t>
            </a:r>
            <a:r>
              <a:rPr lang="en-US" sz="1600" dirty="0"/>
              <a:t> and therefore serum </a:t>
            </a:r>
            <a:r>
              <a:rPr lang="en-US" sz="1600" dirty="0" err="1"/>
              <a:t>transminas</a:t>
            </a:r>
            <a:r>
              <a:rPr lang="en-US" sz="1600" dirty="0"/>
              <a:t> (ALT &amp; AST) and overall bilirubin levels should be measured in all patients who suffer liver damage before starting CBD treatment. It is recommended to adjust the dose to people suffering from liver impairment. It may be necessary to perform a slower titration (calibration) in the dose. Patients who develop symptoms that indicate liver dysfunction (nausea, vomiting, fatigue, anorexia, jaundice) must stop treatment for CBD. It is always recommended to consult your doctor before starting or discontinuing any medication (16). Most medication withdrawal must be done in stages and gradually and not all at once</a:t>
            </a:r>
            <a:r>
              <a:rPr lang="he-IL" sz="1600" dirty="0"/>
              <a:t>.</a:t>
            </a:r>
            <a:endParaRPr lang="en-US" sz="1600" dirty="0"/>
          </a:p>
          <a:p>
            <a:r>
              <a:rPr lang="en-US" sz="1600" dirty="0"/>
              <a:t>Cannabis research in rodents is </a:t>
            </a:r>
            <a:r>
              <a:rPr lang="en-US" sz="1600" u="sng" dirty="0"/>
              <a:t>not</a:t>
            </a:r>
            <a:r>
              <a:rPr lang="en-US" sz="1600" dirty="0"/>
              <a:t> a good fit for the human </a:t>
            </a:r>
            <a:r>
              <a:rPr lang="en-US" sz="1600" dirty="0" err="1"/>
              <a:t>endo</a:t>
            </a:r>
            <a:r>
              <a:rPr lang="en-US" sz="1600" dirty="0"/>
              <a:t>-cannabinoid system {ECS]</a:t>
            </a:r>
            <a:r>
              <a:rPr lang="he-IL" sz="1600" dirty="0"/>
              <a:t>.</a:t>
            </a:r>
            <a:endParaRPr lang="en-US" sz="1600" dirty="0"/>
          </a:p>
          <a:p>
            <a:r>
              <a:rPr lang="en-US" sz="1600" dirty="0"/>
              <a:t>Most cannabinoid studies are conducted on rodents. However, the rodent model does not fit well with the way cannabis behaves in the human body. There are differences in CB2R genes between humans and rodents (17).</a:t>
            </a:r>
          </a:p>
          <a:p>
            <a:r>
              <a:rPr lang="en-US" sz="1600" dirty="0"/>
              <a:t>Comparing the species, it was found that the CB2 gene of the human genome, rat and mouse differ in gene structures and isoform expression patterns – different forms of their receptor protein. Moreover, the structure and activity of CB2R in rats differ from those of mice. Evolutionary changes in CB2R including its coding sequences, and the genetic regulatory elements may contribute in part to the differential effects of CB2R ligands on the self-management of cocaine consumption (18).</a:t>
            </a:r>
          </a:p>
          <a:p>
            <a:r>
              <a:rPr lang="en-US" sz="1600" dirty="0"/>
              <a:t>The effects of </a:t>
            </a:r>
            <a:r>
              <a:rPr lang="en-US" sz="1600" dirty="0" err="1"/>
              <a:t>pCBs</a:t>
            </a:r>
            <a:r>
              <a:rPr lang="en-US" sz="1600" dirty="0"/>
              <a:t> can vary between males and females (gender differences). THC causes damage to non-spatial memory in humans but not rodents. A recent review estimated how often animal studies matched human results and found that only 37% were replicated in humans. Furthermore, about 18% of the results of the study examined were found to be contrary to the findings of these studies in humans. Legalization in other countries will clear the way for large clinical trials in humans in the future. Eye-level and impartial education is the common goal of all of us</a:t>
            </a:r>
            <a:r>
              <a:rPr lang="he-IL" sz="1600" dirty="0"/>
              <a:t>.</a:t>
            </a:r>
            <a:endParaRPr lang="en-US" sz="1600" dirty="0"/>
          </a:p>
        </p:txBody>
      </p:sp>
    </p:spTree>
    <p:extLst>
      <p:ext uri="{BB962C8B-B14F-4D97-AF65-F5344CB8AC3E}">
        <p14:creationId xmlns:p14="http://schemas.microsoft.com/office/powerpoint/2010/main" val="176186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3" name="תמונה 55"/>
          <p:cNvPicPr/>
          <p:nvPr/>
        </p:nvPicPr>
        <p:blipFill>
          <a:blip r:embed="rId2">
            <a:extLst>
              <a:ext uri="{28A0092B-C50C-407E-A947-70E740481C1C}">
                <a14:useLocalDpi xmlns:a14="http://schemas.microsoft.com/office/drawing/2010/main" val="0"/>
              </a:ext>
            </a:extLst>
          </a:blip>
          <a:stretch>
            <a:fillRect/>
          </a:stretch>
        </p:blipFill>
        <p:spPr>
          <a:xfrm>
            <a:off x="1447800" y="209550"/>
            <a:ext cx="6157595" cy="2381250"/>
          </a:xfrm>
          <a:prstGeom prst="rect">
            <a:avLst/>
          </a:prstGeom>
        </p:spPr>
      </p:pic>
      <p:sp>
        <p:nvSpPr>
          <p:cNvPr id="7" name="Rectangle 6"/>
          <p:cNvSpPr/>
          <p:nvPr/>
        </p:nvSpPr>
        <p:spPr>
          <a:xfrm>
            <a:off x="304800" y="2708970"/>
            <a:ext cx="8534400" cy="3539430"/>
          </a:xfrm>
          <a:prstGeom prst="rect">
            <a:avLst/>
          </a:prstGeom>
        </p:spPr>
        <p:txBody>
          <a:bodyPr wrap="square">
            <a:spAutoFit/>
          </a:bodyPr>
          <a:lstStyle/>
          <a:p>
            <a:r>
              <a:rPr lang="en-US" sz="1600" b="1" dirty="0"/>
              <a:t>Relative structural stability of wild-type and Pro129→Thr human FAAH proteins</a:t>
            </a:r>
            <a:r>
              <a:rPr lang="en-US" sz="1600" dirty="0"/>
              <a:t>. </a:t>
            </a:r>
          </a:p>
          <a:p>
            <a:r>
              <a:rPr lang="en-US" sz="1600" dirty="0"/>
              <a:t>(A) </a:t>
            </a:r>
            <a:r>
              <a:rPr lang="en-US" sz="1600" b="1" dirty="0"/>
              <a:t>Heat-inactivation profiles </a:t>
            </a:r>
            <a:r>
              <a:rPr lang="en-US" sz="1600" dirty="0"/>
              <a:t>for wild-type and Pro129→Thr FAAH variants. Membranes from COS-7 cells transfected with human FAAH proteins were </a:t>
            </a:r>
            <a:r>
              <a:rPr lang="en-US" sz="1600" dirty="0" err="1"/>
              <a:t>preincubated</a:t>
            </a:r>
            <a:r>
              <a:rPr lang="en-US" sz="1600" dirty="0"/>
              <a:t> for 30 min at the indicated temperatures and then assayed for </a:t>
            </a:r>
            <a:r>
              <a:rPr lang="en-US" sz="1600" dirty="0" err="1"/>
              <a:t>oleamide</a:t>
            </a:r>
            <a:r>
              <a:rPr lang="en-US" sz="1600" dirty="0"/>
              <a:t> hydrolysis activity. Activities are presented as a percentage of the activity observed for control reactions </a:t>
            </a:r>
            <a:r>
              <a:rPr lang="en-US" sz="1600" dirty="0" err="1"/>
              <a:t>preincubated</a:t>
            </a:r>
            <a:r>
              <a:rPr lang="en-US" sz="1600" dirty="0"/>
              <a:t> at 37°C (n = 3 for each temperature). Control activities for </a:t>
            </a:r>
            <a:r>
              <a:rPr lang="en-US" sz="1600" dirty="0" err="1"/>
              <a:t>oleamide</a:t>
            </a:r>
            <a:r>
              <a:rPr lang="en-US" sz="1600" dirty="0"/>
              <a:t> hydrolysis were 2.36 </a:t>
            </a:r>
            <a:r>
              <a:rPr lang="en-US" sz="1600" dirty="0" err="1"/>
              <a:t>nmol</a:t>
            </a:r>
            <a:r>
              <a:rPr lang="en-US" sz="1600" dirty="0"/>
              <a:t> × mg−1 × min−1 and 1.59 </a:t>
            </a:r>
            <a:r>
              <a:rPr lang="en-US" sz="1600" dirty="0" err="1"/>
              <a:t>nmol</a:t>
            </a:r>
            <a:r>
              <a:rPr lang="en-US" sz="1600" dirty="0"/>
              <a:t> × mg−1 × min−1 for wild-type and Pro129→Thr FAAH variants, respectively. </a:t>
            </a:r>
          </a:p>
          <a:p>
            <a:r>
              <a:rPr lang="en-US" sz="1600" dirty="0"/>
              <a:t>(B) </a:t>
            </a:r>
            <a:r>
              <a:rPr lang="en-US" sz="1600" b="1" dirty="0"/>
              <a:t>Protease sensitivity profiles</a:t>
            </a:r>
            <a:r>
              <a:rPr lang="en-US" sz="1600" dirty="0"/>
              <a:t> of wild-type and Pro129→Thr FAAH variants. Membranes from COS-7 cells transfected with human FAAH proteins were </a:t>
            </a:r>
            <a:r>
              <a:rPr lang="en-US" sz="1600" dirty="0" err="1"/>
              <a:t>preincubated</a:t>
            </a:r>
            <a:r>
              <a:rPr lang="en-US" sz="1600" dirty="0"/>
              <a:t> with </a:t>
            </a:r>
            <a:r>
              <a:rPr lang="en-US" sz="1600" b="1" dirty="0"/>
              <a:t>trypsin</a:t>
            </a:r>
            <a:r>
              <a:rPr lang="en-US" sz="1600" dirty="0"/>
              <a:t> for the time points indicated, after which the levels of remaining FAAH protein were measured by covalent labeling with an active site-directed fluorescent probe, FP-</a:t>
            </a:r>
            <a:r>
              <a:rPr lang="en-US" sz="1600" dirty="0" err="1"/>
              <a:t>rhodamine</a:t>
            </a:r>
            <a:r>
              <a:rPr lang="en-US" sz="1600" dirty="0"/>
              <a:t>. Levels of FAAH protein are presented as a percentage of the levels observed for control samples run in the absence of trypsin (n = 3 for each time point). *, P &lt; 0.025; **, P values &lt; 0.01, Student's t test. (Inset) Levels of FAAH estimated by Western blot analysis after incubation of the enzymes with trypsin for the indicated time points.</a:t>
            </a:r>
          </a:p>
        </p:txBody>
      </p:sp>
    </p:spTree>
    <p:extLst>
      <p:ext uri="{BB962C8B-B14F-4D97-AF65-F5344CB8AC3E}">
        <p14:creationId xmlns:p14="http://schemas.microsoft.com/office/powerpoint/2010/main" val="237803553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210</a:t>
            </a:fld>
            <a:endParaRPr lang="en-US"/>
          </a:p>
        </p:txBody>
      </p:sp>
      <p:sp>
        <p:nvSpPr>
          <p:cNvPr id="3" name="Rectangle 2"/>
          <p:cNvSpPr/>
          <p:nvPr/>
        </p:nvSpPr>
        <p:spPr>
          <a:xfrm>
            <a:off x="304800" y="457200"/>
            <a:ext cx="8534400" cy="5355312"/>
          </a:xfrm>
          <a:prstGeom prst="rect">
            <a:avLst/>
          </a:prstGeom>
        </p:spPr>
        <p:txBody>
          <a:bodyPr wrap="square">
            <a:spAutoFit/>
          </a:bodyPr>
          <a:lstStyle/>
          <a:p>
            <a:r>
              <a:rPr lang="en-US" b="1" dirty="0"/>
              <a:t>Claim 2. CBD causes a reduction in testosterone levels</a:t>
            </a:r>
            <a:r>
              <a:rPr lang="he-IL" dirty="0"/>
              <a:t>.</a:t>
            </a:r>
            <a:endParaRPr lang="en-US" dirty="0"/>
          </a:p>
          <a:p>
            <a:r>
              <a:rPr lang="en-US" b="1" u="sng" dirty="0"/>
              <a:t>THC</a:t>
            </a:r>
            <a:r>
              <a:rPr lang="en-US" u="sng" dirty="0"/>
              <a:t> &amp; the functioning of the male reproductive system</a:t>
            </a:r>
            <a:endParaRPr lang="en-US" dirty="0"/>
          </a:p>
          <a:p>
            <a:r>
              <a:rPr lang="en-US" dirty="0"/>
              <a:t>The effect of marijuana versus tobacco smoke on the male reproductive system was recently studied by Dr. Jorge </a:t>
            </a:r>
            <a:r>
              <a:rPr lang="en-US" dirty="0" err="1"/>
              <a:t>Halkel</a:t>
            </a:r>
            <a:r>
              <a:rPr lang="en-US" dirty="0"/>
              <a:t> and her colleagues in Brazil found that levels of free radicals (ROS) increase among people who smoke cannabis and tobacco (19, 20).  Moreover, a reduction in sperm count, advanced motility as well as morphology and DNA integrity were affected by heavy chronic smoking. The study was very small (24 men) and evaluated the sperm quality only of men who sought clinical support for fertility. The picture in the general population may be completely different. This 40% reduction in sperm concentrations may make it difficult for men with sperm counts already affected and make them less fertile. One study by the same group of researchers in Brazil also found a poor acrosome response that can lower fertility (ACROZOME – the part at the top of the sperm that breaks through the egg shell).</a:t>
            </a:r>
          </a:p>
          <a:p>
            <a:r>
              <a:rPr lang="en-US" dirty="0"/>
              <a:t>Each cannabinoid directly linked to CB1 and CB2 receptors – such as THC – will have a negative effect (at least while present in the bloodstream) on male reproductive function, since the ECS plays a modular monitoring role in the hypothalamus-pituitary-gonads [HPG] axis. THC has been shown to lower testosterone (T) synthesis by suppressing the enzymatic activity of </a:t>
            </a:r>
            <a:r>
              <a:rPr lang="en-US" dirty="0" err="1"/>
              <a:t>Leydig</a:t>
            </a:r>
            <a:r>
              <a:rPr lang="en-US" dirty="0"/>
              <a:t> cells in the testicles, and actually acts as a type of endocrine disorder (2).</a:t>
            </a:r>
          </a:p>
        </p:txBody>
      </p:sp>
    </p:spTree>
    <p:extLst>
      <p:ext uri="{BB962C8B-B14F-4D97-AF65-F5344CB8AC3E}">
        <p14:creationId xmlns:p14="http://schemas.microsoft.com/office/powerpoint/2010/main" val="26363752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211</a:t>
            </a:fld>
            <a:endParaRPr lang="en-US"/>
          </a:p>
        </p:txBody>
      </p:sp>
      <p:sp>
        <p:nvSpPr>
          <p:cNvPr id="3" name="Rectangle 2"/>
          <p:cNvSpPr/>
          <p:nvPr/>
        </p:nvSpPr>
        <p:spPr>
          <a:xfrm>
            <a:off x="152400" y="381000"/>
            <a:ext cx="8915400" cy="5878532"/>
          </a:xfrm>
          <a:prstGeom prst="rect">
            <a:avLst/>
          </a:prstGeom>
        </p:spPr>
        <p:txBody>
          <a:bodyPr wrap="square">
            <a:spAutoFit/>
          </a:bodyPr>
          <a:lstStyle/>
          <a:p>
            <a:r>
              <a:rPr lang="en-US" sz="1600" dirty="0"/>
              <a:t>However, these studies have shown no significant change in plasma testosterone levels when smoking marijuana, so we need to look at all this research in its broader context. CBD, which slows down T production, but at the same time it also suppresses the metabolism and breakdown (oxidation) of testosterone in the liver, and does not lower serum T levels in the bloodstream. The interplay between the ECS and the HPG axis actually appears to be a complex and of limited physiological importance in man (21).</a:t>
            </a:r>
          </a:p>
          <a:p>
            <a:r>
              <a:rPr lang="en-US" sz="1600" dirty="0"/>
              <a:t>It seems that THC in high concentrations does not help the health of the male reproductive system since THC binds directly to CB1 and CB2 receptors and causes a modular reaction in these tissues (hypothalamus, pituitary, and testicle).</a:t>
            </a:r>
          </a:p>
          <a:p>
            <a:r>
              <a:rPr lang="en-US" sz="1600" dirty="0"/>
              <a:t>Some studies have also shown that marijuana use does not affect serum testosterone levels. While other studies have shown it is</a:t>
            </a:r>
            <a:r>
              <a:rPr lang="he-IL" sz="1600" dirty="0"/>
              <a:t>.</a:t>
            </a:r>
            <a:endParaRPr lang="en-US" sz="1600" dirty="0"/>
          </a:p>
          <a:p>
            <a:r>
              <a:rPr lang="en-US" sz="1600" dirty="0"/>
              <a:t>CBD is not directly associated with CB1 and CB2 receptors – so its effects are more positive for the male reproductive system than isolated THC. Reducing damage to the reproductive system is very important at the beginning of the third millennium</a:t>
            </a:r>
            <a:r>
              <a:rPr lang="he-IL" sz="1600" dirty="0"/>
              <a:t>.</a:t>
            </a:r>
            <a:endParaRPr lang="en-US" sz="1600" dirty="0"/>
          </a:p>
          <a:p>
            <a:r>
              <a:rPr lang="en-US" sz="1600" dirty="0"/>
              <a:t>CBD exerts a protective effect for testosterone [T] in the liver as a result of delaying the activity of certain subtypes of the CYP-450 enzyme that breaks down testosterone</a:t>
            </a:r>
            <a:r>
              <a:rPr lang="he-IL" sz="1600" dirty="0"/>
              <a:t>.</a:t>
            </a:r>
            <a:endParaRPr lang="en-US" sz="1600" dirty="0"/>
          </a:p>
          <a:p>
            <a:r>
              <a:rPr lang="en-US" sz="1600" dirty="0"/>
              <a:t>CBD may seem to slow down T synthesis in </a:t>
            </a:r>
            <a:r>
              <a:rPr lang="en-US" sz="1600" dirty="0" err="1"/>
              <a:t>Leydig</a:t>
            </a:r>
            <a:r>
              <a:rPr lang="en-US" sz="1600" dirty="0"/>
              <a:t> cells, however it does not lower serum T levels. CBD simply seems to slow down the production process of T while it is in the bloodstream, but then T production returns to normal when the CBD disappears. No long-term damage was caused by CBD</a:t>
            </a:r>
            <a:r>
              <a:rPr lang="he-IL" sz="1600" dirty="0"/>
              <a:t>.</a:t>
            </a:r>
            <a:endParaRPr lang="en-US" sz="1600" dirty="0"/>
          </a:p>
          <a:p>
            <a:r>
              <a:rPr lang="en-US" sz="1600" dirty="0"/>
              <a:t>CBD also lowers prolactin levels and </a:t>
            </a:r>
            <a:r>
              <a:rPr lang="en-US" sz="1600" b="1" dirty="0"/>
              <a:t>lowers cortisol levels</a:t>
            </a:r>
            <a:r>
              <a:rPr lang="en-US" sz="1600" dirty="0"/>
              <a:t> in the body. It’s a positive effect. Many therapeutic interventions are aimed for lower prolactin and circulating cortisol levels, since both are inversely correlated with levels of serum T. Moreover, oxidative stress causes a decrease in T levels in the blood and CBD is a potent anti-oxidant</a:t>
            </a:r>
            <a:r>
              <a:rPr lang="he-IL" sz="1600" dirty="0"/>
              <a:t>.</a:t>
            </a:r>
            <a:endParaRPr lang="en-US" sz="1600" dirty="0"/>
          </a:p>
        </p:txBody>
      </p:sp>
    </p:spTree>
    <p:extLst>
      <p:ext uri="{BB962C8B-B14F-4D97-AF65-F5344CB8AC3E}">
        <p14:creationId xmlns:p14="http://schemas.microsoft.com/office/powerpoint/2010/main" val="861523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212</a:t>
            </a:fld>
            <a:endParaRPr lang="en-US"/>
          </a:p>
        </p:txBody>
      </p:sp>
      <p:sp>
        <p:nvSpPr>
          <p:cNvPr id="3" name="Rectangle 2"/>
          <p:cNvSpPr/>
          <p:nvPr/>
        </p:nvSpPr>
        <p:spPr>
          <a:xfrm>
            <a:off x="76200" y="457200"/>
            <a:ext cx="8763000" cy="6247864"/>
          </a:xfrm>
          <a:prstGeom prst="rect">
            <a:avLst/>
          </a:prstGeom>
        </p:spPr>
        <p:txBody>
          <a:bodyPr wrap="square">
            <a:spAutoFit/>
          </a:bodyPr>
          <a:lstStyle/>
          <a:p>
            <a:r>
              <a:rPr lang="en-US" sz="1600" b="1" dirty="0"/>
              <a:t>Effect of CBD on testosterone</a:t>
            </a:r>
            <a:endParaRPr lang="en-US" sz="1600" dirty="0"/>
          </a:p>
          <a:p>
            <a:r>
              <a:rPr lang="en-US" sz="1600" dirty="0"/>
              <a:t>In sperm cells, hypothalamus, pituitary gland, </a:t>
            </a:r>
            <a:r>
              <a:rPr lang="en-US" sz="1600" dirty="0" err="1"/>
              <a:t>Leydig</a:t>
            </a:r>
            <a:r>
              <a:rPr lang="en-US" sz="1600" dirty="0"/>
              <a:t> cells as well as testicle </a:t>
            </a:r>
            <a:r>
              <a:rPr lang="en-US" sz="1600" dirty="0" err="1"/>
              <a:t>Sertolli</a:t>
            </a:r>
            <a:r>
              <a:rPr lang="en-US" sz="1600" dirty="0"/>
              <a:t> cells, cannabinoid receptors can be found. These receptors can affect T production. There is evidence to suggest that CBD can play a role in balancing circulating testosterone levels.</a:t>
            </a:r>
          </a:p>
          <a:p>
            <a:r>
              <a:rPr lang="en-US" sz="1600" dirty="0"/>
              <a:t>This is because CBD has the potential to slow down T production, while at the same time limiting its decomposition (degradation) in the liver. Similarly, CBD does </a:t>
            </a:r>
            <a:r>
              <a:rPr lang="en-US" sz="1600" u="sng" dirty="0"/>
              <a:t>not</a:t>
            </a:r>
            <a:r>
              <a:rPr lang="en-US" sz="1600" dirty="0"/>
              <a:t> lower T levels in serum and bloodstream. Indeed, CBD can actually help stimulate T production in other ways. This cannabis compound limits the production of the hormones prolactin and cortisol, two neurotransmitters that can slow down T production. This is because both of these hormones are produced in the human body in response to stress. After intense exercise, the body needs time to heal</a:t>
            </a:r>
            <a:r>
              <a:rPr lang="he-IL" sz="1600" dirty="0"/>
              <a:t>.</a:t>
            </a:r>
            <a:endParaRPr lang="en-US" sz="1600" dirty="0"/>
          </a:p>
          <a:p>
            <a:r>
              <a:rPr lang="en-US" sz="1600" dirty="0"/>
              <a:t>This is because cortisol is released after exercise. Training is a type of physical stress that triggers the same “fight or flight” response as emotional stress and stress. Increased levels of cortisol may affect human health over time. Tissues will begin to break down, proteins will not be degraded at the same speed and the body will not properly convert protein into glucose. High cortisol in the blood also inhibits muscle development and leads to an increase in body fat. By limiting the amount of stress in life, it is possible to help our bodies naturally produce more T. From an emotional point of view, CBD is known for its </a:t>
            </a:r>
            <a:r>
              <a:rPr lang="en-US" sz="1600" b="1" dirty="0"/>
              <a:t>anti-anxiety</a:t>
            </a:r>
            <a:r>
              <a:rPr lang="en-US" sz="1600" dirty="0"/>
              <a:t> effects (22).</a:t>
            </a:r>
          </a:p>
          <a:p>
            <a:r>
              <a:rPr lang="en-US" sz="1600" dirty="0"/>
              <a:t>This means that some people may find that they feel more relaxed after using the CBD product. Many studies have found that CBD is an effective addition to general anxiety disorder treatment programs. By limiting the amount of emotional stress and stress, the body produces more T. A very important factor is </a:t>
            </a:r>
            <a:r>
              <a:rPr lang="en-US" sz="1600" b="1" dirty="0"/>
              <a:t>diet</a:t>
            </a:r>
            <a:r>
              <a:rPr lang="en-US" sz="1600" dirty="0"/>
              <a:t> – a recent study found that subjects who increase the consumption of essential fatty acids, increased and improved testicular function, which apparently helped improve T production levels and improve fertility (23). Reporting the use of illegal drugs is not the most reliable method, especially in men seeking fertility treatments and depending on the decision of the authorities. On the contrary, it is possible that these men did not tell the truth about the use of cannabis to gain fertilization treatment</a:t>
            </a:r>
            <a:r>
              <a:rPr lang="he-IL" sz="1600" dirty="0"/>
              <a:t>.</a:t>
            </a:r>
            <a:endParaRPr lang="en-US" sz="1600" dirty="0"/>
          </a:p>
        </p:txBody>
      </p:sp>
    </p:spTree>
    <p:extLst>
      <p:ext uri="{BB962C8B-B14F-4D97-AF65-F5344CB8AC3E}">
        <p14:creationId xmlns:p14="http://schemas.microsoft.com/office/powerpoint/2010/main" val="359789973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213</a:t>
            </a:fld>
            <a:endParaRPr lang="en-US"/>
          </a:p>
        </p:txBody>
      </p:sp>
      <p:sp>
        <p:nvSpPr>
          <p:cNvPr id="4" name="Rectangle 3"/>
          <p:cNvSpPr/>
          <p:nvPr/>
        </p:nvSpPr>
        <p:spPr>
          <a:xfrm>
            <a:off x="165463" y="381000"/>
            <a:ext cx="8763000" cy="5632311"/>
          </a:xfrm>
          <a:prstGeom prst="rect">
            <a:avLst/>
          </a:prstGeom>
        </p:spPr>
        <p:txBody>
          <a:bodyPr wrap="square">
            <a:spAutoFit/>
          </a:bodyPr>
          <a:lstStyle/>
          <a:p>
            <a:r>
              <a:rPr lang="en-US" b="1" dirty="0"/>
              <a:t>Testosterone effect in the woman</a:t>
            </a:r>
            <a:endParaRPr lang="en-US" dirty="0"/>
          </a:p>
          <a:p>
            <a:r>
              <a:rPr lang="en-US" dirty="0"/>
              <a:t>When it comes to sex hormones, women are driven by </a:t>
            </a:r>
            <a:r>
              <a:rPr lang="en-US" dirty="0" err="1"/>
              <a:t>oestrogen</a:t>
            </a:r>
            <a:r>
              <a:rPr lang="en-US" dirty="0"/>
              <a:t> and men are driven by testosterone. However, they all have both – only women have more </a:t>
            </a:r>
            <a:r>
              <a:rPr lang="en-US" dirty="0" err="1"/>
              <a:t>oestrogen</a:t>
            </a:r>
            <a:r>
              <a:rPr lang="en-US" dirty="0"/>
              <a:t> while men have more testosterone. Testosterone is an androgen, which is a “male” sex hormone that plays a role in the proliferation, growth and maintenance of a healthy body. In men T is mainly produced in the testicles. In women’s bodies, testosterone is produced in the ovaries, adrenal glands, fat cells, and skin cells. In general, women’s bodies are about 1/10 to 1/20 of the amount of testosterone as men’s bodies. In men, testosterone and other androgens play a role in: body fat distribution, hair growth, bone density and facial and body shape, mood, muscle growth and strength, production of red blood cells, sperm production and sexual drive</a:t>
            </a:r>
            <a:r>
              <a:rPr lang="he-IL" dirty="0"/>
              <a:t>.</a:t>
            </a:r>
            <a:endParaRPr lang="en-US" dirty="0"/>
          </a:p>
          <a:p>
            <a:r>
              <a:rPr lang="en-US" dirty="0"/>
              <a:t>In women T affects bone health, breast health, fertility, sexual desire, menstrual cycles, and vaginal health. Women’s bodies easily convert testosterone and other androgens they produce into female sex hormones. Both females and men experience an initial surge of testosterone and estrogen (hormonal) during adolescence, which lasts until young adulthood. This production of sex hormones contributes to the development of secondary sex characteristics. These include deep voices and facial hair in males and higher voices and breast development in women. Most females do not develop characteristics of men because testosterone and other androgens work differently in their bodies, quickly becoming estrogen</a:t>
            </a:r>
            <a:r>
              <a:rPr lang="he-IL" dirty="0"/>
              <a:t>.</a:t>
            </a:r>
            <a:endParaRPr lang="en-US" dirty="0"/>
          </a:p>
        </p:txBody>
      </p:sp>
    </p:spTree>
    <p:extLst>
      <p:ext uri="{BB962C8B-B14F-4D97-AF65-F5344CB8AC3E}">
        <p14:creationId xmlns:p14="http://schemas.microsoft.com/office/powerpoint/2010/main" val="191515070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214</a:t>
            </a:fld>
            <a:endParaRPr lang="en-US"/>
          </a:p>
        </p:txBody>
      </p:sp>
      <p:sp>
        <p:nvSpPr>
          <p:cNvPr id="4" name="Rectangle 3"/>
          <p:cNvSpPr/>
          <p:nvPr/>
        </p:nvSpPr>
        <p:spPr>
          <a:xfrm>
            <a:off x="263434" y="533400"/>
            <a:ext cx="8686800" cy="5755422"/>
          </a:xfrm>
          <a:prstGeom prst="rect">
            <a:avLst/>
          </a:prstGeom>
        </p:spPr>
        <p:txBody>
          <a:bodyPr wrap="square">
            <a:spAutoFit/>
          </a:bodyPr>
          <a:lstStyle/>
          <a:p>
            <a:r>
              <a:rPr lang="en-US" sz="1600" dirty="0"/>
              <a:t>However, when female bodies produce an excess amount of testosterone or other androgens, their bodies cannot keep up with the conversion of T to estrogen. As a result, they may develop more male secondary sex characteristics, such as facial hair. As men and women age, their bodies produce less T, but it continues to play a role in maintaining health and libido for both. Testosterone is an androgen found in both men and women. In the female body testosterone quickly becomes estrogen, while in men it remains mainly as testosterone. In women, testosterone plays a role in reproduction, growth and overall health. Low levels of testosterone in women are best treated by treating any medical or mental health problems, rather than by taking testosterone supplements intended for men</a:t>
            </a:r>
            <a:r>
              <a:rPr lang="he-IL" sz="1600" dirty="0"/>
              <a:t>.</a:t>
            </a:r>
            <a:endParaRPr lang="en-US" sz="1600" dirty="0"/>
          </a:p>
          <a:p>
            <a:r>
              <a:rPr lang="en-US" sz="1600" dirty="0"/>
              <a:t>Women with high circulating T levels may naturally reduce T levels by incorporating foods and herbs into their diet. CBD – which lowers serum T levels in both sexes, can treat the aforementioned feminine disorders caused by too high levels of serum T. Only men during their reproductive period should reduce CBD doses while women are less sensitive in this respect (23). To naturally improve men’s testosterone levels, most experts recommend focusing on prioritizing sleep, fostering a healthy and balanced diet, shedding excess weight, regularly moderate physical training, and finding ways to drastically reduce stress</a:t>
            </a:r>
            <a:r>
              <a:rPr lang="he-IL" sz="1600" dirty="0"/>
              <a:t>.</a:t>
            </a:r>
            <a:endParaRPr lang="en-US" sz="1600" dirty="0"/>
          </a:p>
          <a:p>
            <a:r>
              <a:rPr lang="en-US" sz="1600" dirty="0"/>
              <a:t>There is no doubt that the use of marijuana for recreational purposes and medicines will increase and become even more common in the near future. In light of the deep involvement of the Endo-cannabinoid System (ECS) in the regulation of male reproduction and the direct effect of exogenous cannabinoids on the homeostasis of the ECS, it is certainly necessary to continue to examine the effects of marijuana smoking on the reproductive system in both sexes. Surprisingly, very few studies have examined the direct effect of marijuana on male infertility. This can be attributed mainly to legislation and ethical considerations that make research almost impossible to carry out as clinical studies in humans</a:t>
            </a:r>
            <a:r>
              <a:rPr lang="he-IL" sz="1600" dirty="0"/>
              <a:t>.</a:t>
            </a:r>
            <a:endParaRPr lang="en-US" sz="1600" dirty="0"/>
          </a:p>
        </p:txBody>
      </p:sp>
    </p:spTree>
    <p:extLst>
      <p:ext uri="{BB962C8B-B14F-4D97-AF65-F5344CB8AC3E}">
        <p14:creationId xmlns:p14="http://schemas.microsoft.com/office/powerpoint/2010/main" val="1916450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215</a:t>
            </a:fld>
            <a:endParaRPr lang="en-US"/>
          </a:p>
        </p:txBody>
      </p:sp>
      <p:sp>
        <p:nvSpPr>
          <p:cNvPr id="4" name="Rectangle 3"/>
          <p:cNvSpPr/>
          <p:nvPr/>
        </p:nvSpPr>
        <p:spPr>
          <a:xfrm>
            <a:off x="533400" y="934283"/>
            <a:ext cx="8077200" cy="4247317"/>
          </a:xfrm>
          <a:prstGeom prst="rect">
            <a:avLst/>
          </a:prstGeom>
        </p:spPr>
        <p:txBody>
          <a:bodyPr wrap="square">
            <a:spAutoFit/>
          </a:bodyPr>
          <a:lstStyle/>
          <a:p>
            <a:r>
              <a:rPr lang="en-US" dirty="0"/>
              <a:t>The current body of knowledge relating to this subject consists mainly of several previous human studies and more recently animal and test-on studies. Despite these limitations, it is clear that marijuana and its compounds can affect male fertility at multiple levels. Several studies have attributed de-regulation of the HPG axis, and a specific reduction in a key hormone such as the Luteinizing Hormone (LH) and Follicle Stimulating hormone (FSH), which, in turn, can affect T and sperm production. Other studies show the opposite effect – an increase in LH levels as a result of smoking cannabis (23).</a:t>
            </a:r>
          </a:p>
          <a:p>
            <a:r>
              <a:rPr lang="en-US" dirty="0"/>
              <a:t>It appears that marijuana can affect sperm parameters and sperm function by acting through the cannabinoid receptors (CB1R &amp; CB2R) and the </a:t>
            </a:r>
            <a:r>
              <a:rPr lang="en-US" dirty="0" err="1"/>
              <a:t>Vanylloid</a:t>
            </a:r>
            <a:r>
              <a:rPr lang="en-US" dirty="0"/>
              <a:t> receptors [TRPV1-3]. Moreover, sexual health has also been linked to marijuana because it appears to have a positive effect on erection function in men. With the change in legislation and the de-criminalization of marijuana use and the fact that some studies report conflicting findings, it is of the utmost importance to carry out additional clinical studies to examine the effects of marijuana use in more detail</a:t>
            </a:r>
            <a:r>
              <a:rPr lang="he-IL" dirty="0"/>
              <a:t>.</a:t>
            </a:r>
            <a:endParaRPr lang="en-US" dirty="0"/>
          </a:p>
        </p:txBody>
      </p:sp>
    </p:spTree>
    <p:extLst>
      <p:ext uri="{BB962C8B-B14F-4D97-AF65-F5344CB8AC3E}">
        <p14:creationId xmlns:p14="http://schemas.microsoft.com/office/powerpoint/2010/main" val="188266001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216</a:t>
            </a:fld>
            <a:endParaRPr lang="en-US"/>
          </a:p>
        </p:txBody>
      </p:sp>
      <p:sp>
        <p:nvSpPr>
          <p:cNvPr id="4" name="Rectangle 3"/>
          <p:cNvSpPr/>
          <p:nvPr/>
        </p:nvSpPr>
        <p:spPr>
          <a:xfrm>
            <a:off x="457200" y="457200"/>
            <a:ext cx="8382000" cy="5909310"/>
          </a:xfrm>
          <a:prstGeom prst="rect">
            <a:avLst/>
          </a:prstGeom>
        </p:spPr>
        <p:txBody>
          <a:bodyPr wrap="square">
            <a:spAutoFit/>
          </a:bodyPr>
          <a:lstStyle/>
          <a:p>
            <a:r>
              <a:rPr lang="en-US" dirty="0"/>
              <a:t>Although human studies today are few and limited by the nature of their observation, the existing assumption underpins the argument that marijuana use has a detrimental effect on male reproductive potential. It will also be interesting to investigate the effects of marijuana use on tobacco smokers, since a recent study found that cigarette smokers also tend to misuse cannabis, while cigarette-smoking males in fertile pairs showed lower ejaculation volumes despite higher serum T levels (23).</a:t>
            </a:r>
          </a:p>
          <a:p>
            <a:r>
              <a:rPr lang="en-US" dirty="0"/>
              <a:t>An increase in acidity (pH) and Reactive Oxygen Species concentration (ROS) of seeds was found in men as a result of environmental exposure to toxins and poor diet. All of these findings highlight the fact that doctors should include questions about marijuana use while evaluating fertility in men</a:t>
            </a:r>
            <a:r>
              <a:rPr lang="he-IL" dirty="0"/>
              <a:t>.</a:t>
            </a:r>
            <a:endParaRPr lang="en-US" dirty="0"/>
          </a:p>
          <a:p>
            <a:endParaRPr lang="en-US" dirty="0"/>
          </a:p>
          <a:p>
            <a:endParaRPr lang="en-US" dirty="0"/>
          </a:p>
          <a:p>
            <a:endParaRPr lang="en-US" dirty="0"/>
          </a:p>
          <a:p>
            <a:r>
              <a:rPr lang="en-US" dirty="0"/>
              <a:t>Health professionals should also remember the relationship and potential impact of marijuana on male fertility when writing a prescription for medical marijuana. Social studies have found that cannabis is an effective aphrodisiac, suggesting that there is another link between cannabis and the bedroom (in vivo) than can be learned in the laboratory (in vitro). To date, cannabis and reproductive research remains preliminary, with conflicting results and no clear conclusions</a:t>
            </a:r>
            <a:endParaRPr lang="he-IL" dirty="0"/>
          </a:p>
          <a:p>
            <a:endParaRPr lang="he-IL" dirty="0"/>
          </a:p>
          <a:p>
            <a:r>
              <a:rPr lang="he-IL" dirty="0"/>
              <a:t>.</a:t>
            </a:r>
            <a:endParaRPr lang="en-US" dirty="0"/>
          </a:p>
        </p:txBody>
      </p:sp>
    </p:spTree>
    <p:extLst>
      <p:ext uri="{BB962C8B-B14F-4D97-AF65-F5344CB8AC3E}">
        <p14:creationId xmlns:p14="http://schemas.microsoft.com/office/powerpoint/2010/main" val="42157133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217</a:t>
            </a:fld>
            <a:endParaRPr lang="en-US"/>
          </a:p>
        </p:txBody>
      </p:sp>
      <p:sp>
        <p:nvSpPr>
          <p:cNvPr id="3" name="Rectangle 2"/>
          <p:cNvSpPr/>
          <p:nvPr/>
        </p:nvSpPr>
        <p:spPr>
          <a:xfrm>
            <a:off x="152400" y="533400"/>
            <a:ext cx="8991600" cy="5693866"/>
          </a:xfrm>
          <a:prstGeom prst="rect">
            <a:avLst/>
          </a:prstGeom>
        </p:spPr>
        <p:txBody>
          <a:bodyPr wrap="square">
            <a:spAutoFit/>
          </a:bodyPr>
          <a:lstStyle/>
          <a:p>
            <a:r>
              <a:rPr lang="en-US" sz="1400" b="1" dirty="0"/>
              <a:t>Claim 3. CBD and alcohol combined have a synergistic effect and can cause dangerous side effects</a:t>
            </a:r>
            <a:r>
              <a:rPr lang="he-IL" sz="1400" b="1" dirty="0"/>
              <a:t>.</a:t>
            </a:r>
            <a:endParaRPr lang="en-US" sz="1400" dirty="0"/>
          </a:p>
          <a:p>
            <a:r>
              <a:rPr lang="en-US" sz="1400" dirty="0"/>
              <a:t>Six men and four healthy volunteers (total 10) received oral placebo (glucose capsule and orange juice), </a:t>
            </a:r>
            <a:r>
              <a:rPr lang="en-US" sz="1400" dirty="0" err="1"/>
              <a:t>cannabidiol</a:t>
            </a:r>
            <a:r>
              <a:rPr lang="en-US" sz="1400" dirty="0"/>
              <a:t> (capsule 200mg and orange juice), alcohol (1kg of orange juice), alcohol (1kg of orange juice and glucose capsule) and CBD (200mg capsule) plus alcohol (1g/kg of orange juice) in a random trial design, double-blind and cross-referenced. The treatments were conducted a week apart</a:t>
            </a:r>
            <a:r>
              <a:rPr lang="he-IL" sz="1400" dirty="0"/>
              <a:t>.</a:t>
            </a:r>
            <a:endParaRPr lang="en-US" sz="1400" dirty="0"/>
          </a:p>
          <a:p>
            <a:r>
              <a:rPr lang="en-US" sz="1400" dirty="0"/>
              <a:t>The parameters measured were finger-pressing test (motor performance), differential elimination and adjustment capacity tests (psychomotor performance), one-minute time production task, subjective effects (66 degree points semantic difference) and respiratory assessments of blood alcohol levels. Compared to placebo, alcohol and alcohol plus CBD, but not only CBD, significant impairments in motor and psycho motor functions, overestimations of time production and subjective reactions that indicate self-perception of intolerance and their disadvantages</a:t>
            </a:r>
            <a:r>
              <a:rPr lang="he-IL" sz="1400" dirty="0"/>
              <a:t>.</a:t>
            </a:r>
            <a:endParaRPr lang="en-US" sz="1400" dirty="0"/>
          </a:p>
          <a:p>
            <a:r>
              <a:rPr lang="en-US" sz="1400" dirty="0"/>
              <a:t>The combination of alcohol plus CBD resulted in a significant decrease in blood alcohol levels compared to alcohol given alone, however, few differences were observed between the pharmacological effects of the two alcohol states. Thus, the inactivity of CBD, a major marijuana component, on motor and mental performance also affects the interaction with alcohol (24). Excessive alcohol consumption, which characterizes alcohol misuse disorders, causes neurodegenerative nervous system cells and </a:t>
            </a:r>
            <a:r>
              <a:rPr lang="en-US" sz="1400" dirty="0" err="1"/>
              <a:t>behavioural</a:t>
            </a:r>
            <a:r>
              <a:rPr lang="en-US" sz="1400" dirty="0"/>
              <a:t> and cognitive deficiencies that contribute to the chronic and repetitive nature of alcoholism</a:t>
            </a:r>
            <a:r>
              <a:rPr lang="he-IL" sz="1400" dirty="0"/>
              <a:t>.</a:t>
            </a:r>
            <a:endParaRPr lang="en-US" sz="1400" dirty="0"/>
          </a:p>
          <a:p>
            <a:r>
              <a:rPr lang="en-US" sz="1400" dirty="0"/>
              <a:t>In trial 1, CBD jelly of 1.0%, 2.5% and 5.0% were tested for neural protection tests. The CBD gel of 5.0% resulted in a 48.8% decrease in intrauterine cortical nervous degeneration evaluated by </a:t>
            </a:r>
            <a:r>
              <a:rPr lang="en-US" sz="1400" dirty="0" err="1"/>
              <a:t>Fluoro</a:t>
            </a:r>
            <a:r>
              <a:rPr lang="en-US" sz="1400" dirty="0"/>
              <a:t>-Jade B (FJB), which tended to be statistically distinct (p = 0.069). The treatment of the CBD gel of 5.0% resulted in plasma concentrations of CBD on day 3~~100.0 </a:t>
            </a:r>
            <a:r>
              <a:rPr lang="en-US" sz="1400" dirty="0" err="1"/>
              <a:t>nano</a:t>
            </a:r>
            <a:r>
              <a:rPr lang="en-US" sz="1400" dirty="0"/>
              <a:t> grams per ml and therefore this level was used as a target concentration for the development of a modified gel compound</a:t>
            </a:r>
            <a:r>
              <a:rPr lang="he-IL" sz="1400" dirty="0"/>
              <a:t>.</a:t>
            </a:r>
            <a:endParaRPr lang="en-US" sz="1400" dirty="0"/>
          </a:p>
          <a:p>
            <a:r>
              <a:rPr lang="en-US" sz="1400" dirty="0"/>
              <a:t>Experiment 2 tested CBD gel at a concentration of 2.5%, which was compared to CBD moderating by injecting </a:t>
            </a:r>
            <a:r>
              <a:rPr lang="en-US" sz="1400" dirty="0" err="1"/>
              <a:t>peritorous</a:t>
            </a:r>
            <a:r>
              <a:rPr lang="en-US" sz="1400" dirty="0"/>
              <a:t> facial into the perineum cavity of the abdomen (40.0mg per kg per day IP). In this experiment, a similar level of protection of nervous system cells was found following both ways of insertion; CBD on the skin reduced the FJB+ cells in the intrauterine cortex by 56.1% (p &lt;0.05), while injectable CBD (IP) resulted in a 50.6% decrease (p &lt;0.05) in FJB+ cells. These results demonstrate the feasibility of using CBD transfer systems on the skin to treat alcohol-induced anesthesia (25).</a:t>
            </a:r>
          </a:p>
        </p:txBody>
      </p:sp>
    </p:spTree>
    <p:extLst>
      <p:ext uri="{BB962C8B-B14F-4D97-AF65-F5344CB8AC3E}">
        <p14:creationId xmlns:p14="http://schemas.microsoft.com/office/powerpoint/2010/main" val="24793443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218</a:t>
            </a:fld>
            <a:endParaRPr lang="en-US"/>
          </a:p>
        </p:txBody>
      </p:sp>
      <p:sp>
        <p:nvSpPr>
          <p:cNvPr id="3" name="Rectangle 2"/>
          <p:cNvSpPr/>
          <p:nvPr/>
        </p:nvSpPr>
        <p:spPr>
          <a:xfrm>
            <a:off x="533400" y="228600"/>
            <a:ext cx="8227423" cy="6001643"/>
          </a:xfrm>
          <a:prstGeom prst="rect">
            <a:avLst/>
          </a:prstGeom>
        </p:spPr>
        <p:txBody>
          <a:bodyPr wrap="square">
            <a:spAutoFit/>
          </a:bodyPr>
          <a:lstStyle/>
          <a:p>
            <a:r>
              <a:rPr lang="en-US" sz="1600" b="1" dirty="0"/>
              <a:t>Claim 4. CBD can cause fatigue, sleepiness and falling asleep</a:t>
            </a:r>
            <a:r>
              <a:rPr lang="he-IL" sz="1600" dirty="0"/>
              <a:t>.</a:t>
            </a:r>
            <a:endParaRPr lang="en-US" sz="1600" dirty="0"/>
          </a:p>
          <a:p>
            <a:r>
              <a:rPr lang="en-US" sz="1600" dirty="0"/>
              <a:t>CBD operations were recently tested on the sleep wake cycle of male </a:t>
            </a:r>
            <a:r>
              <a:rPr lang="en-US" sz="1600" dirty="0" err="1"/>
              <a:t>wistar</a:t>
            </a:r>
            <a:r>
              <a:rPr lang="en-US" sz="1600" dirty="0"/>
              <a:t> rats. Systemic administration of CBD appears to increase overall sleep time, in addition to increasing sleep latency (the time that passes from turning off the light to the appearance of sleep) during the light period of the day of taking (26). During the trials, individual doses of 20mg/kg CBD reduced the delay time of slow sleep (SWS).</a:t>
            </a:r>
          </a:p>
          <a:p>
            <a:r>
              <a:rPr lang="en-US" sz="1600" dirty="0"/>
              <a:t>After 40mg/kg SWS time was significantly increased while comments decreased. REM sleep has not been significantly changed. Following one-time injections per day of 40mg/kg CBD for a period of 15 days, tolerance has developed for all of the above effects (27). Despite the stimulating effects caused by CBD in one trial, others reported conflicting findings. One possible explanation can lie in the differences described in the methodological procedures (through giving, carrier, doses, genetics of the subjects, etc.). For example, in some reports, CBD is given either </a:t>
            </a:r>
            <a:r>
              <a:rPr lang="en-US" sz="1600" dirty="0" err="1"/>
              <a:t>i.v.</a:t>
            </a:r>
            <a:r>
              <a:rPr lang="en-US" sz="1600" dirty="0"/>
              <a:t> or infused directly into a transverse hypothalamus</a:t>
            </a:r>
            <a:r>
              <a:rPr lang="he-IL" sz="1600" dirty="0"/>
              <a:t>.</a:t>
            </a:r>
            <a:endParaRPr lang="en-US" sz="1600" dirty="0"/>
          </a:p>
          <a:p>
            <a:r>
              <a:rPr lang="en-US" sz="1600" dirty="0"/>
              <a:t>Moreover, some authors reported doses of 40mg/kg while others used a maximum dose of 20 mg / mcg. More trials are needed to clarify the potential mechanism of action of CBD on sleep modus operandi  (28).</a:t>
            </a:r>
          </a:p>
          <a:p>
            <a:r>
              <a:rPr lang="en-US" sz="1600" u="sng" dirty="0" err="1"/>
              <a:t>Endocannabinoid</a:t>
            </a:r>
            <a:r>
              <a:rPr lang="en-US" sz="1600" u="sng" dirty="0"/>
              <a:t> signaling regulates the stability of sleep</a:t>
            </a:r>
            <a:endParaRPr lang="en-US" sz="1600" dirty="0"/>
          </a:p>
          <a:p>
            <a:r>
              <a:rPr lang="en-US" sz="1600" dirty="0"/>
              <a:t>These results support the hypothesis that </a:t>
            </a:r>
            <a:r>
              <a:rPr lang="en-US" sz="1600" dirty="0" err="1"/>
              <a:t>eCB</a:t>
            </a:r>
            <a:r>
              <a:rPr lang="en-US" sz="1600" dirty="0"/>
              <a:t> signaling using the CB1R receptor is necessary to maintain NREM stability but no homeostasis is needed in sleep (29). The research on cannabis and sleep is in its infancy and has yielded mixed results</a:t>
            </a:r>
            <a:r>
              <a:rPr lang="he-IL" sz="1600" dirty="0"/>
              <a:t>.</a:t>
            </a:r>
            <a:endParaRPr lang="en-US" sz="1600" dirty="0"/>
          </a:p>
          <a:p>
            <a:r>
              <a:rPr lang="en-US" sz="1600" dirty="0"/>
              <a:t>Further controlled research is critical to further our understanding of the issue as a whole and its clinical implications, with currently the claim that CBD improves sleep quality and does not impair its quality and combination of </a:t>
            </a:r>
            <a:r>
              <a:rPr lang="en-US" sz="1600" dirty="0" err="1"/>
              <a:t>cannabinol</a:t>
            </a:r>
            <a:r>
              <a:rPr lang="en-US" sz="1600" dirty="0"/>
              <a:t> (CB</a:t>
            </a:r>
            <a:r>
              <a:rPr lang="en-US" sz="1600" b="1" dirty="0"/>
              <a:t>N</a:t>
            </a:r>
            <a:r>
              <a:rPr lang="en-US" sz="1600" dirty="0"/>
              <a:t>) with CB</a:t>
            </a:r>
            <a:r>
              <a:rPr lang="en-US" sz="1600" b="1" dirty="0"/>
              <a:t>D</a:t>
            </a:r>
            <a:r>
              <a:rPr lang="en-US" sz="1600" dirty="0"/>
              <a:t> or CB</a:t>
            </a:r>
            <a:r>
              <a:rPr lang="en-US" sz="1600" b="1" dirty="0"/>
              <a:t>G</a:t>
            </a:r>
            <a:r>
              <a:rPr lang="en-US" sz="1600" dirty="0"/>
              <a:t> relaxes and helps falling asleep (30).</a:t>
            </a:r>
          </a:p>
        </p:txBody>
      </p:sp>
    </p:spTree>
    <p:extLst>
      <p:ext uri="{BB962C8B-B14F-4D97-AF65-F5344CB8AC3E}">
        <p14:creationId xmlns:p14="http://schemas.microsoft.com/office/powerpoint/2010/main" val="38697557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219</a:t>
            </a:fld>
            <a:endParaRPr lang="en-US"/>
          </a:p>
        </p:txBody>
      </p:sp>
      <p:sp>
        <p:nvSpPr>
          <p:cNvPr id="3" name="Rectangle 2"/>
          <p:cNvSpPr/>
          <p:nvPr/>
        </p:nvSpPr>
        <p:spPr>
          <a:xfrm>
            <a:off x="457200" y="335846"/>
            <a:ext cx="7924800" cy="5632311"/>
          </a:xfrm>
          <a:prstGeom prst="rect">
            <a:avLst/>
          </a:prstGeom>
        </p:spPr>
        <p:txBody>
          <a:bodyPr wrap="square">
            <a:spAutoFit/>
          </a:bodyPr>
          <a:lstStyle/>
          <a:p>
            <a:r>
              <a:rPr lang="en-US" b="1" dirty="0"/>
              <a:t>Claim 5. CBD causes gastrointestinal problems such as diarrhea, abdominal pain and Irritable Bowel Disease (IBD)</a:t>
            </a:r>
            <a:endParaRPr lang="en-US" dirty="0"/>
          </a:p>
          <a:p>
            <a:r>
              <a:rPr lang="en-US" dirty="0"/>
              <a:t>Many studies prove the varied effects of CBD due to its antioxidant properties and inflammation calms in various gastrointestinal disorders, such as </a:t>
            </a:r>
            <a:r>
              <a:rPr lang="en-US" dirty="0" err="1"/>
              <a:t>Crohn’s</a:t>
            </a:r>
            <a:r>
              <a:rPr lang="en-US" dirty="0"/>
              <a:t> disease, ulcerative colitis and IBD. Furthermore, the strong anti-inflammatory and antioxidant effects of CBD throughout the digestive system (including pancreas, liver and gallbladder) have recently been found to protect against gastrointestinal malignancy. CBD also reduces nausea, vomiting and loss of appetite which are common symptoms of gastrointestinal disorders</a:t>
            </a:r>
            <a:r>
              <a:rPr lang="he-IL" dirty="0"/>
              <a:t>. </a:t>
            </a:r>
            <a:r>
              <a:rPr lang="en-US" dirty="0"/>
              <a:t>That is why we must carefully consider the many advantages and disadvantages that are few in relation to the effects of CBD on the digestive system in humans. It is worth noting that gastrointestinal problems occurred only in a negligible part of the millions of CBD users (31).</a:t>
            </a:r>
          </a:p>
          <a:p>
            <a:r>
              <a:rPr lang="en-US" sz="800" dirty="0"/>
              <a:t> </a:t>
            </a:r>
          </a:p>
          <a:p>
            <a:r>
              <a:rPr lang="en-US" b="1" dirty="0"/>
              <a:t>Claim 6. Safety of CBD during pregnancy and lactation</a:t>
            </a:r>
            <a:endParaRPr lang="en-US" dirty="0"/>
          </a:p>
          <a:p>
            <a:r>
              <a:rPr lang="en-US" dirty="0"/>
              <a:t>As a rule of thumb – a pregnant &amp; lactating woman should not ingest </a:t>
            </a:r>
            <a:r>
              <a:rPr lang="en-US" dirty="0" err="1"/>
              <a:t>pCBs</a:t>
            </a:r>
            <a:r>
              <a:rPr lang="en-US" dirty="0"/>
              <a:t> in any way. Instead of warning letters, the FDA should educate the public honestly. Reliable, eye-level theory explanations will benefit the FDA much more than a blanket ban on CBD use for everyone</a:t>
            </a:r>
            <a:r>
              <a:rPr lang="he-IL" dirty="0"/>
              <a:t>.</a:t>
            </a:r>
            <a:endParaRPr lang="en-US" dirty="0"/>
          </a:p>
          <a:p>
            <a:endParaRPr lang="en-US" dirty="0"/>
          </a:p>
        </p:txBody>
      </p:sp>
    </p:spTree>
    <p:extLst>
      <p:ext uri="{BB962C8B-B14F-4D97-AF65-F5344CB8AC3E}">
        <p14:creationId xmlns:p14="http://schemas.microsoft.com/office/powerpoint/2010/main" val="397082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sp>
        <p:nvSpPr>
          <p:cNvPr id="3" name="Rectangle 2"/>
          <p:cNvSpPr/>
          <p:nvPr/>
        </p:nvSpPr>
        <p:spPr>
          <a:xfrm>
            <a:off x="533399" y="685800"/>
            <a:ext cx="8077201" cy="5586145"/>
          </a:xfrm>
          <a:prstGeom prst="rect">
            <a:avLst/>
          </a:prstGeom>
        </p:spPr>
        <p:txBody>
          <a:bodyPr wrap="square">
            <a:spAutoFit/>
          </a:bodyPr>
          <a:lstStyle/>
          <a:p>
            <a:r>
              <a:rPr lang="en-US" sz="1700" dirty="0"/>
              <a:t>Clinical </a:t>
            </a:r>
            <a:r>
              <a:rPr lang="en-US" sz="1700" dirty="0" err="1"/>
              <a:t>eCB</a:t>
            </a:r>
            <a:r>
              <a:rPr lang="en-US" sz="1700" dirty="0"/>
              <a:t> deficiency (</a:t>
            </a:r>
            <a:r>
              <a:rPr lang="en-US" sz="1700" b="1" dirty="0"/>
              <a:t>CECD</a:t>
            </a:r>
            <a:r>
              <a:rPr lang="en-US" sz="1700" dirty="0"/>
              <a:t>) is a medical theory that proposes that a </a:t>
            </a:r>
            <a:r>
              <a:rPr lang="en-US" sz="1700" b="1" dirty="0"/>
              <a:t>deficiency of </a:t>
            </a:r>
            <a:r>
              <a:rPr lang="en-US" sz="1700" b="1" dirty="0" err="1"/>
              <a:t>eCBs</a:t>
            </a:r>
            <a:r>
              <a:rPr lang="en-US" sz="1700" b="1" dirty="0"/>
              <a:t> </a:t>
            </a:r>
            <a:r>
              <a:rPr lang="en-US" sz="1700" dirty="0"/>
              <a:t>is the underlying pathophysiology of </a:t>
            </a:r>
            <a:r>
              <a:rPr lang="en-US" sz="1700" u="sng" dirty="0"/>
              <a:t>migraines</a:t>
            </a:r>
            <a:r>
              <a:rPr lang="en-US" sz="1700" dirty="0"/>
              <a:t>, </a:t>
            </a:r>
            <a:r>
              <a:rPr lang="en-US" sz="1700" u="sng" dirty="0"/>
              <a:t>fibromyalgia</a:t>
            </a:r>
            <a:r>
              <a:rPr lang="en-US" sz="1700" dirty="0"/>
              <a:t>, &amp; </a:t>
            </a:r>
            <a:r>
              <a:rPr lang="en-US" sz="1700" u="sng" dirty="0"/>
              <a:t>irritable bowel syndrome</a:t>
            </a:r>
            <a:r>
              <a:rPr lang="en-US" sz="1700" dirty="0"/>
              <a:t>. The deficiency may sometimes start in the womb as a result of maternal obesity.</a:t>
            </a:r>
          </a:p>
          <a:p>
            <a:r>
              <a:rPr lang="en-US" sz="1700" dirty="0"/>
              <a:t>Although these findings are provocative in that they offer a potential link between functional </a:t>
            </a:r>
            <a:r>
              <a:rPr lang="en-US" sz="1700" b="1" dirty="0"/>
              <a:t>alterations in the ECS</a:t>
            </a:r>
            <a:r>
              <a:rPr lang="en-US" sz="1700" dirty="0"/>
              <a:t> and a </a:t>
            </a:r>
            <a:r>
              <a:rPr lang="en-US" sz="1700" b="1" dirty="0"/>
              <a:t>predisposition</a:t>
            </a:r>
            <a:r>
              <a:rPr lang="en-US" sz="1700" dirty="0"/>
              <a:t> to illegal </a:t>
            </a:r>
            <a:r>
              <a:rPr lang="en-US" sz="1700" b="1" dirty="0"/>
              <a:t>drug use</a:t>
            </a:r>
            <a:r>
              <a:rPr lang="en-US" sz="1700" dirty="0"/>
              <a:t>, alternative interpretations of the data are also possible. One confounding possibility is that of linkage disequilibrium, in which the FAAH </a:t>
            </a:r>
            <a:r>
              <a:rPr lang="en-US" sz="1700" b="1" dirty="0"/>
              <a:t>385C→A</a:t>
            </a:r>
            <a:r>
              <a:rPr lang="en-US" sz="1700" dirty="0"/>
              <a:t> mutation would be </a:t>
            </a:r>
            <a:r>
              <a:rPr lang="en-US" sz="1700" u="sng" dirty="0"/>
              <a:t>linked to a nearby risk-determining gene mutation</a:t>
            </a:r>
            <a:r>
              <a:rPr lang="en-US" sz="1700" dirty="0"/>
              <a:t>. Data interpretation also could be complicated by stratification bias inherent in the clinical grouping by questionnaire responses. However, clinical studies have demonstrated that a high rate of comorbidity exists between alcoholism and poly-drug abuse, indicating that these diseases may share a </a:t>
            </a:r>
            <a:r>
              <a:rPr lang="en-US" sz="1700" u="sng" dirty="0"/>
              <a:t>common molecular and cellular foundation</a:t>
            </a:r>
            <a:r>
              <a:rPr lang="en-US" sz="1700" dirty="0"/>
              <a:t>. Finally, one must consider that addiction is a complex trait, and the FAAH </a:t>
            </a:r>
            <a:r>
              <a:rPr lang="en-US" sz="1700" b="1" dirty="0" err="1"/>
              <a:t>cDNA</a:t>
            </a:r>
            <a:r>
              <a:rPr lang="en-US" sz="1700" b="1" dirty="0"/>
              <a:t> 385C→A</a:t>
            </a:r>
            <a:r>
              <a:rPr lang="en-US" sz="1700" dirty="0"/>
              <a:t> mutation is undoubtedly only one of many genetic and environmental factors that may influence the expression of the pathological phenotype. Nonetheless, the FAAH 385A/385A genotype was sufficiently prevalent in street drug users and problem drug or alcohol users to detect above the background of many other genetic factors in the populations examined, and, therefore, may prove to be </a:t>
            </a:r>
            <a:r>
              <a:rPr lang="en-US" sz="1700" b="1" dirty="0"/>
              <a:t>a useful diagnostic predictor</a:t>
            </a:r>
            <a:r>
              <a:rPr lang="en-US" sz="1700" dirty="0"/>
              <a:t> of individuals at </a:t>
            </a:r>
            <a:r>
              <a:rPr lang="en-US" sz="1700" u="sng" dirty="0"/>
              <a:t>risk for drug-related disorders</a:t>
            </a:r>
            <a:r>
              <a:rPr lang="en-US" sz="1700" dirty="0"/>
              <a:t>. More generally, the association of a naturally occurring human FAAH mutation with problem drug use provides further support that the ECS may play an important role in neural circuits that underlie drug abuse and dependence.</a:t>
            </a:r>
          </a:p>
        </p:txBody>
      </p:sp>
    </p:spTree>
    <p:extLst>
      <p:ext uri="{BB962C8B-B14F-4D97-AF65-F5344CB8AC3E}">
        <p14:creationId xmlns:p14="http://schemas.microsoft.com/office/powerpoint/2010/main" val="32829817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220</a:t>
            </a:fld>
            <a:endParaRPr lang="en-US"/>
          </a:p>
        </p:txBody>
      </p:sp>
      <p:sp>
        <p:nvSpPr>
          <p:cNvPr id="3" name="Rectangle 2"/>
          <p:cNvSpPr/>
          <p:nvPr/>
        </p:nvSpPr>
        <p:spPr>
          <a:xfrm>
            <a:off x="285206" y="609600"/>
            <a:ext cx="8686800" cy="3416320"/>
          </a:xfrm>
          <a:prstGeom prst="rect">
            <a:avLst/>
          </a:prstGeom>
        </p:spPr>
        <p:txBody>
          <a:bodyPr wrap="square">
            <a:spAutoFit/>
          </a:bodyPr>
          <a:lstStyle/>
          <a:p>
            <a:r>
              <a:rPr lang="en-US" b="1" dirty="0"/>
              <a:t>Claim 7.  Interaction of CBD and pharmaceuticals </a:t>
            </a:r>
            <a:endParaRPr lang="en-US" dirty="0"/>
          </a:p>
          <a:p>
            <a:r>
              <a:rPr lang="en-US" dirty="0"/>
              <a:t>Previously about the effect of CBD on the liver, the interactions between common drugs and high doses of CBD are described in detail. Doctors and pharmacists should have a list of medications not to be taken along with CBD. A clear warning should be written on the packaging and containers of CBD products in this regard</a:t>
            </a:r>
            <a:r>
              <a:rPr lang="he-IL" dirty="0"/>
              <a:t>.</a:t>
            </a:r>
            <a:r>
              <a:rPr lang="en-US" dirty="0"/>
              <a:t> How do you know if a prescription drug you are taking conflicts with CBD</a:t>
            </a:r>
            <a:r>
              <a:rPr lang="he-IL" dirty="0"/>
              <a:t>?</a:t>
            </a:r>
            <a:endParaRPr lang="en-US" dirty="0"/>
          </a:p>
          <a:p>
            <a:r>
              <a:rPr lang="en-US" dirty="0"/>
              <a:t>Our use is given a warning that accompanies the taking of certain medications – not to eat or drink </a:t>
            </a:r>
            <a:r>
              <a:rPr lang="en-US" b="1" dirty="0"/>
              <a:t>grapefruit</a:t>
            </a:r>
            <a:r>
              <a:rPr lang="en-US" dirty="0"/>
              <a:t> for the entire duration of use of the drug</a:t>
            </a:r>
            <a:r>
              <a:rPr lang="he-IL" dirty="0"/>
              <a:t>. *</a:t>
            </a:r>
            <a:endParaRPr lang="en-US" dirty="0"/>
          </a:p>
          <a:p>
            <a:r>
              <a:rPr lang="en-US" dirty="0"/>
              <a:t>The doctor who registers the drug should warn the consumer before using the drug that a collision between it and grapefruit may have bad results. Pharmaceutical companies are also obliged to warn consumers about not using grapefruit and the warning can be searched in a newsletter to the customer or on the drug’s website</a:t>
            </a:r>
            <a:r>
              <a:rPr lang="he-IL" dirty="0"/>
              <a:t>.</a:t>
            </a:r>
            <a:endParaRPr lang="en-US" dirty="0"/>
          </a:p>
        </p:txBody>
      </p:sp>
      <p:sp>
        <p:nvSpPr>
          <p:cNvPr id="5" name="Rectangle 4"/>
          <p:cNvSpPr/>
          <p:nvPr/>
        </p:nvSpPr>
        <p:spPr>
          <a:xfrm>
            <a:off x="285206" y="4267200"/>
            <a:ext cx="8001000" cy="2031325"/>
          </a:xfrm>
          <a:prstGeom prst="rect">
            <a:avLst/>
          </a:prstGeom>
        </p:spPr>
        <p:txBody>
          <a:bodyPr wrap="square">
            <a:spAutoFit/>
          </a:bodyPr>
          <a:lstStyle/>
          <a:p>
            <a:r>
              <a:rPr lang="en-US" dirty="0"/>
              <a:t>* Why </a:t>
            </a:r>
            <a:r>
              <a:rPr lang="en-US" b="1" dirty="0"/>
              <a:t>grapefruit</a:t>
            </a:r>
            <a:r>
              <a:rPr lang="he-IL" b="1" dirty="0"/>
              <a:t>?</a:t>
            </a:r>
            <a:endParaRPr lang="en-US" b="1" dirty="0"/>
          </a:p>
          <a:p>
            <a:r>
              <a:rPr lang="en-US" dirty="0"/>
              <a:t>Grapefruit contains plant chemicals called </a:t>
            </a:r>
            <a:r>
              <a:rPr lang="en-US" dirty="0" err="1"/>
              <a:t>furanocoumarins</a:t>
            </a:r>
            <a:r>
              <a:rPr lang="en-US" dirty="0"/>
              <a:t> that inhibit one of the enzymes responsible for the breakdown of drugs in the body (the enzyme </a:t>
            </a:r>
            <a:r>
              <a:rPr lang="en-US" b="1" dirty="0"/>
              <a:t>CYP3A4</a:t>
            </a:r>
            <a:r>
              <a:rPr lang="en-US" dirty="0"/>
              <a:t> is found in the liver and in the walls of the small intestine).</a:t>
            </a:r>
          </a:p>
          <a:p>
            <a:r>
              <a:rPr lang="en-US" b="1" dirty="0" err="1"/>
              <a:t>Furanocoumarins</a:t>
            </a:r>
            <a:r>
              <a:rPr lang="en-US" dirty="0"/>
              <a:t> are a specific group of secondary metabolites that commonly present in citrus plants. The major </a:t>
            </a:r>
            <a:r>
              <a:rPr lang="en-US" dirty="0" err="1"/>
              <a:t>furanocoumarins</a:t>
            </a:r>
            <a:r>
              <a:rPr lang="en-US" dirty="0"/>
              <a:t> found in grapefruits (</a:t>
            </a:r>
            <a:r>
              <a:rPr lang="en-US" i="1" dirty="0"/>
              <a:t>Citrus </a:t>
            </a:r>
            <a:r>
              <a:rPr lang="en-US" i="1" dirty="0" err="1"/>
              <a:t>paradisi</a:t>
            </a:r>
            <a:r>
              <a:rPr lang="en-US" dirty="0"/>
              <a:t>) include </a:t>
            </a:r>
            <a:r>
              <a:rPr lang="en-US" dirty="0" err="1"/>
              <a:t>bergamottin</a:t>
            </a:r>
            <a:r>
              <a:rPr lang="en-US" dirty="0"/>
              <a:t>, </a:t>
            </a:r>
            <a:r>
              <a:rPr lang="en-US" dirty="0" err="1"/>
              <a:t>epoxybergamottin</a:t>
            </a:r>
            <a:r>
              <a:rPr lang="en-US" dirty="0"/>
              <a:t>, and 6',7'-dihydroxybergamottin.</a:t>
            </a:r>
          </a:p>
        </p:txBody>
      </p:sp>
    </p:spTree>
    <p:extLst>
      <p:ext uri="{BB962C8B-B14F-4D97-AF65-F5344CB8AC3E}">
        <p14:creationId xmlns:p14="http://schemas.microsoft.com/office/powerpoint/2010/main" val="40679285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221</a:t>
            </a:fld>
            <a:endParaRPr lang="en-US"/>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971800" y="838200"/>
            <a:ext cx="2857500" cy="1600200"/>
          </a:xfrm>
          <a:prstGeom prst="rect">
            <a:avLst/>
          </a:prstGeom>
        </p:spPr>
      </p:pic>
      <p:sp>
        <p:nvSpPr>
          <p:cNvPr id="4" name="Rectangle 3"/>
          <p:cNvSpPr/>
          <p:nvPr/>
        </p:nvSpPr>
        <p:spPr>
          <a:xfrm>
            <a:off x="914400" y="3247072"/>
            <a:ext cx="6629400" cy="1477328"/>
          </a:xfrm>
          <a:prstGeom prst="rect">
            <a:avLst/>
          </a:prstGeom>
        </p:spPr>
        <p:txBody>
          <a:bodyPr wrap="square">
            <a:spAutoFit/>
          </a:bodyPr>
          <a:lstStyle/>
          <a:p>
            <a:r>
              <a:rPr lang="en-US" dirty="0"/>
              <a:t>The result of inhibiting the enzyme is a significant increase in the level of drugs in the blood and a worsening of their side effects. It should be noted that this effect of inhibiting enzymes from pharmaceutical joints is probably also responsible for plant chemicals called </a:t>
            </a:r>
            <a:r>
              <a:rPr lang="en-US" b="1" dirty="0"/>
              <a:t>flavonoids</a:t>
            </a:r>
            <a:r>
              <a:rPr lang="en-US" dirty="0"/>
              <a:t> that are also found in grapefruits</a:t>
            </a:r>
            <a:r>
              <a:rPr lang="he-IL" dirty="0"/>
              <a:t>.</a:t>
            </a:r>
            <a:endParaRPr lang="en-US" dirty="0"/>
          </a:p>
        </p:txBody>
      </p:sp>
      <p:sp>
        <p:nvSpPr>
          <p:cNvPr id="5" name="Rectangle 4"/>
          <p:cNvSpPr/>
          <p:nvPr/>
        </p:nvSpPr>
        <p:spPr>
          <a:xfrm>
            <a:off x="3661462" y="2667000"/>
            <a:ext cx="1755802" cy="369332"/>
          </a:xfrm>
          <a:prstGeom prst="rect">
            <a:avLst/>
          </a:prstGeom>
        </p:spPr>
        <p:txBody>
          <a:bodyPr wrap="none">
            <a:spAutoFit/>
          </a:bodyPr>
          <a:lstStyle/>
          <a:p>
            <a:r>
              <a:rPr lang="en-US" b="1" dirty="0" err="1"/>
              <a:t>Furanocoumarin</a:t>
            </a:r>
            <a:endParaRPr lang="he-IL" b="1" dirty="0"/>
          </a:p>
        </p:txBody>
      </p:sp>
    </p:spTree>
    <p:extLst>
      <p:ext uri="{BB962C8B-B14F-4D97-AF65-F5344CB8AC3E}">
        <p14:creationId xmlns:p14="http://schemas.microsoft.com/office/powerpoint/2010/main" val="23643401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29400" y="6492875"/>
            <a:ext cx="2133600" cy="365125"/>
          </a:xfrm>
        </p:spPr>
        <p:txBody>
          <a:bodyPr/>
          <a:lstStyle/>
          <a:p>
            <a:fld id="{B6F15528-21DE-4FAA-801E-634DDDAF4B2B}" type="slidenum">
              <a:rPr lang="en-US" smtClean="0"/>
              <a:pPr/>
              <a:t>222</a:t>
            </a:fld>
            <a:endParaRPr lang="en-US"/>
          </a:p>
        </p:txBody>
      </p:sp>
      <p:sp>
        <p:nvSpPr>
          <p:cNvPr id="3" name="Rectangle 2"/>
          <p:cNvSpPr/>
          <p:nvPr/>
        </p:nvSpPr>
        <p:spPr>
          <a:xfrm>
            <a:off x="381000" y="609600"/>
            <a:ext cx="8229600" cy="5016758"/>
          </a:xfrm>
          <a:prstGeom prst="rect">
            <a:avLst/>
          </a:prstGeom>
        </p:spPr>
        <p:txBody>
          <a:bodyPr wrap="square">
            <a:spAutoFit/>
          </a:bodyPr>
          <a:lstStyle/>
          <a:p>
            <a:r>
              <a:rPr lang="en-US" sz="1600" b="1" dirty="0"/>
              <a:t>Claim 8.  CBD toxicity to the vascular system</a:t>
            </a:r>
            <a:r>
              <a:rPr lang="he-IL" sz="1600" b="1" dirty="0"/>
              <a:t>.</a:t>
            </a:r>
            <a:endParaRPr lang="en-US" sz="1600" dirty="0"/>
          </a:p>
          <a:p>
            <a:r>
              <a:rPr lang="en-US" sz="1600" dirty="0"/>
              <a:t>Numerous studies have shown protective effects of CBD (at very low doses) on the heart and vascular system (33). CBD has been found to reduce high blood pressure [HBP] in rats and humans (34). CBD also reduces the risk of ischemic stroke (a blood clot that </a:t>
            </a:r>
            <a:r>
              <a:rPr lang="en-US" sz="1600" dirty="0" err="1"/>
              <a:t>blockes</a:t>
            </a:r>
            <a:r>
              <a:rPr lang="en-US" sz="1600" dirty="0"/>
              <a:t> blood flow to the brain) by increasing blood flow in the brain (35). CBD has been found to cure heart muscle ischemia by protecting the heart muscle from degeneration (36).</a:t>
            </a:r>
          </a:p>
          <a:p>
            <a:r>
              <a:rPr lang="en-US" sz="1600" dirty="0"/>
              <a:t>CBD also protects endothelial cells that cover blood vessels from within, reducing atherosclerosis (37). CBD has been found to strengthen the heart muscle and improve its oxygen consumption (36). The anti-inflammatory effect of CBD in myocardial tissue is the result of inhibiting the enzyme Myeloperoxidase [MPO]. MPO is involved in many inflammatory processes in many organs and tissues (38).</a:t>
            </a:r>
          </a:p>
          <a:p>
            <a:r>
              <a:rPr lang="en-US" sz="1600" dirty="0"/>
              <a:t>Furthermore, CBD inhibits the release of cytokines (TNF &amp; IL-6) and </a:t>
            </a:r>
            <a:r>
              <a:rPr lang="en-US" sz="1600" dirty="0" err="1"/>
              <a:t>monokins</a:t>
            </a:r>
            <a:r>
              <a:rPr lang="en-US" sz="1600" dirty="0"/>
              <a:t> (MCP1 &amp;2) from immune cells in inflated heart muscle tissue. CBD also blocks the migration of neutrophils to the inflammatory tissue. All these therapeutic effects of CBD improve the recovery of heart muscles. </a:t>
            </a:r>
          </a:p>
          <a:p>
            <a:r>
              <a:rPr lang="en-US" sz="1600" dirty="0"/>
              <a:t>CBD's toxicity to the vascular and heart system is only marginal (39).</a:t>
            </a:r>
          </a:p>
          <a:p>
            <a:r>
              <a:rPr lang="en-US" sz="1600" dirty="0"/>
              <a:t>Over-the-counter CBD products are not regulated or currently supervised by the FDA or any other party. It is recommended to buy CBD from a reliable source and prefer non-GMO, organic, GMP-standard and reliable third-party tests that ensure the product is accurately labeled. It is also recommended to start with a small dose of CBD and increase the dose gradually. If unwanted adverse side effects occur, discontinue CBD treatment and consult your physician</a:t>
            </a:r>
            <a:r>
              <a:rPr lang="he-IL" sz="1600" dirty="0"/>
              <a:t>.</a:t>
            </a:r>
            <a:endParaRPr lang="en-US" sz="1600" dirty="0"/>
          </a:p>
        </p:txBody>
      </p:sp>
    </p:spTree>
    <p:extLst>
      <p:ext uri="{BB962C8B-B14F-4D97-AF65-F5344CB8AC3E}">
        <p14:creationId xmlns:p14="http://schemas.microsoft.com/office/powerpoint/2010/main" val="10859489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223</a:t>
            </a:fld>
            <a:endParaRPr lang="en-US"/>
          </a:p>
        </p:txBody>
      </p:sp>
      <p:sp>
        <p:nvSpPr>
          <p:cNvPr id="3" name="Rectangle 2"/>
          <p:cNvSpPr/>
          <p:nvPr/>
        </p:nvSpPr>
        <p:spPr>
          <a:xfrm>
            <a:off x="333103" y="685800"/>
            <a:ext cx="8458200" cy="5355312"/>
          </a:xfrm>
          <a:prstGeom prst="rect">
            <a:avLst/>
          </a:prstGeom>
        </p:spPr>
        <p:txBody>
          <a:bodyPr wrap="square">
            <a:spAutoFit/>
          </a:bodyPr>
          <a:lstStyle/>
          <a:p>
            <a:pPr algn="ctr"/>
            <a:r>
              <a:rPr lang="en-US" sz="2000" b="1" dirty="0"/>
              <a:t>Summary &amp; Conclusions</a:t>
            </a:r>
            <a:r>
              <a:rPr lang="en-US" sz="2000" dirty="0"/>
              <a:t>:</a:t>
            </a:r>
          </a:p>
          <a:p>
            <a:r>
              <a:rPr lang="en-US" dirty="0"/>
              <a:t>Since 1994 I have been studying CBD and researching in detail the pros and cons and many modus operandi of </a:t>
            </a:r>
            <a:r>
              <a:rPr lang="en-US" dirty="0" err="1"/>
              <a:t>pCBs</a:t>
            </a:r>
            <a:r>
              <a:rPr lang="en-US" dirty="0"/>
              <a:t>. The molecule helps alleviate the symptoms of many diseases and cures people around the world. CBD can also protect against many physical and mental disorders and diseases</a:t>
            </a:r>
            <a:r>
              <a:rPr lang="he-IL" dirty="0"/>
              <a:t>.</a:t>
            </a:r>
            <a:endParaRPr lang="en-US" dirty="0"/>
          </a:p>
          <a:p>
            <a:r>
              <a:rPr lang="en-US" dirty="0"/>
              <a:t>For more than two decades, the concept of “medicinal cannabis” has become common in almost every home in the Western world and many countries have passed legislation regulating its use while refuting myths about “leakage” or cannabis-related crime. Now, thanks to new technologies and hemp growth, instead of marijuana, CBD has become an alternative product to a growing audience. The FDA’s warning letter does not correspond to the accumulated information in research and reality</a:t>
            </a:r>
            <a:r>
              <a:rPr lang="he-IL" dirty="0"/>
              <a:t>.</a:t>
            </a:r>
            <a:endParaRPr lang="en-US" dirty="0"/>
          </a:p>
          <a:p>
            <a:r>
              <a:rPr lang="en-US" dirty="0"/>
              <a:t>A year after the warning letter, in early December 2020, the United Nations [UN] decided that cannabis was </a:t>
            </a:r>
            <a:r>
              <a:rPr lang="en-US" b="1" dirty="0"/>
              <a:t>not</a:t>
            </a:r>
            <a:r>
              <a:rPr lang="en-US" dirty="0"/>
              <a:t> a dangerous drug that lacked medical value because its medicinal value had been proven. All the more so with regard to the psycho-actively influential CBD, for which the EU Supreme Court recently rejected the claim that CBD is narcotic and allowed to sell and market CBD as a food additive. Today, more than ever, the FDA has a duty to create uniform standard for testing CBD products and to act to inform and educate the public for sensible consumption and to prevent drug collisions. With the FDA’s unwavering international authority &amp; power comes tremendous responsibility</a:t>
            </a:r>
            <a:r>
              <a:rPr lang="he-IL" dirty="0"/>
              <a:t>.</a:t>
            </a:r>
            <a:endParaRPr lang="en-US" dirty="0"/>
          </a:p>
        </p:txBody>
      </p:sp>
    </p:spTree>
    <p:extLst>
      <p:ext uri="{BB962C8B-B14F-4D97-AF65-F5344CB8AC3E}">
        <p14:creationId xmlns:p14="http://schemas.microsoft.com/office/powerpoint/2010/main" val="133320743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224</a:t>
            </a:fld>
            <a:endParaRPr lang="en-US"/>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10650" r="14079" b="34583"/>
          <a:stretch/>
        </p:blipFill>
        <p:spPr bwMode="auto">
          <a:xfrm>
            <a:off x="1981200" y="243840"/>
            <a:ext cx="5013325" cy="563880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676400" y="5943600"/>
            <a:ext cx="6172200" cy="369332"/>
          </a:xfrm>
          <a:prstGeom prst="rect">
            <a:avLst/>
          </a:prstGeom>
        </p:spPr>
        <p:txBody>
          <a:bodyPr wrap="square">
            <a:spAutoFit/>
          </a:bodyPr>
          <a:lstStyle/>
          <a:p>
            <a:r>
              <a:rPr lang="en-US" b="1" dirty="0"/>
              <a:t>TABLE OF Ki BINDING AFFINITY OF </a:t>
            </a:r>
            <a:r>
              <a:rPr lang="en-US" b="1" dirty="0" err="1"/>
              <a:t>pCBs</a:t>
            </a:r>
            <a:r>
              <a:rPr lang="en-US" b="1" dirty="0"/>
              <a:t> TO DIFFERENT CYPs</a:t>
            </a:r>
            <a:endParaRPr lang="en-US" dirty="0"/>
          </a:p>
        </p:txBody>
      </p:sp>
      <p:sp>
        <p:nvSpPr>
          <p:cNvPr id="5" name="Rectangle 4"/>
          <p:cNvSpPr/>
          <p:nvPr/>
        </p:nvSpPr>
        <p:spPr>
          <a:xfrm>
            <a:off x="3505200" y="1752600"/>
            <a:ext cx="762000" cy="2743200"/>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5459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sp>
        <p:nvSpPr>
          <p:cNvPr id="5" name="Rectangle 4"/>
          <p:cNvSpPr/>
          <p:nvPr/>
        </p:nvSpPr>
        <p:spPr>
          <a:xfrm>
            <a:off x="609600" y="621298"/>
            <a:ext cx="8001000" cy="5416868"/>
          </a:xfrm>
          <a:prstGeom prst="rect">
            <a:avLst/>
          </a:prstGeom>
        </p:spPr>
        <p:txBody>
          <a:bodyPr wrap="square">
            <a:spAutoFit/>
          </a:bodyPr>
          <a:lstStyle/>
          <a:p>
            <a:pPr algn="ctr"/>
            <a:r>
              <a:rPr lang="en-US" sz="2400" b="1" dirty="0"/>
              <a:t>CBD inhibits FAAH activity</a:t>
            </a:r>
            <a:endParaRPr lang="en-US" sz="2400" dirty="0"/>
          </a:p>
          <a:p>
            <a:endParaRPr lang="en-US" sz="800" dirty="0"/>
          </a:p>
          <a:p>
            <a:r>
              <a:rPr lang="en-US" sz="1700" dirty="0"/>
              <a:t>Most therapeutic effects of CBD may be due to its anti-oxidant properties, to its direct interaction with cytochrome p450-enzymes and other enzymes of the ‘</a:t>
            </a:r>
            <a:r>
              <a:rPr lang="en-US" sz="1700" dirty="0" err="1"/>
              <a:t>arachidonate</a:t>
            </a:r>
            <a:r>
              <a:rPr lang="en-US" sz="1700" dirty="0"/>
              <a:t> cascade', or to an action at specific receptors. Recent studies have investigated whether CBD interacts with proteins of the ‘</a:t>
            </a:r>
            <a:r>
              <a:rPr lang="en-US" sz="1700" dirty="0" err="1"/>
              <a:t>endocannabinoid</a:t>
            </a:r>
            <a:r>
              <a:rPr lang="en-US" sz="1700" dirty="0"/>
              <a:t> [</a:t>
            </a:r>
            <a:r>
              <a:rPr lang="en-US" sz="1700" dirty="0" err="1"/>
              <a:t>eCB</a:t>
            </a:r>
            <a:r>
              <a:rPr lang="en-US" sz="1700" dirty="0"/>
              <a:t>] signaling system' other than the CB1/CB2 receptors. These proteins are: </a:t>
            </a:r>
          </a:p>
          <a:p>
            <a:r>
              <a:rPr lang="en-US" sz="800" dirty="0"/>
              <a:t> </a:t>
            </a:r>
          </a:p>
          <a:p>
            <a:pPr lvl="0"/>
            <a:r>
              <a:rPr lang="en-US" sz="1700" dirty="0"/>
              <a:t>1. Fatty acid amide hydrolase (</a:t>
            </a:r>
            <a:r>
              <a:rPr lang="en-US" sz="1700" b="1" dirty="0"/>
              <a:t>FAAH</a:t>
            </a:r>
            <a:r>
              <a:rPr lang="en-US" sz="1700" dirty="0"/>
              <a:t>), the intracellular enzyme catalyzing the hydrolysis of the endogenous cannabinoid ligand, </a:t>
            </a:r>
            <a:r>
              <a:rPr lang="en-US" sz="1700" dirty="0" err="1"/>
              <a:t>anandamide</a:t>
            </a:r>
            <a:r>
              <a:rPr lang="en-US" sz="1700" dirty="0"/>
              <a:t> (</a:t>
            </a:r>
            <a:r>
              <a:rPr lang="en-US" sz="1700" dirty="0" err="1"/>
              <a:t>arachidonoylethanolamide</a:t>
            </a:r>
            <a:r>
              <a:rPr lang="en-US" sz="1700" dirty="0"/>
              <a:t>, [AEA]). However, one recent study claimed that in humans, CBD does not inhibit FAAH activity.</a:t>
            </a:r>
          </a:p>
          <a:p>
            <a:pPr lvl="0"/>
            <a:r>
              <a:rPr lang="en-US" sz="800" dirty="0"/>
              <a:t> </a:t>
            </a:r>
          </a:p>
          <a:p>
            <a:r>
              <a:rPr lang="en-US" sz="1700" dirty="0"/>
              <a:t>2. The ‘</a:t>
            </a:r>
            <a:r>
              <a:rPr lang="en-US" sz="1700" dirty="0" err="1"/>
              <a:t>anandamide</a:t>
            </a:r>
            <a:r>
              <a:rPr lang="en-US" sz="1700" dirty="0"/>
              <a:t> membrane transporter' (</a:t>
            </a:r>
            <a:r>
              <a:rPr lang="en-US" sz="1700" b="1" dirty="0"/>
              <a:t>AMT</a:t>
            </a:r>
            <a:r>
              <a:rPr lang="en-US" sz="1700" dirty="0"/>
              <a:t>), which facilitates the transport of AEA across the cell membrane and, subsequently, its intracellular degradation. AMT is different from FABP. It was found that CBD inhibits both AEA hydrolysis by FAAH-containing membrane preparations and AEA uptake by RBL – 2H3 cells via the AMT. Although these effects were observed at </a:t>
            </a:r>
            <a:r>
              <a:rPr lang="en-US" sz="1700" u="sng" dirty="0"/>
              <a:t>high</a:t>
            </a:r>
            <a:r>
              <a:rPr lang="en-US" sz="1700" dirty="0"/>
              <a:t> </a:t>
            </a:r>
            <a:r>
              <a:rPr lang="en-US" sz="1700" b="1" dirty="0" err="1"/>
              <a:t>μM</a:t>
            </a:r>
            <a:r>
              <a:rPr lang="en-US" sz="1700" dirty="0"/>
              <a:t> </a:t>
            </a:r>
            <a:r>
              <a:rPr lang="en-US" sz="1700" u="sng" dirty="0"/>
              <a:t>concentrations</a:t>
            </a:r>
            <a:r>
              <a:rPr lang="en-US" sz="1700" dirty="0"/>
              <a:t>, these findings raised the possibility that some of the pharmacological actions of CBD might be due to </a:t>
            </a:r>
            <a:r>
              <a:rPr lang="en-US" sz="1700" u="sng" dirty="0"/>
              <a:t>inhibition of AEA degradation</a:t>
            </a:r>
            <a:r>
              <a:rPr lang="en-US" sz="1700" dirty="0"/>
              <a:t>, with subsequent enhancement of the endogenous levels of this lipid mediator [AEA], for which </a:t>
            </a:r>
            <a:r>
              <a:rPr lang="en-US" sz="1700" dirty="0" err="1"/>
              <a:t>neuro</a:t>
            </a:r>
            <a:r>
              <a:rPr lang="en-US" sz="1700" dirty="0"/>
              <a:t>-protective and anti-inflammatory properties have been previously suggested.</a:t>
            </a:r>
            <a:endParaRPr lang="he-IL" sz="1700" dirty="0"/>
          </a:p>
        </p:txBody>
      </p:sp>
    </p:spTree>
    <p:extLst>
      <p:ext uri="{BB962C8B-B14F-4D97-AF65-F5344CB8AC3E}">
        <p14:creationId xmlns:p14="http://schemas.microsoft.com/office/powerpoint/2010/main" val="193108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3" name="תמונה 61"/>
          <p:cNvPicPr/>
          <p:nvPr/>
        </p:nvPicPr>
        <p:blipFill>
          <a:blip r:embed="rId2">
            <a:extLst>
              <a:ext uri="{28A0092B-C50C-407E-A947-70E740481C1C}">
                <a14:useLocalDpi xmlns:a14="http://schemas.microsoft.com/office/drawing/2010/main" val="0"/>
              </a:ext>
            </a:extLst>
          </a:blip>
          <a:stretch>
            <a:fillRect/>
          </a:stretch>
        </p:blipFill>
        <p:spPr>
          <a:xfrm>
            <a:off x="2195512" y="531495"/>
            <a:ext cx="5272088" cy="4040505"/>
          </a:xfrm>
          <a:prstGeom prst="rect">
            <a:avLst/>
          </a:prstGeom>
        </p:spPr>
      </p:pic>
      <p:sp>
        <p:nvSpPr>
          <p:cNvPr id="4" name="Rectangle 3"/>
          <p:cNvSpPr/>
          <p:nvPr/>
        </p:nvSpPr>
        <p:spPr>
          <a:xfrm>
            <a:off x="2438400" y="4572000"/>
            <a:ext cx="5105400" cy="1692771"/>
          </a:xfrm>
          <a:prstGeom prst="rect">
            <a:avLst/>
          </a:prstGeom>
        </p:spPr>
        <p:txBody>
          <a:bodyPr wrap="square">
            <a:spAutoFit/>
          </a:bodyPr>
          <a:lstStyle/>
          <a:p>
            <a:r>
              <a:rPr lang="en-US" sz="1600" dirty="0"/>
              <a:t>Both AMT, FABP &amp; HSP70 transport AEA to FAAH.</a:t>
            </a:r>
          </a:p>
          <a:p>
            <a:r>
              <a:rPr lang="en-US" sz="1600" dirty="0"/>
              <a:t>CB1R, MAGL &amp; TRPV1 on </a:t>
            </a:r>
            <a:r>
              <a:rPr lang="en-US" sz="1600" b="1" dirty="0" err="1"/>
              <a:t>pre</a:t>
            </a:r>
            <a:r>
              <a:rPr lang="en-US" sz="1600" dirty="0" err="1"/>
              <a:t>synapse</a:t>
            </a:r>
            <a:r>
              <a:rPr lang="en-US" sz="1600" dirty="0"/>
              <a:t>.</a:t>
            </a:r>
          </a:p>
          <a:p>
            <a:r>
              <a:rPr lang="en-US" sz="800" dirty="0"/>
              <a:t>  </a:t>
            </a:r>
          </a:p>
          <a:p>
            <a:r>
              <a:rPr lang="en-US" sz="1600" dirty="0"/>
              <a:t>TRPV1, NAPE-PLD, DAGL, ABHD6, AMPA, AMT &amp; FAAH on </a:t>
            </a:r>
            <a:r>
              <a:rPr lang="en-US" sz="1600" b="1" dirty="0" err="1"/>
              <a:t>post</a:t>
            </a:r>
            <a:r>
              <a:rPr lang="en-US" sz="1600" dirty="0" err="1"/>
              <a:t>synapse</a:t>
            </a:r>
            <a:r>
              <a:rPr lang="en-US" sz="1600" dirty="0"/>
              <a:t>.</a:t>
            </a:r>
          </a:p>
          <a:p>
            <a:r>
              <a:rPr lang="en-US" sz="1600" u="sng" dirty="0"/>
              <a:t>Post</a:t>
            </a:r>
            <a:r>
              <a:rPr lang="en-US" sz="1600" dirty="0"/>
              <a:t>-synaptic </a:t>
            </a:r>
            <a:r>
              <a:rPr lang="en-US" sz="1600" b="1" dirty="0"/>
              <a:t>D</a:t>
            </a:r>
            <a:r>
              <a:rPr lang="en-US" sz="1600" dirty="0"/>
              <a:t>AGL </a:t>
            </a:r>
            <a:r>
              <a:rPr lang="en-US" sz="1600" u="sng" dirty="0"/>
              <a:t>produces</a:t>
            </a:r>
            <a:r>
              <a:rPr lang="en-US" sz="1600" dirty="0"/>
              <a:t> 2-AG, </a:t>
            </a:r>
          </a:p>
          <a:p>
            <a:r>
              <a:rPr lang="en-US" sz="1600" u="sng" dirty="0"/>
              <a:t>Pre</a:t>
            </a:r>
            <a:r>
              <a:rPr lang="en-US" sz="1600" dirty="0"/>
              <a:t>-synaptic </a:t>
            </a:r>
            <a:r>
              <a:rPr lang="en-US" sz="1600" b="1" dirty="0"/>
              <a:t>M</a:t>
            </a:r>
            <a:r>
              <a:rPr lang="en-US" sz="1600" dirty="0"/>
              <a:t>AGL </a:t>
            </a:r>
            <a:r>
              <a:rPr lang="en-US" sz="1600" u="sng" dirty="0"/>
              <a:t>degrades</a:t>
            </a:r>
            <a:r>
              <a:rPr lang="en-US" sz="1600" dirty="0"/>
              <a:t> it.</a:t>
            </a:r>
          </a:p>
        </p:txBody>
      </p:sp>
    </p:spTree>
    <p:extLst>
      <p:ext uri="{BB962C8B-B14F-4D97-AF65-F5344CB8AC3E}">
        <p14:creationId xmlns:p14="http://schemas.microsoft.com/office/powerpoint/2010/main" val="299778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sp>
        <p:nvSpPr>
          <p:cNvPr id="3" name="Rectangle 2"/>
          <p:cNvSpPr/>
          <p:nvPr/>
        </p:nvSpPr>
        <p:spPr>
          <a:xfrm>
            <a:off x="990600" y="166092"/>
            <a:ext cx="7467600" cy="6463308"/>
          </a:xfrm>
          <a:prstGeom prst="rect">
            <a:avLst/>
          </a:prstGeom>
        </p:spPr>
        <p:txBody>
          <a:bodyPr wrap="square">
            <a:spAutoFit/>
          </a:bodyPr>
          <a:lstStyle/>
          <a:p>
            <a:pPr algn="ctr"/>
            <a:r>
              <a:rPr lang="en-US" sz="2000" b="1" dirty="0"/>
              <a:t>Alpha/beta-hydrolase domain [ABHD6]</a:t>
            </a:r>
            <a:endParaRPr lang="en-US" sz="2000" dirty="0"/>
          </a:p>
          <a:p>
            <a:r>
              <a:rPr lang="en-US" b="1" dirty="0"/>
              <a:t>ABHD6</a:t>
            </a:r>
            <a:r>
              <a:rPr lang="en-US" dirty="0"/>
              <a:t> is a member of the </a:t>
            </a:r>
            <a:r>
              <a:rPr lang="en-US" dirty="0" err="1"/>
              <a:t>eCB</a:t>
            </a:r>
            <a:r>
              <a:rPr lang="en-US" dirty="0"/>
              <a:t> signaling system, enzymatically </a:t>
            </a:r>
            <a:r>
              <a:rPr lang="en-US" b="1" dirty="0"/>
              <a:t>controlling levels</a:t>
            </a:r>
            <a:r>
              <a:rPr lang="en-US" dirty="0"/>
              <a:t> of the most abundant </a:t>
            </a:r>
            <a:r>
              <a:rPr lang="en-US" dirty="0" err="1"/>
              <a:t>eCB</a:t>
            </a:r>
            <a:r>
              <a:rPr lang="en-US" dirty="0"/>
              <a:t> </a:t>
            </a:r>
            <a:r>
              <a:rPr lang="en-US" b="1" dirty="0"/>
              <a:t>2-AG</a:t>
            </a:r>
            <a:r>
              <a:rPr lang="en-US" dirty="0"/>
              <a:t>, controlling activation of CB1 and CB2 receptors, and thereby modulating many cell functions</a:t>
            </a:r>
            <a:r>
              <a:rPr lang="he-IL" dirty="0"/>
              <a:t>.</a:t>
            </a:r>
            <a:endParaRPr lang="en-US" dirty="0"/>
          </a:p>
          <a:p>
            <a:r>
              <a:rPr lang="en-US" dirty="0"/>
              <a:t>ABHD6 modulates neuronal activity in an </a:t>
            </a:r>
            <a:r>
              <a:rPr lang="en-US" dirty="0" err="1"/>
              <a:t>eCB</a:t>
            </a:r>
            <a:r>
              <a:rPr lang="en-US" dirty="0"/>
              <a:t>-</a:t>
            </a:r>
            <a:r>
              <a:rPr lang="en-US" b="1" dirty="0"/>
              <a:t>in</a:t>
            </a:r>
            <a:r>
              <a:rPr lang="en-US" dirty="0"/>
              <a:t>dependent manner, through </a:t>
            </a:r>
            <a:r>
              <a:rPr lang="en-US" b="1" dirty="0"/>
              <a:t>AMPA receptor</a:t>
            </a:r>
            <a:r>
              <a:rPr lang="en-US" dirty="0"/>
              <a:t> </a:t>
            </a:r>
            <a:r>
              <a:rPr lang="en-US" b="1" dirty="0"/>
              <a:t>trafficking</a:t>
            </a:r>
            <a:r>
              <a:rPr lang="en-US" dirty="0"/>
              <a:t> and </a:t>
            </a:r>
            <a:r>
              <a:rPr lang="en-US" u="sng" dirty="0"/>
              <a:t>allosteric modulation of </a:t>
            </a:r>
            <a:r>
              <a:rPr lang="en-US" b="1" u="sng" dirty="0"/>
              <a:t>GABA </a:t>
            </a:r>
            <a:r>
              <a:rPr lang="en-US" u="sng" dirty="0"/>
              <a:t>receptor signaling</a:t>
            </a:r>
            <a:r>
              <a:rPr lang="en-US" dirty="0"/>
              <a:t>. This illustrates the valuable multi-functionality of this enzyme with multiple therapeutic possibilities</a:t>
            </a:r>
            <a:r>
              <a:rPr lang="he-IL" dirty="0"/>
              <a:t>.</a:t>
            </a:r>
            <a:endParaRPr lang="en-US" dirty="0"/>
          </a:p>
          <a:p>
            <a:r>
              <a:rPr lang="en-US" dirty="0"/>
              <a:t>Novel inhibitors targeting ABHD6 have been developed with increasing selectivity and sensitivity that have led to elucidation of its biological function</a:t>
            </a:r>
            <a:r>
              <a:rPr lang="he-IL" dirty="0"/>
              <a:t>. </a:t>
            </a:r>
            <a:r>
              <a:rPr lang="en-US" dirty="0"/>
              <a:t>Inhibition of ABHD6 has emerged as a promising therapeutic treatment of select neurological diseases</a:t>
            </a:r>
            <a:r>
              <a:rPr lang="he-IL" dirty="0"/>
              <a:t>.</a:t>
            </a:r>
            <a:endParaRPr lang="en-US" dirty="0"/>
          </a:p>
          <a:p>
            <a:r>
              <a:rPr lang="en-US" dirty="0"/>
              <a:t>The </a:t>
            </a:r>
            <a:r>
              <a:rPr lang="en-US" dirty="0" err="1"/>
              <a:t>eCB</a:t>
            </a:r>
            <a:r>
              <a:rPr lang="en-US" dirty="0"/>
              <a:t> signaling system modulates neurotransmission and inflammation, among other physiological functions. Its newest member, α/β-hydrolase domain-containing 6 (ABHD6), has emerged as a promising therapeutic target to treat several devastating diseases, including </a:t>
            </a:r>
            <a:r>
              <a:rPr lang="en-US" u="sng" dirty="0"/>
              <a:t>epilepsy</a:t>
            </a:r>
            <a:r>
              <a:rPr lang="en-US" dirty="0"/>
              <a:t>. Here, we review the molecular mechanisms that mediate and control </a:t>
            </a:r>
            <a:r>
              <a:rPr lang="en-US" dirty="0" err="1"/>
              <a:t>eCB</a:t>
            </a:r>
            <a:r>
              <a:rPr lang="en-US" dirty="0"/>
              <a:t> signaling and, within it, the specific role of ABHD6. We also discuss how ABHD6 controls the abundance of additional lipids and the trafficking of </a:t>
            </a:r>
            <a:r>
              <a:rPr lang="en-US" dirty="0" err="1"/>
              <a:t>ionotropic</a:t>
            </a:r>
            <a:r>
              <a:rPr lang="en-US" dirty="0"/>
              <a:t> receptors to plasma membranes. We finish with several unexplored questions regarding this novel enzyme. Our current understanding of the molecular mechanism and biological function of ABHD6 provides a strong foundation for the development of small-molecule therapeutics to treat devastating diseases.</a:t>
            </a:r>
          </a:p>
        </p:txBody>
      </p:sp>
    </p:spTree>
    <p:extLst>
      <p:ext uri="{BB962C8B-B14F-4D97-AF65-F5344CB8AC3E}">
        <p14:creationId xmlns:p14="http://schemas.microsoft.com/office/powerpoint/2010/main" val="181478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pic>
        <p:nvPicPr>
          <p:cNvPr id="3" name="Picture 2"/>
          <p:cNvPicPr/>
          <p:nvPr/>
        </p:nvPicPr>
        <p:blipFill rotWithShape="1">
          <a:blip r:embed="rId2">
            <a:extLst>
              <a:ext uri="{28A0092B-C50C-407E-A947-70E740481C1C}">
                <a14:useLocalDpi xmlns:a14="http://schemas.microsoft.com/office/drawing/2010/main" val="0"/>
              </a:ext>
            </a:extLst>
          </a:blip>
          <a:srcRect b="7834"/>
          <a:stretch/>
        </p:blipFill>
        <p:spPr bwMode="auto">
          <a:xfrm>
            <a:off x="1412875" y="457200"/>
            <a:ext cx="6318250" cy="203835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066800" y="2690336"/>
            <a:ext cx="6934200" cy="923330"/>
          </a:xfrm>
          <a:prstGeom prst="rect">
            <a:avLst/>
          </a:prstGeom>
        </p:spPr>
        <p:txBody>
          <a:bodyPr wrap="square">
            <a:spAutoFit/>
          </a:bodyPr>
          <a:lstStyle/>
          <a:p>
            <a:r>
              <a:rPr lang="en-US" dirty="0"/>
              <a:t>ABHD6 is a lipase that preferentially hydrolyses medium-chain saturated </a:t>
            </a:r>
            <a:r>
              <a:rPr lang="en-US" dirty="0" err="1"/>
              <a:t>monoacylglycerols</a:t>
            </a:r>
            <a:r>
              <a:rPr lang="en-US" dirty="0"/>
              <a:t> including 2-arachidonoylglycerol. Through 2-AG degradation it may regulate </a:t>
            </a:r>
            <a:r>
              <a:rPr lang="en-US" dirty="0" err="1"/>
              <a:t>eCB</a:t>
            </a:r>
            <a:r>
              <a:rPr lang="en-US" dirty="0"/>
              <a:t> signaling pathways.</a:t>
            </a:r>
            <a:endParaRPr lang="he-IL" dirty="0"/>
          </a:p>
        </p:txBody>
      </p:sp>
      <p:pic>
        <p:nvPicPr>
          <p:cNvPr id="5" name="Picture 4"/>
          <p:cNvPicPr/>
          <p:nvPr/>
        </p:nvPicPr>
        <p:blipFill rotWithShape="1">
          <a:blip r:embed="rId3">
            <a:extLst>
              <a:ext uri="{28A0092B-C50C-407E-A947-70E740481C1C}">
                <a14:useLocalDpi xmlns:a14="http://schemas.microsoft.com/office/drawing/2010/main" val="0"/>
              </a:ext>
            </a:extLst>
          </a:blip>
          <a:srcRect b="8843"/>
          <a:stretch/>
        </p:blipFill>
        <p:spPr bwMode="auto">
          <a:xfrm>
            <a:off x="2014537" y="3733800"/>
            <a:ext cx="5114925" cy="2514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7553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5" name="Rectangle 4"/>
          <p:cNvSpPr/>
          <p:nvPr/>
        </p:nvSpPr>
        <p:spPr>
          <a:xfrm>
            <a:off x="685800" y="723305"/>
            <a:ext cx="7772400" cy="4062651"/>
          </a:xfrm>
          <a:prstGeom prst="rect">
            <a:avLst/>
          </a:prstGeom>
        </p:spPr>
        <p:txBody>
          <a:bodyPr wrap="square">
            <a:spAutoFit/>
          </a:bodyPr>
          <a:lstStyle/>
          <a:p>
            <a:pPr algn="ctr"/>
            <a:r>
              <a:rPr lang="en-US" sz="2400" b="1" dirty="0"/>
              <a:t>AMPA</a:t>
            </a:r>
          </a:p>
          <a:p>
            <a:r>
              <a:rPr lang="en-US" dirty="0"/>
              <a:t>AMPA (α-amino-3-hydroxy-5-methyl-4-isoxazolepropionic acid) is a compound that is a specific </a:t>
            </a:r>
            <a:r>
              <a:rPr lang="en-US" b="1" dirty="0"/>
              <a:t>a</a:t>
            </a:r>
            <a:r>
              <a:rPr lang="en-US" dirty="0"/>
              <a:t>gonist for the </a:t>
            </a:r>
            <a:r>
              <a:rPr lang="en-US" u="sng" dirty="0"/>
              <a:t>AMPA receptor</a:t>
            </a:r>
            <a:r>
              <a:rPr lang="en-US" dirty="0"/>
              <a:t>, where it mimics the effects of the neurotransmitter [NT] </a:t>
            </a:r>
            <a:r>
              <a:rPr lang="en-US" b="1" dirty="0"/>
              <a:t>glutamate</a:t>
            </a:r>
            <a:r>
              <a:rPr lang="en-US" dirty="0"/>
              <a:t>.</a:t>
            </a:r>
          </a:p>
          <a:p>
            <a:r>
              <a:rPr lang="en-US" dirty="0"/>
              <a:t>There are several types of </a:t>
            </a:r>
            <a:r>
              <a:rPr lang="en-US" dirty="0" err="1"/>
              <a:t>glutamatergic</a:t>
            </a:r>
            <a:r>
              <a:rPr lang="en-US" dirty="0"/>
              <a:t> ion channels in the CNS including </a:t>
            </a:r>
            <a:r>
              <a:rPr lang="en-US" b="1" dirty="0"/>
              <a:t>AMPA</a:t>
            </a:r>
            <a:r>
              <a:rPr lang="en-US" dirty="0"/>
              <a:t>, </a:t>
            </a:r>
            <a:r>
              <a:rPr lang="en-US" dirty="0" err="1"/>
              <a:t>kainic</a:t>
            </a:r>
            <a:r>
              <a:rPr lang="en-US" dirty="0"/>
              <a:t> acid [</a:t>
            </a:r>
            <a:r>
              <a:rPr lang="en-US" b="1" dirty="0"/>
              <a:t>KA</a:t>
            </a:r>
            <a:r>
              <a:rPr lang="en-US" dirty="0"/>
              <a:t>] and N-methyl-D-aspartic acid (</a:t>
            </a:r>
            <a:r>
              <a:rPr lang="en-US" b="1" dirty="0"/>
              <a:t>NMDA</a:t>
            </a:r>
            <a:r>
              <a:rPr lang="en-US" dirty="0"/>
              <a:t>) channels. In the synapse, these receptors serve very different purposes. AMPA can be used experimentally to </a:t>
            </a:r>
            <a:r>
              <a:rPr lang="en-US" u="sng" dirty="0"/>
              <a:t>distinguish</a:t>
            </a:r>
            <a:r>
              <a:rPr lang="en-US" dirty="0"/>
              <a:t> the activity of one receptor from the other in order to understand their differing functions. AMPA generates fast excitatory </a:t>
            </a:r>
            <a:r>
              <a:rPr lang="en-US" u="sng" dirty="0"/>
              <a:t>post</a:t>
            </a:r>
            <a:r>
              <a:rPr lang="en-US" dirty="0"/>
              <a:t>synaptic potentials (F</a:t>
            </a:r>
            <a:r>
              <a:rPr lang="en-US" b="1" dirty="0"/>
              <a:t>EPSP</a:t>
            </a:r>
            <a:r>
              <a:rPr lang="en-US" dirty="0"/>
              <a:t>). AMPA activates AMPARs that are non-selective cationic channels allowing the passage of Na+ and K+ and therefore have an equilibrium potential near 0 mV.  AMPA was first synthesized, along with several other </a:t>
            </a:r>
            <a:r>
              <a:rPr lang="en-US" dirty="0" err="1"/>
              <a:t>ibotenic</a:t>
            </a:r>
            <a:r>
              <a:rPr lang="en-US" dirty="0"/>
              <a:t> acid derivatives toward differentiating </a:t>
            </a:r>
            <a:r>
              <a:rPr lang="en-US" u="sng" dirty="0"/>
              <a:t>glutamate sensitive receptors</a:t>
            </a:r>
            <a:r>
              <a:rPr lang="en-US" dirty="0"/>
              <a:t> from </a:t>
            </a:r>
            <a:r>
              <a:rPr lang="en-US" u="sng" dirty="0"/>
              <a:t>aspartate sensitive receptors.</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4675187"/>
            <a:ext cx="1908175"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77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
        <p:nvSpPr>
          <p:cNvPr id="3" name="Rectangle 2"/>
          <p:cNvSpPr/>
          <p:nvPr/>
        </p:nvSpPr>
        <p:spPr>
          <a:xfrm>
            <a:off x="1143000" y="609600"/>
            <a:ext cx="6858000" cy="1292662"/>
          </a:xfrm>
          <a:prstGeom prst="rect">
            <a:avLst/>
          </a:prstGeom>
        </p:spPr>
        <p:txBody>
          <a:bodyPr wrap="square">
            <a:spAutoFit/>
          </a:bodyPr>
          <a:lstStyle/>
          <a:p>
            <a:pPr algn="ctr"/>
            <a:r>
              <a:rPr lang="en-US" sz="2400" b="1" dirty="0" err="1"/>
              <a:t>GABAa</a:t>
            </a:r>
            <a:r>
              <a:rPr lang="en-US" sz="2400" b="1" dirty="0"/>
              <a:t> Receptor</a:t>
            </a:r>
          </a:p>
          <a:p>
            <a:r>
              <a:rPr lang="en-US" dirty="0"/>
              <a:t>The </a:t>
            </a:r>
            <a:r>
              <a:rPr lang="en-US" dirty="0" err="1"/>
              <a:t>GABAa</a:t>
            </a:r>
            <a:r>
              <a:rPr lang="en-US" dirty="0"/>
              <a:t> receptor (</a:t>
            </a:r>
            <a:r>
              <a:rPr lang="en-US" dirty="0" err="1"/>
              <a:t>GABAaR</a:t>
            </a:r>
            <a:r>
              <a:rPr lang="en-US" dirty="0"/>
              <a:t>) is an </a:t>
            </a:r>
            <a:r>
              <a:rPr lang="en-US" dirty="0" err="1"/>
              <a:t>ionotropic</a:t>
            </a:r>
            <a:r>
              <a:rPr lang="en-US" dirty="0"/>
              <a:t> receptor and ligand-gated ion channel. Its endogenous ligand is </a:t>
            </a:r>
            <a:r>
              <a:rPr lang="el-GR" dirty="0"/>
              <a:t>γ-</a:t>
            </a:r>
            <a:r>
              <a:rPr lang="en-US" dirty="0" err="1"/>
              <a:t>aminobutyric</a:t>
            </a:r>
            <a:r>
              <a:rPr lang="en-US" dirty="0"/>
              <a:t> acid (GABA), the major inhibitory neurotransmitter in the CNS.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52736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029200" y="2298700"/>
            <a:ext cx="2438400" cy="825500"/>
          </a:xfrm>
          <a:prstGeom prst="rect">
            <a:avLst/>
          </a:prstGeom>
        </p:spPr>
      </p:pic>
      <p:sp>
        <p:nvSpPr>
          <p:cNvPr id="4" name="Rectangle 3"/>
          <p:cNvSpPr/>
          <p:nvPr/>
        </p:nvSpPr>
        <p:spPr>
          <a:xfrm>
            <a:off x="4953000" y="2209800"/>
            <a:ext cx="2590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650329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pic>
        <p:nvPicPr>
          <p:cNvPr id="3" name="תמונה 4"/>
          <p:cNvPicPr/>
          <p:nvPr/>
        </p:nvPicPr>
        <p:blipFill>
          <a:blip r:embed="rId2">
            <a:extLst>
              <a:ext uri="{28A0092B-C50C-407E-A947-70E740481C1C}">
                <a14:useLocalDpi xmlns:a14="http://schemas.microsoft.com/office/drawing/2010/main" val="0"/>
              </a:ext>
            </a:extLst>
          </a:blip>
          <a:stretch>
            <a:fillRect/>
          </a:stretch>
        </p:blipFill>
        <p:spPr>
          <a:xfrm>
            <a:off x="1805305" y="491490"/>
            <a:ext cx="5533390" cy="3242310"/>
          </a:xfrm>
          <a:prstGeom prst="rect">
            <a:avLst/>
          </a:prstGeom>
        </p:spPr>
      </p:pic>
      <p:sp>
        <p:nvSpPr>
          <p:cNvPr id="4" name="Rectangle 3"/>
          <p:cNvSpPr/>
          <p:nvPr/>
        </p:nvSpPr>
        <p:spPr>
          <a:xfrm>
            <a:off x="762000" y="3810000"/>
            <a:ext cx="7696200" cy="2862322"/>
          </a:xfrm>
          <a:prstGeom prst="rect">
            <a:avLst/>
          </a:prstGeom>
        </p:spPr>
        <p:txBody>
          <a:bodyPr wrap="square">
            <a:spAutoFit/>
          </a:bodyPr>
          <a:lstStyle/>
          <a:p>
            <a:r>
              <a:rPr lang="en-US" b="1" dirty="0"/>
              <a:t>CBD's mechanisms of action</a:t>
            </a:r>
            <a:r>
              <a:rPr lang="en-US" dirty="0"/>
              <a:t>: CBD acts as </a:t>
            </a:r>
            <a:r>
              <a:rPr lang="en-US" b="1" dirty="0"/>
              <a:t>a</a:t>
            </a:r>
            <a:r>
              <a:rPr lang="en-US" dirty="0"/>
              <a:t>gonist of the receptors TRP</a:t>
            </a:r>
            <a:r>
              <a:rPr lang="en-US" b="1" dirty="0"/>
              <a:t>V1</a:t>
            </a:r>
            <a:r>
              <a:rPr lang="en-US" dirty="0"/>
              <a:t>, </a:t>
            </a:r>
            <a:r>
              <a:rPr lang="en-US" dirty="0" err="1"/>
              <a:t>PPAR</a:t>
            </a:r>
            <a:r>
              <a:rPr lang="en-US" b="1" dirty="0" err="1"/>
              <a:t>γ</a:t>
            </a:r>
            <a:r>
              <a:rPr lang="en-US" dirty="0"/>
              <a:t>, and 5-HT</a:t>
            </a:r>
            <a:r>
              <a:rPr lang="en-US" b="1" dirty="0"/>
              <a:t>1A</a:t>
            </a:r>
            <a:r>
              <a:rPr lang="en-US" dirty="0"/>
              <a:t>, and as </a:t>
            </a:r>
            <a:r>
              <a:rPr lang="en-US" u="sng" dirty="0"/>
              <a:t>anta</a:t>
            </a:r>
            <a:r>
              <a:rPr lang="en-US" dirty="0"/>
              <a:t>gonist of the receptor GPR</a:t>
            </a:r>
            <a:r>
              <a:rPr lang="en-US" b="1" dirty="0"/>
              <a:t>55</a:t>
            </a:r>
            <a:r>
              <a:rPr lang="en-US" dirty="0"/>
              <a:t>. CBD is an </a:t>
            </a:r>
            <a:r>
              <a:rPr lang="en-US" u="sng" dirty="0"/>
              <a:t>inverse agonist </a:t>
            </a:r>
            <a:r>
              <a:rPr lang="en-US" dirty="0"/>
              <a:t>of the receptors GPR</a:t>
            </a:r>
            <a:r>
              <a:rPr lang="en-US" b="1" dirty="0"/>
              <a:t>3</a:t>
            </a:r>
            <a:r>
              <a:rPr lang="en-US" dirty="0"/>
              <a:t>, GPR</a:t>
            </a:r>
            <a:r>
              <a:rPr lang="en-US" b="1" dirty="0"/>
              <a:t>6</a:t>
            </a:r>
            <a:r>
              <a:rPr lang="en-US" dirty="0"/>
              <a:t>, and GPR</a:t>
            </a:r>
            <a:r>
              <a:rPr lang="en-US" b="1" dirty="0"/>
              <a:t>12</a:t>
            </a:r>
            <a:r>
              <a:rPr lang="en-US" dirty="0"/>
              <a:t>. Moreover, CBD antagonizes the action of CB1 and CB2 receptors agonists, and is suggested to act as an </a:t>
            </a:r>
            <a:r>
              <a:rPr lang="en-US" b="1" dirty="0"/>
              <a:t>inverse agonist </a:t>
            </a:r>
            <a:r>
              <a:rPr lang="en-US" dirty="0"/>
              <a:t>and a </a:t>
            </a:r>
            <a:r>
              <a:rPr lang="en-US" b="1" dirty="0"/>
              <a:t>negative allosteric modulator </a:t>
            </a:r>
            <a:r>
              <a:rPr lang="en-US" dirty="0"/>
              <a:t>of these receptors. CBD also </a:t>
            </a:r>
            <a:r>
              <a:rPr lang="en-US" b="1" dirty="0"/>
              <a:t>inhibits FAAH</a:t>
            </a:r>
            <a:r>
              <a:rPr lang="en-US" dirty="0"/>
              <a:t>, which results in increased </a:t>
            </a:r>
            <a:r>
              <a:rPr lang="en-US" dirty="0" err="1"/>
              <a:t>anandamide</a:t>
            </a:r>
            <a:r>
              <a:rPr lang="en-US" dirty="0"/>
              <a:t> levels. </a:t>
            </a:r>
            <a:r>
              <a:rPr lang="en-US" dirty="0" err="1"/>
              <a:t>Anandamide</a:t>
            </a:r>
            <a:r>
              <a:rPr lang="en-US" dirty="0"/>
              <a:t> activates CB1, CB2, and TRPV1 receptors. By acting on mitochondria, CBD increases the activity of mitochondrial complexes. In addition, CBD displays </a:t>
            </a:r>
            <a:r>
              <a:rPr lang="en-US" b="1" dirty="0"/>
              <a:t>antioxidant</a:t>
            </a:r>
            <a:r>
              <a:rPr lang="en-US" dirty="0"/>
              <a:t> and </a:t>
            </a:r>
            <a:r>
              <a:rPr lang="en-US" b="1" dirty="0"/>
              <a:t>anti-inflammatory</a:t>
            </a:r>
            <a:r>
              <a:rPr lang="en-US" dirty="0"/>
              <a:t> effects—that are partially mediated by CBD's actions on TRPV1, mitochondria and </a:t>
            </a:r>
            <a:r>
              <a:rPr lang="en-US" dirty="0" err="1"/>
              <a:t>PPARγ</a:t>
            </a:r>
            <a:r>
              <a:rPr lang="en-US" dirty="0"/>
              <a:t>. </a:t>
            </a:r>
            <a:endParaRPr lang="he-IL" dirty="0"/>
          </a:p>
        </p:txBody>
      </p:sp>
    </p:spTree>
    <p:extLst>
      <p:ext uri="{BB962C8B-B14F-4D97-AF65-F5344CB8AC3E}">
        <p14:creationId xmlns:p14="http://schemas.microsoft.com/office/powerpoint/2010/main" val="209225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CBD &amp; the ECS</a:t>
            </a:r>
            <a:endParaRPr lang="he-IL"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295400"/>
            <a:ext cx="624510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77560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sp>
        <p:nvSpPr>
          <p:cNvPr id="3" name="Rectangle 2"/>
          <p:cNvSpPr/>
          <p:nvPr/>
        </p:nvSpPr>
        <p:spPr>
          <a:xfrm>
            <a:off x="609600" y="457200"/>
            <a:ext cx="8229600" cy="1246495"/>
          </a:xfrm>
          <a:prstGeom prst="rect">
            <a:avLst/>
          </a:prstGeom>
        </p:spPr>
        <p:txBody>
          <a:bodyPr wrap="square">
            <a:spAutoFit/>
          </a:bodyPr>
          <a:lstStyle/>
          <a:p>
            <a:r>
              <a:rPr lang="en-US" sz="1500" dirty="0">
                <a:latin typeface="Arial" pitchFamily="34" charset="0"/>
                <a:cs typeface="Arial" pitchFamily="34" charset="0"/>
              </a:rPr>
              <a:t>5-HT1A, serotonin receptor 1A; CB1, cannabinoid receptor type 1; CB2, cannabinoid receptor type 2; FAAH, fatty acid amide hydrolase; GPR3, G-protein-coupled receptor 3; GPR6, G-protein-coupled receptor 6; GPR12, G-protein-coupled receptor 12; GPR55, G-protein-coupled receptor 55; </a:t>
            </a:r>
            <a:r>
              <a:rPr lang="en-US" sz="1500" dirty="0" err="1">
                <a:latin typeface="Arial" pitchFamily="34" charset="0"/>
                <a:cs typeface="Arial" pitchFamily="34" charset="0"/>
              </a:rPr>
              <a:t>PPARγ</a:t>
            </a:r>
            <a:r>
              <a:rPr lang="en-US" sz="1500" dirty="0">
                <a:latin typeface="Arial" pitchFamily="34" charset="0"/>
                <a:cs typeface="Arial" pitchFamily="34" charset="0"/>
              </a:rPr>
              <a:t>, peroxisome proliferator-activated receptor gamma; ROS, reactive oxygen species; </a:t>
            </a:r>
            <a:r>
              <a:rPr lang="en-US" sz="1500" b="1" dirty="0">
                <a:latin typeface="Arial" pitchFamily="34" charset="0"/>
                <a:cs typeface="Arial" pitchFamily="34" charset="0"/>
              </a:rPr>
              <a:t>TRPV1 = transient receptor potential </a:t>
            </a:r>
            <a:r>
              <a:rPr lang="en-US" sz="1500" b="1" dirty="0" err="1">
                <a:latin typeface="Arial" pitchFamily="34" charset="0"/>
                <a:cs typeface="Arial" pitchFamily="34" charset="0"/>
              </a:rPr>
              <a:t>vanilloid</a:t>
            </a:r>
            <a:r>
              <a:rPr lang="en-US" sz="1500" b="1" dirty="0">
                <a:latin typeface="Arial" pitchFamily="34" charset="0"/>
                <a:cs typeface="Arial" pitchFamily="34" charset="0"/>
              </a:rPr>
              <a:t> type 1.</a:t>
            </a:r>
          </a:p>
        </p:txBody>
      </p:sp>
      <p:sp>
        <p:nvSpPr>
          <p:cNvPr id="4" name="Rectangle 3"/>
          <p:cNvSpPr/>
          <p:nvPr/>
        </p:nvSpPr>
        <p:spPr>
          <a:xfrm>
            <a:off x="2438400" y="1828800"/>
            <a:ext cx="4601003" cy="461665"/>
          </a:xfrm>
          <a:prstGeom prst="rect">
            <a:avLst/>
          </a:prstGeom>
        </p:spPr>
        <p:txBody>
          <a:bodyPr wrap="none">
            <a:spAutoFit/>
          </a:bodyPr>
          <a:lstStyle/>
          <a:p>
            <a:r>
              <a:rPr lang="en-US" sz="2400" b="1" dirty="0"/>
              <a:t>Fatty acid binding proteins [FABPs]</a:t>
            </a:r>
            <a:endParaRPr lang="en-US" sz="2400" dirty="0"/>
          </a:p>
        </p:txBody>
      </p:sp>
      <p:pic>
        <p:nvPicPr>
          <p:cNvPr id="5" name="תמונה 5"/>
          <p:cNvPicPr/>
          <p:nvPr/>
        </p:nvPicPr>
        <p:blipFill>
          <a:blip r:embed="rId2" cstate="print">
            <a:extLst>
              <a:ext uri="{28A0092B-C50C-407E-A947-70E740481C1C}">
                <a14:useLocalDpi xmlns:a14="http://schemas.microsoft.com/office/drawing/2010/main" val="0"/>
              </a:ext>
            </a:extLst>
          </a:blip>
          <a:stretch>
            <a:fillRect/>
          </a:stretch>
        </p:blipFill>
        <p:spPr>
          <a:xfrm>
            <a:off x="3328987" y="2286000"/>
            <a:ext cx="2486025" cy="3020695"/>
          </a:xfrm>
          <a:prstGeom prst="rect">
            <a:avLst/>
          </a:prstGeom>
        </p:spPr>
      </p:pic>
      <p:sp>
        <p:nvSpPr>
          <p:cNvPr id="6" name="Rectangle 5"/>
          <p:cNvSpPr/>
          <p:nvPr/>
        </p:nvSpPr>
        <p:spPr>
          <a:xfrm>
            <a:off x="914400" y="5257800"/>
            <a:ext cx="7543800" cy="923330"/>
          </a:xfrm>
          <a:prstGeom prst="rect">
            <a:avLst/>
          </a:prstGeom>
        </p:spPr>
        <p:txBody>
          <a:bodyPr wrap="square">
            <a:spAutoFit/>
          </a:bodyPr>
          <a:lstStyle/>
          <a:p>
            <a:r>
              <a:rPr lang="en-US" dirty="0"/>
              <a:t>THC &amp; CBD bind FABP binding pocket instead of AEA. As a result of the </a:t>
            </a:r>
            <a:r>
              <a:rPr lang="en-US" b="1" dirty="0"/>
              <a:t>competitive binding</a:t>
            </a:r>
            <a:r>
              <a:rPr lang="en-US" dirty="0"/>
              <a:t>, AEA cannot reach the Endoplasmic Reticulum [</a:t>
            </a:r>
            <a:r>
              <a:rPr lang="en-US" b="1" dirty="0"/>
              <a:t>ER</a:t>
            </a:r>
            <a:r>
              <a:rPr lang="en-US" dirty="0"/>
              <a:t>] and does not get inactivated by FAAH. </a:t>
            </a:r>
            <a:endParaRPr lang="he-IL" dirty="0"/>
          </a:p>
        </p:txBody>
      </p:sp>
    </p:spTree>
    <p:extLst>
      <p:ext uri="{BB962C8B-B14F-4D97-AF65-F5344CB8AC3E}">
        <p14:creationId xmlns:p14="http://schemas.microsoft.com/office/powerpoint/2010/main" val="2014804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3" name="תמונה 6"/>
          <p:cNvPicPr/>
          <p:nvPr/>
        </p:nvPicPr>
        <p:blipFill>
          <a:blip r:embed="rId2" cstate="print">
            <a:extLst>
              <a:ext uri="{28A0092B-C50C-407E-A947-70E740481C1C}">
                <a14:useLocalDpi xmlns:a14="http://schemas.microsoft.com/office/drawing/2010/main" val="0"/>
              </a:ext>
            </a:extLst>
          </a:blip>
          <a:stretch>
            <a:fillRect/>
          </a:stretch>
        </p:blipFill>
        <p:spPr>
          <a:xfrm>
            <a:off x="1600200" y="762000"/>
            <a:ext cx="5719763" cy="3677285"/>
          </a:xfrm>
          <a:prstGeom prst="rect">
            <a:avLst/>
          </a:prstGeom>
        </p:spPr>
      </p:pic>
      <p:sp>
        <p:nvSpPr>
          <p:cNvPr id="4" name="Rectangle 3"/>
          <p:cNvSpPr/>
          <p:nvPr/>
        </p:nvSpPr>
        <p:spPr>
          <a:xfrm>
            <a:off x="1524000" y="4715470"/>
            <a:ext cx="6400800" cy="923330"/>
          </a:xfrm>
          <a:prstGeom prst="rect">
            <a:avLst/>
          </a:prstGeom>
        </p:spPr>
        <p:txBody>
          <a:bodyPr wrap="square">
            <a:spAutoFit/>
          </a:bodyPr>
          <a:lstStyle/>
          <a:p>
            <a:r>
              <a:rPr lang="en-US" dirty="0"/>
              <a:t>FABP1 carry </a:t>
            </a:r>
            <a:r>
              <a:rPr lang="en-US" dirty="0" err="1"/>
              <a:t>pCBs</a:t>
            </a:r>
            <a:r>
              <a:rPr lang="en-US" dirty="0"/>
              <a:t> in the cytoplasm to the Endoplasmic Reticulum [</a:t>
            </a:r>
            <a:r>
              <a:rPr lang="en-US" b="1" dirty="0"/>
              <a:t>ER</a:t>
            </a:r>
            <a:r>
              <a:rPr lang="en-US" dirty="0"/>
              <a:t>] to be metabolized by CYP450 enzymes. Inhibition of FABP1 reduces the metabolism of </a:t>
            </a:r>
            <a:r>
              <a:rPr lang="en-US" dirty="0" err="1"/>
              <a:t>pCBs</a:t>
            </a:r>
            <a:r>
              <a:rPr lang="en-US" dirty="0"/>
              <a:t> by CYP450. </a:t>
            </a:r>
            <a:endParaRPr lang="he-IL" dirty="0"/>
          </a:p>
        </p:txBody>
      </p:sp>
    </p:spTree>
    <p:extLst>
      <p:ext uri="{BB962C8B-B14F-4D97-AF65-F5344CB8AC3E}">
        <p14:creationId xmlns:p14="http://schemas.microsoft.com/office/powerpoint/2010/main" val="3145339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sp>
        <p:nvSpPr>
          <p:cNvPr id="3" name="Rectangle 2"/>
          <p:cNvSpPr/>
          <p:nvPr/>
        </p:nvSpPr>
        <p:spPr>
          <a:xfrm>
            <a:off x="762000" y="398413"/>
            <a:ext cx="7848600" cy="6001643"/>
          </a:xfrm>
          <a:prstGeom prst="rect">
            <a:avLst/>
          </a:prstGeom>
        </p:spPr>
        <p:txBody>
          <a:bodyPr wrap="square">
            <a:spAutoFit/>
          </a:bodyPr>
          <a:lstStyle/>
          <a:p>
            <a:pPr algn="ctr"/>
            <a:r>
              <a:rPr lang="en-US" sz="2400" b="1" dirty="0"/>
              <a:t>Fatty acid binding proteins [FABPs] and their genes</a:t>
            </a:r>
            <a:endParaRPr lang="en-US" sz="2400" dirty="0"/>
          </a:p>
          <a:p>
            <a:r>
              <a:rPr lang="en-US" sz="800" dirty="0"/>
              <a:t>  </a:t>
            </a:r>
          </a:p>
          <a:p>
            <a:r>
              <a:rPr lang="en-US" sz="1700" dirty="0"/>
              <a:t>The fatty-acid-binding proteins (</a:t>
            </a:r>
            <a:r>
              <a:rPr lang="en-US" sz="1700" b="1" dirty="0"/>
              <a:t>FABPs</a:t>
            </a:r>
            <a:r>
              <a:rPr lang="en-US" sz="1700" dirty="0"/>
              <a:t>) are a family of </a:t>
            </a:r>
            <a:r>
              <a:rPr lang="en-US" sz="1700" b="1" dirty="0"/>
              <a:t>transport proteins</a:t>
            </a:r>
            <a:r>
              <a:rPr lang="en-US" sz="1700" dirty="0"/>
              <a:t> for </a:t>
            </a:r>
            <a:r>
              <a:rPr lang="en-US" sz="1700" b="1" dirty="0"/>
              <a:t>fatty acids</a:t>
            </a:r>
            <a:r>
              <a:rPr lang="en-US" sz="1700" dirty="0"/>
              <a:t> and other lipophilic substances such as eicosanoids and </a:t>
            </a:r>
            <a:r>
              <a:rPr lang="en-US" sz="1700" dirty="0" err="1"/>
              <a:t>retinoids</a:t>
            </a:r>
            <a:r>
              <a:rPr lang="en-US" sz="1700" dirty="0"/>
              <a:t>. These proteins are thought to facilitate the </a:t>
            </a:r>
            <a:r>
              <a:rPr lang="en-US" sz="1700" u="sng" dirty="0"/>
              <a:t>transfer</a:t>
            </a:r>
            <a:r>
              <a:rPr lang="en-US" sz="1700" dirty="0"/>
              <a:t> of fatty acids between extra- and intracellular membranes. Some family members are also believed to transport lipophilic molecules from outer cell membrane to certain </a:t>
            </a:r>
            <a:r>
              <a:rPr lang="en-US" sz="1700" u="sng" dirty="0"/>
              <a:t>intracellular &amp; nuclear receptors</a:t>
            </a:r>
            <a:r>
              <a:rPr lang="en-US" sz="1700" dirty="0"/>
              <a:t> such as </a:t>
            </a:r>
            <a:r>
              <a:rPr lang="en-US" sz="1700" b="1" dirty="0"/>
              <a:t>PPAR</a:t>
            </a:r>
            <a:r>
              <a:rPr lang="en-US" sz="1700" dirty="0"/>
              <a:t>. The FABPs are intracellular carriers that “solubilize” the </a:t>
            </a:r>
            <a:r>
              <a:rPr lang="en-US" sz="1700" dirty="0" err="1"/>
              <a:t>endocannabinoid</a:t>
            </a:r>
            <a:r>
              <a:rPr lang="en-US" sz="1700" dirty="0"/>
              <a:t> [</a:t>
            </a:r>
            <a:r>
              <a:rPr lang="en-US" sz="1700" dirty="0" err="1"/>
              <a:t>eCB</a:t>
            </a:r>
            <a:r>
              <a:rPr lang="en-US" sz="1700" dirty="0"/>
              <a:t>] </a:t>
            </a:r>
            <a:r>
              <a:rPr lang="en-US" sz="1700" dirty="0" err="1"/>
              <a:t>anandamide</a:t>
            </a:r>
            <a:r>
              <a:rPr lang="en-US" sz="1700" dirty="0"/>
              <a:t> (AEA), transporting it to the breakdown by FAAH.</a:t>
            </a:r>
          </a:p>
          <a:p>
            <a:r>
              <a:rPr lang="en-US" sz="1700" u="sng" dirty="0"/>
              <a:t>Compounds</a:t>
            </a:r>
            <a:r>
              <a:rPr lang="en-US" sz="1700" dirty="0"/>
              <a:t> that </a:t>
            </a:r>
            <a:r>
              <a:rPr lang="en-US" sz="1700" u="sng" dirty="0"/>
              <a:t>bind to FABPs </a:t>
            </a:r>
            <a:r>
              <a:rPr lang="en-US" sz="1700" b="1" dirty="0"/>
              <a:t>block AEA breakdown</a:t>
            </a:r>
            <a:r>
              <a:rPr lang="en-US" sz="1700" dirty="0"/>
              <a:t>, raising its level. </a:t>
            </a:r>
          </a:p>
          <a:p>
            <a:r>
              <a:rPr lang="en-US" sz="1700" dirty="0"/>
              <a:t>The cannabinoids (</a:t>
            </a:r>
            <a:r>
              <a:rPr lang="en-US" sz="1700" b="1" dirty="0"/>
              <a:t>THC</a:t>
            </a:r>
            <a:r>
              <a:rPr lang="en-US" sz="1700" dirty="0"/>
              <a:t> and </a:t>
            </a:r>
            <a:r>
              <a:rPr lang="en-US" sz="1700" b="1" dirty="0"/>
              <a:t>CBD</a:t>
            </a:r>
            <a:r>
              <a:rPr lang="en-US" sz="1700" dirty="0"/>
              <a:t>) are also discovered to </a:t>
            </a:r>
            <a:r>
              <a:rPr lang="en-US" sz="1700" u="sng" dirty="0"/>
              <a:t>bind</a:t>
            </a:r>
            <a:r>
              <a:rPr lang="en-US" sz="1700" dirty="0"/>
              <a:t> few human FABPs (</a:t>
            </a:r>
            <a:r>
              <a:rPr lang="en-US" sz="1700" b="1" dirty="0"/>
              <a:t>1, 3, 5, </a:t>
            </a:r>
            <a:r>
              <a:rPr lang="en-US" sz="1700" dirty="0"/>
              <a:t>and</a:t>
            </a:r>
            <a:r>
              <a:rPr lang="en-US" sz="1700" b="1" dirty="0"/>
              <a:t> 7</a:t>
            </a:r>
            <a:r>
              <a:rPr lang="en-US" sz="1700" dirty="0"/>
              <a:t>) that function as intracellular carriers, as THC and CBD inhibit the cellular uptake and catabolism of AEA by targeting FABPs. </a:t>
            </a:r>
            <a:r>
              <a:rPr lang="en-US" sz="1700" b="1" dirty="0"/>
              <a:t>Competition for FABPs</a:t>
            </a:r>
            <a:r>
              <a:rPr lang="en-US" sz="1700" dirty="0"/>
              <a:t> may in part or wholly explain the </a:t>
            </a:r>
            <a:r>
              <a:rPr lang="en-US" sz="1700" u="sng" dirty="0"/>
              <a:t>increased circulating levels of </a:t>
            </a:r>
            <a:r>
              <a:rPr lang="en-US" sz="1700" u="sng" dirty="0" err="1"/>
              <a:t>eCBs</a:t>
            </a:r>
            <a:r>
              <a:rPr lang="en-US" sz="1700" dirty="0"/>
              <a:t> reported </a:t>
            </a:r>
            <a:r>
              <a:rPr lang="en-US" sz="1700" b="1" dirty="0"/>
              <a:t>after consumption of cannabinoids</a:t>
            </a:r>
            <a:r>
              <a:rPr lang="en-US" sz="1700" dirty="0"/>
              <a:t>. </a:t>
            </a:r>
          </a:p>
          <a:p>
            <a:r>
              <a:rPr lang="en-US" sz="1700" dirty="0"/>
              <a:t>Levels of fatty-acid-binding protein have been shown to </a:t>
            </a:r>
            <a:r>
              <a:rPr lang="en-US" sz="1700" b="1" dirty="0"/>
              <a:t>decline with ageing </a:t>
            </a:r>
            <a:r>
              <a:rPr lang="en-US" sz="1700" dirty="0"/>
              <a:t>in the mouse brain, possibly contributing to age-associated decline in synaptic activity. </a:t>
            </a:r>
          </a:p>
          <a:p>
            <a:r>
              <a:rPr lang="en-US" sz="1700" dirty="0"/>
              <a:t>Interestingly, most CBD consumers are </a:t>
            </a:r>
            <a:r>
              <a:rPr lang="en-US" sz="1700" u="sng" dirty="0"/>
              <a:t>over 50 years old</a:t>
            </a:r>
            <a:r>
              <a:rPr lang="en-US" sz="1700" dirty="0"/>
              <a:t>.</a:t>
            </a:r>
          </a:p>
          <a:p>
            <a:r>
              <a:rPr lang="en-US" sz="800" dirty="0"/>
              <a:t> </a:t>
            </a:r>
          </a:p>
          <a:p>
            <a:r>
              <a:rPr lang="en-US" b="1" i="1" u="sng" dirty="0"/>
              <a:t>Hypothesis:</a:t>
            </a:r>
            <a:r>
              <a:rPr lang="en-US" b="1" dirty="0"/>
              <a:t> Genetic variations in the FABPs genes and its expression are involved in determining the effect of CBD in humans.</a:t>
            </a:r>
            <a:endParaRPr lang="en-US" dirty="0"/>
          </a:p>
          <a:p>
            <a:r>
              <a:rPr lang="en-US" b="1" dirty="0"/>
              <a:t>Smoking cannabis enhance endogenous AEA levels treating </a:t>
            </a:r>
            <a:r>
              <a:rPr lang="en-US" b="1" dirty="0" err="1"/>
              <a:t>eCB</a:t>
            </a:r>
            <a:r>
              <a:rPr lang="en-US" b="1" dirty="0"/>
              <a:t> deficiency syndrome [EDS].</a:t>
            </a:r>
            <a:endParaRPr lang="en-US" dirty="0"/>
          </a:p>
        </p:txBody>
      </p:sp>
    </p:spTree>
    <p:extLst>
      <p:ext uri="{BB962C8B-B14F-4D97-AF65-F5344CB8AC3E}">
        <p14:creationId xmlns:p14="http://schemas.microsoft.com/office/powerpoint/2010/main" val="121740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pic>
        <p:nvPicPr>
          <p:cNvPr id="4" name="תמונה 7"/>
          <p:cNvPicPr/>
          <p:nvPr/>
        </p:nvPicPr>
        <p:blipFill rotWithShape="1">
          <a:blip r:embed="rId2" cstate="print">
            <a:extLst>
              <a:ext uri="{28A0092B-C50C-407E-A947-70E740481C1C}">
                <a14:useLocalDpi xmlns:a14="http://schemas.microsoft.com/office/drawing/2010/main" val="0"/>
              </a:ext>
            </a:extLst>
          </a:blip>
          <a:srcRect l="3791" t="12772" r="10096" b="20562"/>
          <a:stretch/>
        </p:blipFill>
        <p:spPr bwMode="auto">
          <a:xfrm>
            <a:off x="1486535" y="381000"/>
            <a:ext cx="5752465" cy="604361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600200" y="1524000"/>
            <a:ext cx="5562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p:cNvSpPr/>
          <p:nvPr/>
        </p:nvSpPr>
        <p:spPr>
          <a:xfrm>
            <a:off x="3276600" y="2743200"/>
            <a:ext cx="4572000" cy="1754326"/>
          </a:xfrm>
          <a:prstGeom prst="rect">
            <a:avLst/>
          </a:prstGeom>
        </p:spPr>
        <p:txBody>
          <a:bodyPr>
            <a:spAutoFit/>
          </a:bodyPr>
          <a:lstStyle/>
          <a:p>
            <a:r>
              <a:rPr lang="en-US" dirty="0"/>
              <a:t>FABP</a:t>
            </a:r>
            <a:r>
              <a:rPr lang="en-US" b="1" dirty="0"/>
              <a:t>1</a:t>
            </a:r>
            <a:r>
              <a:rPr lang="en-US" dirty="0"/>
              <a:t> in the liver, </a:t>
            </a:r>
          </a:p>
          <a:p>
            <a:r>
              <a:rPr lang="en-US" dirty="0"/>
              <a:t>FABP</a:t>
            </a:r>
            <a:r>
              <a:rPr lang="en-US" b="1" dirty="0"/>
              <a:t>3</a:t>
            </a:r>
            <a:r>
              <a:rPr lang="en-US" dirty="0"/>
              <a:t> = muscle &amp; heart, </a:t>
            </a:r>
          </a:p>
          <a:p>
            <a:r>
              <a:rPr lang="en-US" dirty="0"/>
              <a:t>FABP</a:t>
            </a:r>
            <a:r>
              <a:rPr lang="en-US" b="1" dirty="0"/>
              <a:t>5</a:t>
            </a:r>
            <a:r>
              <a:rPr lang="en-US" dirty="0"/>
              <a:t> = epidermal cells, </a:t>
            </a:r>
          </a:p>
          <a:p>
            <a:r>
              <a:rPr lang="en-US" dirty="0"/>
              <a:t>FABP</a:t>
            </a:r>
            <a:r>
              <a:rPr lang="en-US" b="1" dirty="0"/>
              <a:t>7</a:t>
            </a:r>
            <a:r>
              <a:rPr lang="en-US" dirty="0"/>
              <a:t> = </a:t>
            </a:r>
            <a:r>
              <a:rPr lang="en-US" b="1" dirty="0"/>
              <a:t>brain</a:t>
            </a:r>
            <a:r>
              <a:rPr lang="en-US" dirty="0"/>
              <a:t>.</a:t>
            </a:r>
          </a:p>
          <a:p>
            <a:endParaRPr lang="en-US" dirty="0"/>
          </a:p>
          <a:p>
            <a:r>
              <a:rPr lang="en-US" dirty="0"/>
              <a:t>19 FABP pseudo genes were also identified.</a:t>
            </a:r>
          </a:p>
        </p:txBody>
      </p:sp>
    </p:spTree>
    <p:extLst>
      <p:ext uri="{BB962C8B-B14F-4D97-AF65-F5344CB8AC3E}">
        <p14:creationId xmlns:p14="http://schemas.microsoft.com/office/powerpoint/2010/main" val="1676383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960" y="4495800"/>
            <a:ext cx="3425240" cy="188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685800"/>
            <a:ext cx="7848600" cy="3970318"/>
          </a:xfrm>
          <a:prstGeom prst="rect">
            <a:avLst/>
          </a:prstGeom>
        </p:spPr>
        <p:txBody>
          <a:bodyPr wrap="square">
            <a:spAutoFit/>
          </a:bodyPr>
          <a:lstStyle/>
          <a:p>
            <a:pPr algn="ctr"/>
            <a:r>
              <a:rPr lang="en-US" sz="2800" b="1" dirty="0"/>
              <a:t>FABP7 protein &amp; gene</a:t>
            </a:r>
          </a:p>
          <a:p>
            <a:r>
              <a:rPr lang="en-US" sz="800" dirty="0"/>
              <a:t>  </a:t>
            </a:r>
          </a:p>
          <a:p>
            <a:r>
              <a:rPr lang="en-US" dirty="0"/>
              <a:t>The protein encoded by this gene is a brain FABP. Fatty acid binding proteins (FABPs) are a family of small, </a:t>
            </a:r>
            <a:r>
              <a:rPr lang="en-US" u="sng" dirty="0"/>
              <a:t>highly conserved</a:t>
            </a:r>
            <a:r>
              <a:rPr lang="en-US" dirty="0"/>
              <a:t>, cytoplasmic proteins that bind long-chain fatty acids [</a:t>
            </a:r>
            <a:r>
              <a:rPr lang="en-US" b="1" dirty="0"/>
              <a:t>LCFA</a:t>
            </a:r>
            <a:r>
              <a:rPr lang="en-US" dirty="0"/>
              <a:t>] and other hydrophobic ligands. FABPs are thought to play roles in fatty acid uptake, transport, and metabolism.</a:t>
            </a:r>
          </a:p>
          <a:p>
            <a:r>
              <a:rPr lang="en-US" dirty="0"/>
              <a:t>FABP7 is expressed during development, in </a:t>
            </a:r>
            <a:r>
              <a:rPr lang="en-US" b="1" dirty="0"/>
              <a:t>radial glia </a:t>
            </a:r>
            <a:r>
              <a:rPr lang="en-US" dirty="0"/>
              <a:t>by the </a:t>
            </a:r>
            <a:r>
              <a:rPr lang="en-US" b="1" dirty="0"/>
              <a:t>activation of Notch receptors</a:t>
            </a:r>
            <a:r>
              <a:rPr lang="en-US" dirty="0"/>
              <a:t>.</a:t>
            </a:r>
          </a:p>
          <a:p>
            <a:r>
              <a:rPr lang="en-US" u="sng" dirty="0"/>
              <a:t>Radial glia</a:t>
            </a:r>
            <a:r>
              <a:rPr lang="en-US" dirty="0"/>
              <a:t> are specialized cells in the developing nervous system of all vertebrates, and are characterized by long radial processes. These processes facilitate the best known function of radial glia: guiding the radial migration of newborn neurons from the ventricular zone to the mantle regions.</a:t>
            </a:r>
          </a:p>
          <a:p>
            <a:r>
              <a:rPr lang="en-US" b="1" dirty="0" err="1"/>
              <a:t>Reelin</a:t>
            </a:r>
            <a:r>
              <a:rPr lang="en-US" dirty="0"/>
              <a:t> was shown to induce FABP7 expression in neural progenitor cells via Notch-1 activation.</a:t>
            </a:r>
          </a:p>
        </p:txBody>
      </p:sp>
    </p:spTree>
    <p:extLst>
      <p:ext uri="{BB962C8B-B14F-4D97-AF65-F5344CB8AC3E}">
        <p14:creationId xmlns:p14="http://schemas.microsoft.com/office/powerpoint/2010/main" val="3509944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a:p>
        </p:txBody>
      </p:sp>
      <p:sp>
        <p:nvSpPr>
          <p:cNvPr id="3" name="Rectangle 2"/>
          <p:cNvSpPr/>
          <p:nvPr/>
        </p:nvSpPr>
        <p:spPr>
          <a:xfrm>
            <a:off x="685800" y="751344"/>
            <a:ext cx="7772400" cy="3754874"/>
          </a:xfrm>
          <a:prstGeom prst="rect">
            <a:avLst/>
          </a:prstGeom>
        </p:spPr>
        <p:txBody>
          <a:bodyPr wrap="square">
            <a:spAutoFit/>
          </a:bodyPr>
          <a:lstStyle/>
          <a:p>
            <a:r>
              <a:rPr lang="en-US" sz="2000" b="1" dirty="0"/>
              <a:t>Polymorphism screening of brain-expressed FABP7, 5 and 3 genes and association studies in </a:t>
            </a:r>
            <a:r>
              <a:rPr lang="en-US" sz="2000" b="1" u="sng" dirty="0"/>
              <a:t>autism</a:t>
            </a:r>
            <a:r>
              <a:rPr lang="en-US" sz="2000" b="1" dirty="0"/>
              <a:t> and </a:t>
            </a:r>
            <a:r>
              <a:rPr lang="en-US" sz="2000" b="1" u="sng" dirty="0"/>
              <a:t>schizophrenia</a:t>
            </a:r>
            <a:r>
              <a:rPr lang="en-US" sz="2000" b="1" dirty="0"/>
              <a:t> in Japanese subjects </a:t>
            </a:r>
            <a:r>
              <a:rPr lang="en-US" dirty="0"/>
              <a:t>(2010)</a:t>
            </a:r>
          </a:p>
          <a:p>
            <a:r>
              <a:rPr lang="en-US" dirty="0" err="1"/>
              <a:t>Motoko</a:t>
            </a:r>
            <a:r>
              <a:rPr lang="en-US" dirty="0"/>
              <a:t> </a:t>
            </a:r>
            <a:r>
              <a:rPr lang="en-US" b="1" dirty="0" err="1"/>
              <a:t>Maekawa</a:t>
            </a:r>
            <a:r>
              <a:rPr lang="en-US" dirty="0"/>
              <a:t> et al.  </a:t>
            </a:r>
          </a:p>
          <a:p>
            <a:r>
              <a:rPr lang="en-US" dirty="0"/>
              <a:t>Journal of Human Genetics volume 55, pages 127–130 (2010)</a:t>
            </a:r>
          </a:p>
          <a:p>
            <a:endParaRPr lang="en-US" dirty="0"/>
          </a:p>
          <a:p>
            <a:r>
              <a:rPr lang="en-US" dirty="0"/>
              <a:t>Fatty acid-binding protein gene family consist of at least 12 members, of which FABP</a:t>
            </a:r>
            <a:r>
              <a:rPr lang="en-US" b="1" dirty="0"/>
              <a:t>7</a:t>
            </a:r>
            <a:r>
              <a:rPr lang="en-US" dirty="0"/>
              <a:t>, </a:t>
            </a:r>
            <a:r>
              <a:rPr lang="en-US" b="1" dirty="0"/>
              <a:t>5</a:t>
            </a:r>
            <a:r>
              <a:rPr lang="en-US" dirty="0"/>
              <a:t> and </a:t>
            </a:r>
            <a:r>
              <a:rPr lang="en-US" b="1" dirty="0"/>
              <a:t>3</a:t>
            </a:r>
            <a:r>
              <a:rPr lang="en-US" dirty="0"/>
              <a:t> are expressed in the </a:t>
            </a:r>
            <a:r>
              <a:rPr lang="en-US" b="1" dirty="0"/>
              <a:t>brain</a:t>
            </a:r>
            <a:r>
              <a:rPr lang="en-US" dirty="0"/>
              <a:t>. We previously showed that FABP</a:t>
            </a:r>
            <a:r>
              <a:rPr lang="en-US" b="1" dirty="0"/>
              <a:t>7</a:t>
            </a:r>
            <a:r>
              <a:rPr lang="en-US" dirty="0"/>
              <a:t> is associated with </a:t>
            </a:r>
            <a:r>
              <a:rPr lang="en-US" u="sng" dirty="0"/>
              <a:t>schizophrenia</a:t>
            </a:r>
            <a:r>
              <a:rPr lang="en-US" dirty="0"/>
              <a:t> &amp; </a:t>
            </a:r>
            <a:r>
              <a:rPr lang="en-US" u="sng" dirty="0"/>
              <a:t>bipolar disorder</a:t>
            </a:r>
            <a:r>
              <a:rPr lang="en-US" dirty="0"/>
              <a:t>. Recently, genetic overlap between autism and schizophrenia has been reported. Therefore, in this study, we set out to examine the possible roles of brain-expressed FABPs in autism, focusing primarily on potentially </a:t>
            </a:r>
            <a:r>
              <a:rPr lang="en-US" b="1" dirty="0"/>
              <a:t>functional</a:t>
            </a:r>
            <a:r>
              <a:rPr lang="en-US" dirty="0"/>
              <a:t> </a:t>
            </a:r>
            <a:r>
              <a:rPr lang="en-US" b="1" dirty="0"/>
              <a:t>polymorphisms</a:t>
            </a:r>
            <a:r>
              <a:rPr lang="en-US" dirty="0"/>
              <a:t> (that is, </a:t>
            </a:r>
            <a:r>
              <a:rPr lang="en-US" b="1" dirty="0"/>
              <a:t>missense</a:t>
            </a:r>
            <a:r>
              <a:rPr lang="en-US" dirty="0"/>
              <a:t> polymorphisms).</a:t>
            </a:r>
            <a:endParaRPr lang="he-IL" dirty="0"/>
          </a:p>
        </p:txBody>
      </p:sp>
      <p:sp>
        <p:nvSpPr>
          <p:cNvPr id="4" name="Rectangle 3"/>
          <p:cNvSpPr/>
          <p:nvPr/>
        </p:nvSpPr>
        <p:spPr>
          <a:xfrm>
            <a:off x="685800" y="4495800"/>
            <a:ext cx="7543800" cy="1200329"/>
          </a:xfrm>
          <a:prstGeom prst="rect">
            <a:avLst/>
          </a:prstGeom>
        </p:spPr>
        <p:txBody>
          <a:bodyPr wrap="square">
            <a:spAutoFit/>
          </a:bodyPr>
          <a:lstStyle/>
          <a:p>
            <a:r>
              <a:rPr lang="en-US" dirty="0"/>
              <a:t>First, we </a:t>
            </a:r>
            <a:r>
              <a:rPr lang="en-US" dirty="0" err="1"/>
              <a:t>resequenced</a:t>
            </a:r>
            <a:r>
              <a:rPr lang="en-US" dirty="0"/>
              <a:t> the three genes using 285 autism samples. We identified 13 polymorphisms, of which 7 are novel. Of the novel single-nucleotide polymorphisms (</a:t>
            </a:r>
            <a:r>
              <a:rPr lang="en-US" b="1" dirty="0"/>
              <a:t>SNPs</a:t>
            </a:r>
            <a:r>
              <a:rPr lang="en-US" dirty="0"/>
              <a:t>), two are missense mutations, namely, </a:t>
            </a:r>
            <a:r>
              <a:rPr lang="en-US" b="1" dirty="0"/>
              <a:t>376G&gt;C</a:t>
            </a:r>
            <a:r>
              <a:rPr lang="en-US" dirty="0"/>
              <a:t> (Val126Leu) in FABP</a:t>
            </a:r>
            <a:r>
              <a:rPr lang="en-US" b="1" dirty="0"/>
              <a:t>7</a:t>
            </a:r>
            <a:r>
              <a:rPr lang="en-US" dirty="0"/>
              <a:t> and </a:t>
            </a:r>
            <a:r>
              <a:rPr lang="en-US" b="1" dirty="0"/>
              <a:t>340G&gt;C</a:t>
            </a:r>
            <a:r>
              <a:rPr lang="en-US" dirty="0"/>
              <a:t> (Gly114Arg) in FABP</a:t>
            </a:r>
            <a:r>
              <a:rPr lang="en-US" b="1" dirty="0"/>
              <a:t>5</a:t>
            </a:r>
            <a:r>
              <a:rPr lang="en-US" dirty="0"/>
              <a:t>. </a:t>
            </a:r>
            <a:endParaRPr lang="he-IL" dirty="0"/>
          </a:p>
        </p:txBody>
      </p:sp>
    </p:spTree>
    <p:extLst>
      <p:ext uri="{BB962C8B-B14F-4D97-AF65-F5344CB8AC3E}">
        <p14:creationId xmlns:p14="http://schemas.microsoft.com/office/powerpoint/2010/main" val="1136548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a:p>
        </p:txBody>
      </p:sp>
      <p:sp>
        <p:nvSpPr>
          <p:cNvPr id="3" name="Rectangle 2"/>
          <p:cNvSpPr/>
          <p:nvPr/>
        </p:nvSpPr>
        <p:spPr>
          <a:xfrm>
            <a:off x="533400" y="884872"/>
            <a:ext cx="8077200" cy="1477328"/>
          </a:xfrm>
          <a:prstGeom prst="rect">
            <a:avLst/>
          </a:prstGeom>
        </p:spPr>
        <p:txBody>
          <a:bodyPr wrap="square">
            <a:spAutoFit/>
          </a:bodyPr>
          <a:lstStyle/>
          <a:p>
            <a:r>
              <a:rPr lang="en-US" dirty="0"/>
              <a:t>Finally, as a web-based algorithm predicts that the 8A&gt;G (Asp3Gly; </a:t>
            </a:r>
            <a:r>
              <a:rPr lang="en-US" b="1" dirty="0"/>
              <a:t>rs17848124</a:t>
            </a:r>
            <a:r>
              <a:rPr lang="en-US" dirty="0"/>
              <a:t>) in FABP</a:t>
            </a:r>
            <a:r>
              <a:rPr lang="en-US" b="1" dirty="0"/>
              <a:t>3</a:t>
            </a:r>
            <a:r>
              <a:rPr lang="en-US" dirty="0"/>
              <a:t> is ‘probably damaging’, we estimated the possible impact of this SNP, and found that the loss of charge and salt bridge, caused by the Asp3-to-Gly3, may affect </a:t>
            </a:r>
            <a:r>
              <a:rPr lang="en-US" b="1" dirty="0"/>
              <a:t>stability</a:t>
            </a:r>
            <a:r>
              <a:rPr lang="en-US" dirty="0"/>
              <a:t> of the FABP</a:t>
            </a:r>
            <a:r>
              <a:rPr lang="en-US" b="1" dirty="0"/>
              <a:t>3</a:t>
            </a:r>
            <a:r>
              <a:rPr lang="en-US" dirty="0"/>
              <a:t> protein. Future searches for associated phenotypes with missense SNPs using larger samples are highly warranted.</a:t>
            </a:r>
          </a:p>
        </p:txBody>
      </p:sp>
      <p:sp>
        <p:nvSpPr>
          <p:cNvPr id="4" name="Rectangle 3"/>
          <p:cNvSpPr/>
          <p:nvPr/>
        </p:nvSpPr>
        <p:spPr>
          <a:xfrm>
            <a:off x="533400" y="2362200"/>
            <a:ext cx="7924800" cy="1477328"/>
          </a:xfrm>
          <a:prstGeom prst="rect">
            <a:avLst/>
          </a:prstGeom>
        </p:spPr>
        <p:txBody>
          <a:bodyPr wrap="square">
            <a:spAutoFit/>
          </a:bodyPr>
          <a:lstStyle/>
          <a:p>
            <a:r>
              <a:rPr lang="en-US" dirty="0"/>
              <a:t>Our polymorphism screen detected 13 different variants in FABP7, FABP5 and FABP3: 7 are novel and 6 were previously reported. With respect to novel variants, the 376G&gt;C (Val126Leu; SNP ID ‘</a:t>
            </a:r>
            <a:r>
              <a:rPr lang="en-US" b="1" dirty="0"/>
              <a:t>ss160853728</a:t>
            </a:r>
            <a:r>
              <a:rPr lang="en-US" dirty="0"/>
              <a:t>’) in FABP7 and 340G&gt;C (Gly114Arg; newly assigned as ‘</a:t>
            </a:r>
            <a:r>
              <a:rPr lang="en-US" b="1" dirty="0"/>
              <a:t>ss160853732</a:t>
            </a:r>
            <a:r>
              <a:rPr lang="en-US" dirty="0"/>
              <a:t>’) in FABP5 were missense SNPs. The total number of missense SNPs identified in this study is four. </a:t>
            </a:r>
            <a:endParaRPr lang="he-IL" dirty="0"/>
          </a:p>
        </p:txBody>
      </p:sp>
      <p:sp>
        <p:nvSpPr>
          <p:cNvPr id="5" name="Rectangle 4"/>
          <p:cNvSpPr/>
          <p:nvPr/>
        </p:nvSpPr>
        <p:spPr>
          <a:xfrm>
            <a:off x="609600" y="3886200"/>
            <a:ext cx="7772400" cy="1754326"/>
          </a:xfrm>
          <a:prstGeom prst="rect">
            <a:avLst/>
          </a:prstGeom>
        </p:spPr>
        <p:txBody>
          <a:bodyPr wrap="square">
            <a:spAutoFit/>
          </a:bodyPr>
          <a:lstStyle/>
          <a:p>
            <a:r>
              <a:rPr lang="en-US" dirty="0"/>
              <a:t>We tested these four missense SNPs for association with autism and schizophrenia, because of the potentially functional importance of missense polymorphisms. As autism is more prevalent in males than in females, the association analysis of autism samples was done separately in males and in females. The effect of these missense SNPs on drug abuse &amp; addiction should be further investigated.</a:t>
            </a:r>
            <a:endParaRPr lang="he-IL" dirty="0"/>
          </a:p>
        </p:txBody>
      </p:sp>
    </p:spTree>
    <p:extLst>
      <p:ext uri="{BB962C8B-B14F-4D97-AF65-F5344CB8AC3E}">
        <p14:creationId xmlns:p14="http://schemas.microsoft.com/office/powerpoint/2010/main" val="2405366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sp>
        <p:nvSpPr>
          <p:cNvPr id="3" name="Rectangle 2"/>
          <p:cNvSpPr/>
          <p:nvPr/>
        </p:nvSpPr>
        <p:spPr>
          <a:xfrm>
            <a:off x="533400" y="533400"/>
            <a:ext cx="8229600" cy="1323439"/>
          </a:xfrm>
          <a:prstGeom prst="rect">
            <a:avLst/>
          </a:prstGeom>
        </p:spPr>
        <p:txBody>
          <a:bodyPr wrap="square">
            <a:spAutoFit/>
          </a:bodyPr>
          <a:lstStyle/>
          <a:p>
            <a:r>
              <a:rPr lang="en-US" sz="1600" dirty="0"/>
              <a:t>However, none of them showed significant P-values, although the two new missense SNPs (Val126Leu in FABP</a:t>
            </a:r>
            <a:r>
              <a:rPr lang="en-US" sz="1600" b="1" dirty="0"/>
              <a:t>7</a:t>
            </a:r>
            <a:r>
              <a:rPr lang="en-US" sz="1600" dirty="0"/>
              <a:t> and Gly114Arg in FABP</a:t>
            </a:r>
            <a:r>
              <a:rPr lang="en-US" sz="1600" b="1" dirty="0"/>
              <a:t>5</a:t>
            </a:r>
            <a:r>
              <a:rPr lang="en-US" sz="1600" dirty="0"/>
              <a:t>) were not seen in over 1000 control samples. The </a:t>
            </a:r>
            <a:r>
              <a:rPr lang="en-US" sz="1600" b="1" dirty="0"/>
              <a:t>low frequency </a:t>
            </a:r>
            <a:r>
              <a:rPr lang="en-US" sz="1600" dirty="0"/>
              <a:t>of </a:t>
            </a:r>
            <a:r>
              <a:rPr lang="en-US" sz="1600" b="1" dirty="0"/>
              <a:t>minor alleles </a:t>
            </a:r>
            <a:r>
              <a:rPr lang="en-US" sz="1600" dirty="0"/>
              <a:t>from the examined SNPs, suggests that larger sample sizes are needed to exclude the possibility of type II errors, a limitation of the current study. The other caution of this study includes that </a:t>
            </a:r>
            <a:r>
              <a:rPr lang="en-US" sz="1600" u="sng" dirty="0"/>
              <a:t>age</a:t>
            </a:r>
            <a:r>
              <a:rPr lang="en-US" sz="1600" dirty="0"/>
              <a:t> is not matched between autism and control samples.</a:t>
            </a:r>
            <a:endParaRPr lang="he-IL" sz="16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90" b="13137"/>
          <a:stretch/>
        </p:blipFill>
        <p:spPr bwMode="auto">
          <a:xfrm>
            <a:off x="2103353" y="1905000"/>
            <a:ext cx="444984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03353" y="5410200"/>
            <a:ext cx="4449847"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1743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38</a:t>
            </a:fld>
            <a:endParaRPr lang="en-US"/>
          </a:p>
        </p:txBody>
      </p:sp>
      <p:sp>
        <p:nvSpPr>
          <p:cNvPr id="3" name="Rectangle 2"/>
          <p:cNvSpPr/>
          <p:nvPr/>
        </p:nvSpPr>
        <p:spPr>
          <a:xfrm>
            <a:off x="457200" y="406092"/>
            <a:ext cx="8001000" cy="3708708"/>
          </a:xfrm>
          <a:prstGeom prst="rect">
            <a:avLst/>
          </a:prstGeom>
        </p:spPr>
        <p:txBody>
          <a:bodyPr wrap="square">
            <a:spAutoFit/>
          </a:bodyPr>
          <a:lstStyle/>
          <a:p>
            <a:pPr algn="ctr"/>
            <a:r>
              <a:rPr lang="en-US" sz="2400" b="1" dirty="0"/>
              <a:t>Possible impact of the missense SNPs on the structure and function of FABP proteins</a:t>
            </a:r>
          </a:p>
          <a:p>
            <a:r>
              <a:rPr lang="en-US" sz="1700" dirty="0"/>
              <a:t>SNPs that occur in a gene's coding region and result in an amino acid substitution at the coded protein corresponding region are known as missense SNPs, also called </a:t>
            </a:r>
            <a:r>
              <a:rPr lang="en-US" sz="1700" b="1" dirty="0"/>
              <a:t>non-synonymous</a:t>
            </a:r>
            <a:r>
              <a:rPr lang="en-US" sz="1700" dirty="0"/>
              <a:t> SNPs (</a:t>
            </a:r>
            <a:r>
              <a:rPr lang="en-US" sz="1700" dirty="0" err="1"/>
              <a:t>nsSNPs</a:t>
            </a:r>
            <a:r>
              <a:rPr lang="en-US" sz="1700" dirty="0"/>
              <a:t>). In most cases, this variation is neutral or has little effect on the protein function. A tool-website ‘</a:t>
            </a:r>
            <a:r>
              <a:rPr lang="en-US" sz="1700" dirty="0" err="1"/>
              <a:t>PolyPhen</a:t>
            </a:r>
            <a:r>
              <a:rPr lang="en-US" sz="1700" dirty="0"/>
              <a:t>’ can estimate the possible impact of an amino acid substitution on the structure and function of a protein. According to this algorithm, only the Asp3Gly mutation in FABP3 is predicted to be ‘probably damaging’ among the four missense SNPs. The possible impact of the Thr61Met mutation in FABP7 is discussed elsewhere. The crystal structure of FABP3 is known. Replacing Asp by </a:t>
            </a:r>
            <a:r>
              <a:rPr lang="en-US" sz="1700" dirty="0" err="1"/>
              <a:t>Gly</a:t>
            </a:r>
            <a:r>
              <a:rPr lang="en-US" sz="1700" dirty="0"/>
              <a:t> causes loss of a negative charge and breakage of a salt bridge between Asp3 and Lys45, suggesting that this missense polymorphism may </a:t>
            </a:r>
            <a:r>
              <a:rPr lang="en-US" sz="1700" b="1" dirty="0"/>
              <a:t>affect protein stability</a:t>
            </a:r>
            <a:r>
              <a:rPr lang="en-US" sz="1700" dirty="0"/>
              <a:t>. As FABP3 binds and transports FAs, destabilization of FABP3 could affect multiple biological processes.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038600"/>
            <a:ext cx="194468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9000" y="4590871"/>
            <a:ext cx="4572000" cy="1200329"/>
          </a:xfrm>
          <a:prstGeom prst="rect">
            <a:avLst/>
          </a:prstGeom>
        </p:spPr>
        <p:txBody>
          <a:bodyPr>
            <a:spAutoFit/>
          </a:bodyPr>
          <a:lstStyle/>
          <a:p>
            <a:r>
              <a:rPr lang="en-US" dirty="0"/>
              <a:t>The site of the missense polymorphism Asp3Gly in the FABP3 protein structure. The salt bridge between Asp3 and Lys45 is shown as a dashed line, with its distance.</a:t>
            </a:r>
            <a:endParaRPr lang="he-IL" dirty="0"/>
          </a:p>
        </p:txBody>
      </p:sp>
    </p:spTree>
    <p:extLst>
      <p:ext uri="{BB962C8B-B14F-4D97-AF65-F5344CB8AC3E}">
        <p14:creationId xmlns:p14="http://schemas.microsoft.com/office/powerpoint/2010/main" val="170378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sp>
        <p:nvSpPr>
          <p:cNvPr id="3" name="Rectangle 2"/>
          <p:cNvSpPr/>
          <p:nvPr/>
        </p:nvSpPr>
        <p:spPr>
          <a:xfrm>
            <a:off x="685800" y="335846"/>
            <a:ext cx="7696200" cy="3354765"/>
          </a:xfrm>
          <a:prstGeom prst="rect">
            <a:avLst/>
          </a:prstGeom>
        </p:spPr>
        <p:txBody>
          <a:bodyPr wrap="square">
            <a:spAutoFit/>
          </a:bodyPr>
          <a:lstStyle/>
          <a:p>
            <a:pPr algn="ctr"/>
            <a:r>
              <a:rPr lang="en-US" sz="2400" b="1" dirty="0" err="1"/>
              <a:t>Reelin</a:t>
            </a:r>
            <a:r>
              <a:rPr lang="en-US" sz="2400" b="1" dirty="0"/>
              <a:t> Protein &amp; Gene</a:t>
            </a:r>
          </a:p>
          <a:p>
            <a:r>
              <a:rPr lang="en-US" sz="800" dirty="0"/>
              <a:t> </a:t>
            </a:r>
          </a:p>
          <a:p>
            <a:r>
              <a:rPr lang="en-US" dirty="0" err="1"/>
              <a:t>Reelin</a:t>
            </a:r>
            <a:r>
              <a:rPr lang="en-US" dirty="0"/>
              <a:t> is a large secreted extracellular matrix [ECM] glycoprotein that helps regulate processes of neuronal migration and positioning in the developing brain by controlling cell–cell interactions. Besides this important role in early development, </a:t>
            </a:r>
            <a:r>
              <a:rPr lang="en-US" dirty="0" err="1"/>
              <a:t>reelin</a:t>
            </a:r>
            <a:r>
              <a:rPr lang="en-US" dirty="0"/>
              <a:t> continues to work in the adult brain. It </a:t>
            </a:r>
            <a:r>
              <a:rPr lang="en-US" b="1" dirty="0"/>
              <a:t>modulates synaptic plasticity</a:t>
            </a:r>
            <a:r>
              <a:rPr lang="en-US" dirty="0"/>
              <a:t> by enhancing the </a:t>
            </a:r>
            <a:r>
              <a:rPr lang="en-US" u="sng" dirty="0"/>
              <a:t>induction and maintenance</a:t>
            </a:r>
            <a:r>
              <a:rPr lang="en-US" dirty="0"/>
              <a:t> of long-term potentiation [</a:t>
            </a:r>
            <a:r>
              <a:rPr lang="en-US" b="1" dirty="0"/>
              <a:t>LTP</a:t>
            </a:r>
            <a:r>
              <a:rPr lang="en-US" dirty="0"/>
              <a:t>]. It also stimulates </a:t>
            </a:r>
            <a:r>
              <a:rPr lang="en-US" u="sng" dirty="0"/>
              <a:t>dendrite</a:t>
            </a:r>
            <a:r>
              <a:rPr lang="en-US" dirty="0"/>
              <a:t> and dendritic spine </a:t>
            </a:r>
            <a:r>
              <a:rPr lang="en-US" u="sng" dirty="0"/>
              <a:t>development </a:t>
            </a:r>
            <a:r>
              <a:rPr lang="en-US" dirty="0"/>
              <a:t>and regulates the continuing migration of </a:t>
            </a:r>
            <a:r>
              <a:rPr lang="en-US" dirty="0" err="1"/>
              <a:t>neuroblasts</a:t>
            </a:r>
            <a:r>
              <a:rPr lang="en-US" dirty="0"/>
              <a:t> generated in adult neurogenesis sites like the sub-ventricular and sub-granular zones. It is found not only in the brain but also in the liver, thyroid &amp; adrenal glands, Fallopian tube, breast and in comparatively lower levels across a range of anatomical regions.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810000"/>
            <a:ext cx="293987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615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57200"/>
            <a:ext cx="6934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339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40</a:t>
            </a:fld>
            <a:endParaRPr lang="en-US"/>
          </a:p>
        </p:txBody>
      </p:sp>
      <p:sp>
        <p:nvSpPr>
          <p:cNvPr id="3" name="Rectangle 2"/>
          <p:cNvSpPr/>
          <p:nvPr/>
        </p:nvSpPr>
        <p:spPr>
          <a:xfrm>
            <a:off x="762000" y="457200"/>
            <a:ext cx="7848600" cy="2308324"/>
          </a:xfrm>
          <a:prstGeom prst="rect">
            <a:avLst/>
          </a:prstGeom>
        </p:spPr>
        <p:txBody>
          <a:bodyPr wrap="square">
            <a:spAutoFit/>
          </a:bodyPr>
          <a:lstStyle/>
          <a:p>
            <a:r>
              <a:rPr lang="en-US" dirty="0" err="1"/>
              <a:t>Reelin</a:t>
            </a:r>
            <a:r>
              <a:rPr lang="en-US" dirty="0"/>
              <a:t> has been suggested to be implicated in pathogenesis of several brain diseases. The expression of the protein has been found to be significantly lower in </a:t>
            </a:r>
            <a:r>
              <a:rPr lang="en-US" b="1" dirty="0"/>
              <a:t>schizophrenia</a:t>
            </a:r>
            <a:r>
              <a:rPr lang="en-US" dirty="0"/>
              <a:t> and psychotic bipolar disorder [</a:t>
            </a:r>
            <a:r>
              <a:rPr lang="en-US" b="1" dirty="0"/>
              <a:t>BPD</a:t>
            </a:r>
            <a:r>
              <a:rPr lang="en-US" dirty="0"/>
              <a:t>], but the cause of this observation remains uncertain, as studies show that psychotropic medication itself affects </a:t>
            </a:r>
            <a:r>
              <a:rPr lang="en-US" dirty="0" err="1"/>
              <a:t>reelin</a:t>
            </a:r>
            <a:r>
              <a:rPr lang="en-US" dirty="0"/>
              <a:t> expression. Moreover, epigenetic hypotheses aimed at explaining the changed levels of </a:t>
            </a:r>
            <a:r>
              <a:rPr lang="en-US" dirty="0" err="1"/>
              <a:t>reelin</a:t>
            </a:r>
            <a:r>
              <a:rPr lang="en-US" dirty="0"/>
              <a:t> expression are controversial.  Total lack of </a:t>
            </a:r>
            <a:r>
              <a:rPr lang="en-US" dirty="0" err="1"/>
              <a:t>reelin</a:t>
            </a:r>
            <a:r>
              <a:rPr lang="en-US" dirty="0"/>
              <a:t> causes a form of </a:t>
            </a:r>
            <a:r>
              <a:rPr lang="en-US" dirty="0" err="1"/>
              <a:t>lissencephaly</a:t>
            </a:r>
            <a:r>
              <a:rPr lang="en-US" dirty="0"/>
              <a:t>. </a:t>
            </a:r>
            <a:r>
              <a:rPr lang="en-US" dirty="0" err="1"/>
              <a:t>Reelin</a:t>
            </a:r>
            <a:r>
              <a:rPr lang="en-US" dirty="0"/>
              <a:t> may also play a role in </a:t>
            </a:r>
            <a:r>
              <a:rPr lang="en-US" b="1" dirty="0">
                <a:solidFill>
                  <a:schemeClr val="accent6">
                    <a:lumMod val="75000"/>
                  </a:schemeClr>
                </a:solidFill>
              </a:rPr>
              <a:t>Alzheimer's </a:t>
            </a:r>
            <a:r>
              <a:rPr lang="en-US" dirty="0"/>
              <a:t>disease [</a:t>
            </a:r>
            <a:r>
              <a:rPr lang="en-US" b="1" dirty="0"/>
              <a:t>AD</a:t>
            </a:r>
            <a:r>
              <a:rPr lang="en-US" dirty="0"/>
              <a:t>], temporal lobe </a:t>
            </a:r>
            <a:r>
              <a:rPr lang="en-US" b="1" dirty="0"/>
              <a:t>epilepsy</a:t>
            </a:r>
            <a:r>
              <a:rPr lang="en-US" dirty="0"/>
              <a:t> and </a:t>
            </a:r>
            <a:r>
              <a:rPr lang="en-US" b="1" dirty="0"/>
              <a:t>autism</a:t>
            </a:r>
            <a:r>
              <a:rPr lang="en-US" dirty="0"/>
              <a:t>.</a:t>
            </a:r>
            <a:endParaRPr lang="he-IL" dirty="0"/>
          </a:p>
        </p:txBody>
      </p:sp>
      <p:sp>
        <p:nvSpPr>
          <p:cNvPr id="4" name="Rectangle 3"/>
          <p:cNvSpPr/>
          <p:nvPr/>
        </p:nvSpPr>
        <p:spPr>
          <a:xfrm>
            <a:off x="762000" y="2720876"/>
            <a:ext cx="7620000" cy="1815882"/>
          </a:xfrm>
          <a:prstGeom prst="rect">
            <a:avLst/>
          </a:prstGeom>
          <a:solidFill>
            <a:schemeClr val="tx2">
              <a:lumMod val="20000"/>
              <a:lumOff val="80000"/>
            </a:schemeClr>
          </a:solidFill>
        </p:spPr>
        <p:txBody>
          <a:bodyPr wrap="square">
            <a:spAutoFit/>
          </a:bodyPr>
          <a:lstStyle/>
          <a:p>
            <a:r>
              <a:rPr lang="en-US" sz="1600" dirty="0" err="1"/>
              <a:t>Reelin's</a:t>
            </a:r>
            <a:r>
              <a:rPr lang="en-US" sz="1600" dirty="0"/>
              <a:t> name comes from the abnormal reeling gait of </a:t>
            </a:r>
            <a:r>
              <a:rPr lang="en-US" sz="1600" b="1" dirty="0" err="1"/>
              <a:t>reeler</a:t>
            </a:r>
            <a:r>
              <a:rPr lang="en-US" sz="1600" b="1" dirty="0"/>
              <a:t> mice</a:t>
            </a:r>
            <a:r>
              <a:rPr lang="en-US" sz="1600" dirty="0"/>
              <a:t>, which were later found to have a deficiency of this brain protein and were </a:t>
            </a:r>
            <a:r>
              <a:rPr lang="en-US" sz="1600" u="sng" dirty="0"/>
              <a:t>homo</a:t>
            </a:r>
            <a:r>
              <a:rPr lang="en-US" sz="1600" dirty="0"/>
              <a:t>zygous for mutation of the </a:t>
            </a:r>
            <a:r>
              <a:rPr lang="en-US" sz="1600" i="1" dirty="0"/>
              <a:t>RELN</a:t>
            </a:r>
            <a:r>
              <a:rPr lang="en-US" sz="1600" dirty="0"/>
              <a:t> gene. The primary phenotype associated with loss of </a:t>
            </a:r>
            <a:r>
              <a:rPr lang="en-US" sz="1600" dirty="0" err="1"/>
              <a:t>reelin</a:t>
            </a:r>
            <a:r>
              <a:rPr lang="en-US" sz="1600" dirty="0"/>
              <a:t> function is a </a:t>
            </a:r>
            <a:r>
              <a:rPr lang="en-US" sz="1600" u="sng" dirty="0"/>
              <a:t>failure of neuronal positioning</a:t>
            </a:r>
            <a:r>
              <a:rPr lang="en-US" sz="1600" dirty="0"/>
              <a:t> throughout the developing CNS. The mice </a:t>
            </a:r>
            <a:r>
              <a:rPr lang="en-US" sz="1600" u="sng" dirty="0"/>
              <a:t>hetero</a:t>
            </a:r>
            <a:r>
              <a:rPr lang="en-US" sz="1600" dirty="0"/>
              <a:t>zygous for the </a:t>
            </a:r>
            <a:r>
              <a:rPr lang="en-US" sz="1600" dirty="0" err="1"/>
              <a:t>reelin</a:t>
            </a:r>
            <a:r>
              <a:rPr lang="en-US" sz="1600" dirty="0"/>
              <a:t> gene, while having little neuroanatomical defects, display the </a:t>
            </a:r>
            <a:r>
              <a:rPr lang="en-US" sz="1600" dirty="0" err="1"/>
              <a:t>endo</a:t>
            </a:r>
            <a:r>
              <a:rPr lang="en-US" sz="1600" dirty="0"/>
              <a:t>-phenotypic traits linked to </a:t>
            </a:r>
            <a:r>
              <a:rPr lang="en-US" sz="1600" b="1" dirty="0"/>
              <a:t>psychotic disorders. </a:t>
            </a:r>
            <a:r>
              <a:rPr lang="en-US" sz="1600" dirty="0"/>
              <a:t>According to one study, FABP</a:t>
            </a:r>
            <a:r>
              <a:rPr lang="en-US" sz="1600" b="1" dirty="0"/>
              <a:t>7</a:t>
            </a:r>
            <a:r>
              <a:rPr lang="en-US" sz="1600" dirty="0"/>
              <a:t> binds </a:t>
            </a:r>
            <a:r>
              <a:rPr lang="en-US" sz="1600" b="1" dirty="0"/>
              <a:t>DHA</a:t>
            </a:r>
            <a:r>
              <a:rPr lang="en-US" sz="1600" dirty="0"/>
              <a:t> with the </a:t>
            </a:r>
            <a:r>
              <a:rPr lang="en-US" sz="1600" u="sng" dirty="0"/>
              <a:t>highest affinity </a:t>
            </a:r>
            <a:r>
              <a:rPr lang="en-US" sz="1600" dirty="0"/>
              <a:t>among all of the FABPs.</a:t>
            </a:r>
          </a:p>
        </p:txBody>
      </p:sp>
      <p:sp>
        <p:nvSpPr>
          <p:cNvPr id="5" name="Rectangle 4"/>
          <p:cNvSpPr/>
          <p:nvPr/>
        </p:nvSpPr>
        <p:spPr>
          <a:xfrm>
            <a:off x="762000" y="4539496"/>
            <a:ext cx="7620000" cy="1785104"/>
          </a:xfrm>
          <a:prstGeom prst="rect">
            <a:avLst/>
          </a:prstGeom>
          <a:solidFill>
            <a:schemeClr val="accent6">
              <a:lumMod val="20000"/>
              <a:lumOff val="80000"/>
            </a:schemeClr>
          </a:solidFill>
        </p:spPr>
        <p:txBody>
          <a:bodyPr wrap="square">
            <a:spAutoFit/>
          </a:bodyPr>
          <a:lstStyle/>
          <a:p>
            <a:pPr algn="ctr"/>
            <a:r>
              <a:rPr lang="en-US" sz="2000" b="1" dirty="0"/>
              <a:t>The omega-3 Fatty Acid - DHA</a:t>
            </a:r>
          </a:p>
          <a:p>
            <a:r>
              <a:rPr lang="en-US" b="1" dirty="0" err="1"/>
              <a:t>Docosahexaenoic</a:t>
            </a:r>
            <a:r>
              <a:rPr lang="en-US" b="1" dirty="0"/>
              <a:t> acid </a:t>
            </a:r>
            <a:r>
              <a:rPr lang="en-US" dirty="0"/>
              <a:t>(DHA) is an omega-3 fatty acid that is a primary structural component of the human brain, cerebral cortex, skin, and retina. In physiological literature, it is given the name 22:6(n-3). It can be synthesized from alpha-</a:t>
            </a:r>
            <a:r>
              <a:rPr lang="en-US" dirty="0" err="1"/>
              <a:t>linolenic</a:t>
            </a:r>
            <a:r>
              <a:rPr lang="en-US" dirty="0"/>
              <a:t> acid [ALA] or obtained directly from maternal milk (breast milk), fatty fish, fish oil, or algae oil.</a:t>
            </a:r>
          </a:p>
        </p:txBody>
      </p:sp>
    </p:spTree>
    <p:extLst>
      <p:ext uri="{BB962C8B-B14F-4D97-AF65-F5344CB8AC3E}">
        <p14:creationId xmlns:p14="http://schemas.microsoft.com/office/powerpoint/2010/main" val="512640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41</a:t>
            </a:fld>
            <a:endParaRPr lang="en-US"/>
          </a:p>
        </p:txBody>
      </p:sp>
      <p:sp>
        <p:nvSpPr>
          <p:cNvPr id="3" name="Rectangle 2"/>
          <p:cNvSpPr/>
          <p:nvPr/>
        </p:nvSpPr>
        <p:spPr>
          <a:xfrm>
            <a:off x="533400" y="455474"/>
            <a:ext cx="8077200" cy="1477328"/>
          </a:xfrm>
          <a:prstGeom prst="rect">
            <a:avLst/>
          </a:prstGeom>
          <a:solidFill>
            <a:schemeClr val="accent6">
              <a:lumMod val="40000"/>
              <a:lumOff val="60000"/>
            </a:schemeClr>
          </a:solidFill>
        </p:spPr>
        <p:txBody>
          <a:bodyPr wrap="square">
            <a:spAutoFit/>
          </a:bodyPr>
          <a:lstStyle/>
          <a:p>
            <a:r>
              <a:rPr lang="en-US" dirty="0"/>
              <a:t>DHA's structure is a carboxylic acid (-</a:t>
            </a:r>
            <a:r>
              <a:rPr lang="en-US" dirty="0" err="1"/>
              <a:t>oic</a:t>
            </a:r>
            <a:r>
              <a:rPr lang="en-US" dirty="0"/>
              <a:t> acid) with a 22-carbon chain (</a:t>
            </a:r>
            <a:r>
              <a:rPr lang="en-US" dirty="0" err="1"/>
              <a:t>docosa</a:t>
            </a:r>
            <a:r>
              <a:rPr lang="en-US" dirty="0"/>
              <a:t>- derives from the Ancient Greek for 22) and six (</a:t>
            </a:r>
            <a:r>
              <a:rPr lang="en-US" dirty="0" err="1"/>
              <a:t>hexa</a:t>
            </a:r>
            <a:r>
              <a:rPr lang="en-US" dirty="0"/>
              <a:t>-) </a:t>
            </a:r>
            <a:r>
              <a:rPr lang="en-US" dirty="0" err="1"/>
              <a:t>cis</a:t>
            </a:r>
            <a:r>
              <a:rPr lang="en-US" dirty="0"/>
              <a:t> double bonds (-en-);  with the first double bond located at the third carbon from the omega end [</a:t>
            </a:r>
            <a:r>
              <a:rPr lang="en-US" b="1" dirty="0"/>
              <a:t>omega-3 FA</a:t>
            </a:r>
            <a:r>
              <a:rPr lang="en-US" dirty="0"/>
              <a:t>]. Its trivial name is </a:t>
            </a:r>
            <a:r>
              <a:rPr lang="en-US" dirty="0" err="1"/>
              <a:t>cervonic</a:t>
            </a:r>
            <a:r>
              <a:rPr lang="en-US" dirty="0"/>
              <a:t> acid (from the Latin word cerebrum for "brain"), its shorthand name is 22:6(n−3) in the nomenclature of fatty acids.</a:t>
            </a:r>
            <a:endParaRPr lang="he-I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663" y="2027237"/>
            <a:ext cx="285908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3109079"/>
            <a:ext cx="7848600" cy="3139321"/>
          </a:xfrm>
          <a:prstGeom prst="rect">
            <a:avLst/>
          </a:prstGeom>
          <a:solidFill>
            <a:schemeClr val="accent6">
              <a:lumMod val="20000"/>
              <a:lumOff val="80000"/>
            </a:schemeClr>
          </a:solidFill>
        </p:spPr>
        <p:txBody>
          <a:bodyPr wrap="square">
            <a:spAutoFit/>
          </a:bodyPr>
          <a:lstStyle/>
          <a:p>
            <a:r>
              <a:rPr lang="en-US" dirty="0"/>
              <a:t>Most of the </a:t>
            </a:r>
            <a:r>
              <a:rPr lang="en-US" dirty="0" err="1"/>
              <a:t>docosahexaenoic</a:t>
            </a:r>
            <a:r>
              <a:rPr lang="en-US" dirty="0"/>
              <a:t> acid in fish and multi-cellular organisms with access to cold-water oceanic foods originates from photosynthetic and heterotrophic </a:t>
            </a:r>
            <a:r>
              <a:rPr lang="en-US" u="sng" dirty="0"/>
              <a:t>microalgae</a:t>
            </a:r>
            <a:r>
              <a:rPr lang="en-US" dirty="0"/>
              <a:t>, and becomes increasingly concentrated in organisms the further they are up the food chain. DHA manufactured using microalgae is vegetarian.</a:t>
            </a:r>
          </a:p>
          <a:p>
            <a:r>
              <a:rPr lang="en-US" dirty="0"/>
              <a:t>In organisms that do not eat algae containing DHA nor animal products containing DHA, DHA is instead produced internally from α-</a:t>
            </a:r>
            <a:r>
              <a:rPr lang="en-US" dirty="0" err="1"/>
              <a:t>linolenic</a:t>
            </a:r>
            <a:r>
              <a:rPr lang="en-US" dirty="0"/>
              <a:t> acid [</a:t>
            </a:r>
            <a:r>
              <a:rPr lang="en-US" b="1" dirty="0"/>
              <a:t>ALA</a:t>
            </a:r>
            <a:r>
              <a:rPr lang="en-US" dirty="0"/>
              <a:t>], a shorter omega-3 fatty acid manufactured by plants (and also occurring in animal products). Limited amounts of </a:t>
            </a:r>
            <a:r>
              <a:rPr lang="en-US" dirty="0" err="1"/>
              <a:t>eicosapentaenoic</a:t>
            </a:r>
            <a:r>
              <a:rPr lang="en-US" dirty="0"/>
              <a:t> and </a:t>
            </a:r>
            <a:r>
              <a:rPr lang="en-US" dirty="0" err="1"/>
              <a:t>docosapentaenoic</a:t>
            </a:r>
            <a:r>
              <a:rPr lang="en-US" dirty="0"/>
              <a:t> acids are possible products of α-</a:t>
            </a:r>
            <a:r>
              <a:rPr lang="en-US" dirty="0" err="1"/>
              <a:t>linolenic</a:t>
            </a:r>
            <a:r>
              <a:rPr lang="en-US" dirty="0"/>
              <a:t> acid metabolism in young women and men. DHA in breast milk is important for the developing infant. Rates of DHA production in women are 15% higher than in men.</a:t>
            </a:r>
          </a:p>
        </p:txBody>
      </p:sp>
    </p:spTree>
    <p:extLst>
      <p:ext uri="{BB962C8B-B14F-4D97-AF65-F5344CB8AC3E}">
        <p14:creationId xmlns:p14="http://schemas.microsoft.com/office/powerpoint/2010/main" val="2720141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sp>
        <p:nvSpPr>
          <p:cNvPr id="3" name="Rectangle 2"/>
          <p:cNvSpPr/>
          <p:nvPr/>
        </p:nvSpPr>
        <p:spPr>
          <a:xfrm>
            <a:off x="609600" y="609600"/>
            <a:ext cx="7924800" cy="1138773"/>
          </a:xfrm>
          <a:prstGeom prst="rect">
            <a:avLst/>
          </a:prstGeom>
        </p:spPr>
        <p:txBody>
          <a:bodyPr wrap="square">
            <a:spAutoFit/>
          </a:bodyPr>
          <a:lstStyle/>
          <a:p>
            <a:pPr algn="ctr"/>
            <a:r>
              <a:rPr lang="en-US" sz="2400" b="1" dirty="0"/>
              <a:t>Notch-1 Protein &amp; gene</a:t>
            </a:r>
          </a:p>
          <a:p>
            <a:r>
              <a:rPr lang="en-US" sz="800" dirty="0"/>
              <a:t> </a:t>
            </a:r>
          </a:p>
          <a:p>
            <a:r>
              <a:rPr lang="en-US" dirty="0"/>
              <a:t>Notch homolog 1, translocation-associated (</a:t>
            </a:r>
            <a:r>
              <a:rPr lang="en-US" i="1" dirty="0"/>
              <a:t>Drosophila</a:t>
            </a:r>
            <a:r>
              <a:rPr lang="en-US" dirty="0"/>
              <a:t>), also known as NOTCH1, is a human gene encoding a single-pass trans-membrane receptor.</a:t>
            </a:r>
          </a:p>
        </p:txBody>
      </p:sp>
      <p:sp>
        <p:nvSpPr>
          <p:cNvPr id="4" name="Rectangle 3"/>
          <p:cNvSpPr/>
          <p:nvPr/>
        </p:nvSpPr>
        <p:spPr>
          <a:xfrm>
            <a:off x="609600" y="1676400"/>
            <a:ext cx="7848600" cy="4524315"/>
          </a:xfrm>
          <a:prstGeom prst="rect">
            <a:avLst/>
          </a:prstGeom>
        </p:spPr>
        <p:txBody>
          <a:bodyPr wrap="square">
            <a:spAutoFit/>
          </a:bodyPr>
          <a:lstStyle/>
          <a:p>
            <a:r>
              <a:rPr lang="en-US" dirty="0"/>
              <a:t>Notch1 gene encodes a member of the Notch family proteins. Members of this Type 1 trans-membrane protein family share structural characteristics including an extracellular domain consisting of multiple epidermal growth factor-like (</a:t>
            </a:r>
            <a:r>
              <a:rPr lang="en-US" b="1" dirty="0"/>
              <a:t>EGF</a:t>
            </a:r>
            <a:r>
              <a:rPr lang="en-US" dirty="0"/>
              <a:t>) repeats, and an intracellular domain consisting of multiple, different domain types. Notch family members play a role in a variety of developmental processes by controlling cell fate decisions. The Notch signaling network is an </a:t>
            </a:r>
            <a:r>
              <a:rPr lang="en-US" u="sng" dirty="0"/>
              <a:t>evolutionarily conserved</a:t>
            </a:r>
            <a:r>
              <a:rPr lang="en-US" dirty="0"/>
              <a:t> intercellular signaling pathway that regulates interactions between physically adjacent cells. Homologues of the notch-ligands have been identified in humans. This protein is cleaved in the trans-Golgi network, and presented on the cell surface as a heterodimer. It functions as a receptor for membrane bound ligands, and may play multiple roles during development. There is evidence that activated Notch 1 and Notch 3 promote differentiation of </a:t>
            </a:r>
            <a:r>
              <a:rPr lang="en-US" b="1" dirty="0"/>
              <a:t>progenitor cells </a:t>
            </a:r>
            <a:r>
              <a:rPr lang="en-US" dirty="0"/>
              <a:t>into </a:t>
            </a:r>
            <a:r>
              <a:rPr lang="en-US" dirty="0" err="1"/>
              <a:t>astroglia</a:t>
            </a:r>
            <a:r>
              <a:rPr lang="en-US" dirty="0"/>
              <a:t>. Notch 1, when activated </a:t>
            </a:r>
            <a:r>
              <a:rPr lang="en-US" u="sng" dirty="0"/>
              <a:t>before birth</a:t>
            </a:r>
            <a:r>
              <a:rPr lang="en-US" dirty="0"/>
              <a:t>, induces </a:t>
            </a:r>
            <a:r>
              <a:rPr lang="en-US" u="sng" dirty="0"/>
              <a:t>radial glia differentiation</a:t>
            </a:r>
            <a:r>
              <a:rPr lang="en-US" dirty="0"/>
              <a:t>, but </a:t>
            </a:r>
            <a:r>
              <a:rPr lang="en-US" u="sng" dirty="0" err="1"/>
              <a:t>post</a:t>
            </a:r>
            <a:r>
              <a:rPr lang="en-US" dirty="0" err="1"/>
              <a:t>natally</a:t>
            </a:r>
            <a:r>
              <a:rPr lang="en-US" dirty="0"/>
              <a:t> induces the differentiation into </a:t>
            </a:r>
            <a:r>
              <a:rPr lang="en-US" u="sng" dirty="0"/>
              <a:t>astrocytes</a:t>
            </a:r>
            <a:r>
              <a:rPr lang="en-US" dirty="0"/>
              <a:t>. Notch-1 cascade is activated by </a:t>
            </a:r>
            <a:r>
              <a:rPr lang="en-US" dirty="0" err="1"/>
              <a:t>Reelin</a:t>
            </a:r>
            <a:r>
              <a:rPr lang="en-US" dirty="0"/>
              <a:t>. Notch1 and </a:t>
            </a:r>
            <a:r>
              <a:rPr lang="en-US" dirty="0" err="1"/>
              <a:t>Reelin</a:t>
            </a:r>
            <a:r>
              <a:rPr lang="en-US" dirty="0"/>
              <a:t> cooperate in the development of the dentate </a:t>
            </a:r>
            <a:r>
              <a:rPr lang="en-US" dirty="0" err="1"/>
              <a:t>gyrus</a:t>
            </a:r>
            <a:r>
              <a:rPr lang="en-US" dirty="0"/>
              <a:t>.</a:t>
            </a:r>
            <a:endParaRPr lang="he-IL" dirty="0"/>
          </a:p>
        </p:txBody>
      </p:sp>
    </p:spTree>
    <p:extLst>
      <p:ext uri="{BB962C8B-B14F-4D97-AF65-F5344CB8AC3E}">
        <p14:creationId xmlns:p14="http://schemas.microsoft.com/office/powerpoint/2010/main" val="432582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063" y="785813"/>
            <a:ext cx="179228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2059900"/>
            <a:ext cx="7924800" cy="2616101"/>
          </a:xfrm>
          <a:prstGeom prst="rect">
            <a:avLst/>
          </a:prstGeom>
        </p:spPr>
        <p:txBody>
          <a:bodyPr wrap="square">
            <a:spAutoFit/>
          </a:bodyPr>
          <a:lstStyle/>
          <a:p>
            <a:pPr algn="ctr"/>
            <a:r>
              <a:rPr lang="en-US" sz="2000" b="1" dirty="0"/>
              <a:t>Heat shock protein [HSP] 70</a:t>
            </a:r>
          </a:p>
          <a:p>
            <a:r>
              <a:rPr lang="en-US" dirty="0"/>
              <a:t>The 70 </a:t>
            </a:r>
            <a:r>
              <a:rPr lang="en-US" dirty="0" err="1"/>
              <a:t>kilodalton</a:t>
            </a:r>
            <a:r>
              <a:rPr lang="en-US" dirty="0"/>
              <a:t> heat shock proteins (Hsp70s or </a:t>
            </a:r>
            <a:r>
              <a:rPr lang="en-US" dirty="0" err="1"/>
              <a:t>DnaK</a:t>
            </a:r>
            <a:r>
              <a:rPr lang="en-US" dirty="0"/>
              <a:t>) are a family of </a:t>
            </a:r>
            <a:r>
              <a:rPr lang="en-US" u="sng" dirty="0"/>
              <a:t>conserved</a:t>
            </a:r>
            <a:r>
              <a:rPr lang="en-US" dirty="0"/>
              <a:t> ubiquitously expressed heat shock proteins. Proteins with similar structure exist in virtually all living organisms. </a:t>
            </a:r>
            <a:r>
              <a:rPr lang="en-US" u="sng" dirty="0" err="1"/>
              <a:t>Intra</a:t>
            </a:r>
            <a:r>
              <a:rPr lang="en-US" dirty="0" err="1"/>
              <a:t>cellularly</a:t>
            </a:r>
            <a:r>
              <a:rPr lang="en-US" dirty="0"/>
              <a:t> localized Hsp70s are an important part of the cell's machinery for </a:t>
            </a:r>
            <a:r>
              <a:rPr lang="en-US" b="1" dirty="0"/>
              <a:t>protein folding</a:t>
            </a:r>
            <a:r>
              <a:rPr lang="en-US" dirty="0"/>
              <a:t>, performing </a:t>
            </a:r>
            <a:r>
              <a:rPr lang="en-US" u="sng" dirty="0"/>
              <a:t>chaperoning functions</a:t>
            </a:r>
            <a:r>
              <a:rPr lang="en-US" dirty="0"/>
              <a:t>, and helping to protect cells from the adverse effects of physiological stresses. Additionally, membrane-bound Hsp70s have been identified as a potential target for cancer therapies and their </a:t>
            </a:r>
            <a:r>
              <a:rPr lang="en-US" u="sng" dirty="0" err="1"/>
              <a:t>extra</a:t>
            </a:r>
            <a:r>
              <a:rPr lang="en-US" dirty="0" err="1"/>
              <a:t>cellularly</a:t>
            </a:r>
            <a:r>
              <a:rPr lang="en-US" dirty="0"/>
              <a:t> localized counterparts have been identified as having both membrane-bound and membrane-free structures.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13" y="4687887"/>
            <a:ext cx="236537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09937" y="316468"/>
            <a:ext cx="1748556" cy="369332"/>
          </a:xfrm>
          <a:prstGeom prst="rect">
            <a:avLst/>
          </a:prstGeom>
        </p:spPr>
        <p:txBody>
          <a:bodyPr wrap="none">
            <a:spAutoFit/>
          </a:bodyPr>
          <a:lstStyle/>
          <a:p>
            <a:r>
              <a:rPr lang="en-US" b="1" dirty="0"/>
              <a:t>Notch-1 Protein </a:t>
            </a:r>
            <a:endParaRPr lang="he-IL" b="1" dirty="0"/>
          </a:p>
        </p:txBody>
      </p:sp>
    </p:spTree>
    <p:extLst>
      <p:ext uri="{BB962C8B-B14F-4D97-AF65-F5344CB8AC3E}">
        <p14:creationId xmlns:p14="http://schemas.microsoft.com/office/powerpoint/2010/main" val="1655676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sp>
        <p:nvSpPr>
          <p:cNvPr id="3" name="Rectangle 2"/>
          <p:cNvSpPr/>
          <p:nvPr/>
        </p:nvSpPr>
        <p:spPr>
          <a:xfrm>
            <a:off x="685800" y="533400"/>
            <a:ext cx="7696200" cy="1200329"/>
          </a:xfrm>
          <a:prstGeom prst="rect">
            <a:avLst/>
          </a:prstGeom>
        </p:spPr>
        <p:txBody>
          <a:bodyPr wrap="square">
            <a:spAutoFit/>
          </a:bodyPr>
          <a:lstStyle/>
          <a:p>
            <a:r>
              <a:rPr lang="en-US" b="1" dirty="0"/>
              <a:t>Radial glia </a:t>
            </a:r>
            <a:r>
              <a:rPr lang="en-US" dirty="0"/>
              <a:t>are specialized cells in the developing nervous system of all vertebrates, and are characterized by </a:t>
            </a:r>
            <a:r>
              <a:rPr lang="en-US" u="sng" dirty="0"/>
              <a:t>long radial processes</a:t>
            </a:r>
            <a:r>
              <a:rPr lang="en-US" dirty="0"/>
              <a:t>. These processes facilitate the best known function of radial glia: guiding the radial </a:t>
            </a:r>
            <a:r>
              <a:rPr lang="en-US" b="1" dirty="0"/>
              <a:t>migration</a:t>
            </a:r>
            <a:r>
              <a:rPr lang="en-US" dirty="0"/>
              <a:t> of newborn neurons </a:t>
            </a:r>
            <a:r>
              <a:rPr lang="en-US" u="sng" dirty="0"/>
              <a:t>from the ventricular zone to the mantle regions</a:t>
            </a:r>
            <a:r>
              <a:rPr lang="en-US" dirty="0"/>
              <a:t>.</a:t>
            </a:r>
            <a:endParaRPr lang="he-I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981200"/>
            <a:ext cx="6934200" cy="3762266"/>
          </a:xfrm>
          <a:prstGeom prst="rect">
            <a:avLst/>
          </a:prstGeom>
        </p:spPr>
      </p:pic>
      <p:sp>
        <p:nvSpPr>
          <p:cNvPr id="5" name="Rectangle 4"/>
          <p:cNvSpPr/>
          <p:nvPr/>
        </p:nvSpPr>
        <p:spPr>
          <a:xfrm>
            <a:off x="6781800" y="54864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7047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a:p>
        </p:txBody>
      </p:sp>
      <p:sp>
        <p:nvSpPr>
          <p:cNvPr id="3" name="Rectangle 2"/>
          <p:cNvSpPr/>
          <p:nvPr/>
        </p:nvSpPr>
        <p:spPr>
          <a:xfrm>
            <a:off x="685800" y="380286"/>
            <a:ext cx="7848600" cy="6001643"/>
          </a:xfrm>
          <a:prstGeom prst="rect">
            <a:avLst/>
          </a:prstGeom>
        </p:spPr>
        <p:txBody>
          <a:bodyPr wrap="square">
            <a:spAutoFit/>
          </a:bodyPr>
          <a:lstStyle/>
          <a:p>
            <a:pPr algn="ctr"/>
            <a:r>
              <a:rPr lang="en-US" sz="2400" b="1" dirty="0"/>
              <a:t>Cytochrome P450 enzymes &amp; genes</a:t>
            </a:r>
          </a:p>
          <a:p>
            <a:r>
              <a:rPr lang="en-US" dirty="0"/>
              <a:t>Cytochromes P450 (CYPs) are a superfamily of enzymes containing </a:t>
            </a:r>
            <a:r>
              <a:rPr lang="en-US" u="sng" dirty="0" err="1"/>
              <a:t>heme</a:t>
            </a:r>
            <a:r>
              <a:rPr lang="en-US" dirty="0"/>
              <a:t> as a cofactor that functions as mono-</a:t>
            </a:r>
            <a:r>
              <a:rPr lang="en-US" dirty="0" err="1"/>
              <a:t>oxygenases</a:t>
            </a:r>
            <a:r>
              <a:rPr lang="en-US" dirty="0"/>
              <a:t>. In mammals, these proteins oxidize steroids, fatty acids [FAs] &amp; </a:t>
            </a:r>
            <a:r>
              <a:rPr lang="en-US" dirty="0" err="1"/>
              <a:t>xenobiotics</a:t>
            </a:r>
            <a:r>
              <a:rPr lang="en-US" dirty="0"/>
              <a:t>, and are important for the </a:t>
            </a:r>
            <a:r>
              <a:rPr lang="en-US" u="sng" dirty="0"/>
              <a:t>clearance</a:t>
            </a:r>
            <a:r>
              <a:rPr lang="en-US" dirty="0"/>
              <a:t> of various compounds, as well as for hormone synthesis and breakdown. </a:t>
            </a:r>
          </a:p>
          <a:p>
            <a:r>
              <a:rPr lang="en-US" dirty="0"/>
              <a:t>In plants, these proteins are important for the biosynthesis of defensive compounds, FAs and hormones.</a:t>
            </a:r>
          </a:p>
          <a:p>
            <a:r>
              <a:rPr lang="en-US" dirty="0"/>
              <a:t>CYP enzymes have been identified in all kingdoms of life: animals, plants, fungi, </a:t>
            </a:r>
            <a:r>
              <a:rPr lang="en-US" dirty="0" err="1"/>
              <a:t>protists</a:t>
            </a:r>
            <a:r>
              <a:rPr lang="en-US" dirty="0"/>
              <a:t>, bacteria, and </a:t>
            </a:r>
            <a:r>
              <a:rPr lang="en-US" dirty="0" err="1"/>
              <a:t>archaea</a:t>
            </a:r>
            <a:r>
              <a:rPr lang="en-US" dirty="0"/>
              <a:t>, as well as in viruses. However, they are </a:t>
            </a:r>
            <a:r>
              <a:rPr lang="en-US" b="1" dirty="0"/>
              <a:t>not omnipresent</a:t>
            </a:r>
            <a:r>
              <a:rPr lang="en-US" dirty="0"/>
              <a:t>; for example, they have not been found in </a:t>
            </a:r>
            <a:r>
              <a:rPr lang="en-US" i="1" dirty="0"/>
              <a:t>Escherichia coli</a:t>
            </a:r>
            <a:r>
              <a:rPr lang="en-US" dirty="0"/>
              <a:t>. As of 2018, more than 300,000 distinct CYP proteins are known. CYPs are, in general, the terminal oxidase enzymes in electron transfer chains, broadly categorized as P450-containing systems. The term "P450" is derived from the spectrophotometric peak at the wavelength of the </a:t>
            </a:r>
            <a:r>
              <a:rPr lang="en-US" u="sng" dirty="0"/>
              <a:t>absorption maximum</a:t>
            </a:r>
            <a:r>
              <a:rPr lang="en-US" dirty="0"/>
              <a:t> of the enzyme (450 nm) when it is in the reduced state and complexes with carbon monoxide. Most CYPs require a protein partner to deliver one or more electrons to reduce the iron and eventually molecular oxygen. </a:t>
            </a:r>
          </a:p>
          <a:p>
            <a:r>
              <a:rPr lang="en-US" b="1" dirty="0"/>
              <a:t>Metabolism of THC</a:t>
            </a:r>
            <a:r>
              <a:rPr lang="en-US" dirty="0"/>
              <a:t> by Lungs, Brain &amp; Hepatic CYPs:</a:t>
            </a:r>
          </a:p>
          <a:p>
            <a:r>
              <a:rPr lang="en-US" dirty="0"/>
              <a:t>CYP</a:t>
            </a:r>
            <a:r>
              <a:rPr lang="en-US" b="1" dirty="0"/>
              <a:t>2C9</a:t>
            </a:r>
            <a:r>
              <a:rPr lang="en-US" dirty="0"/>
              <a:t>, </a:t>
            </a:r>
            <a:r>
              <a:rPr lang="en-US" b="1" dirty="0"/>
              <a:t>2C19</a:t>
            </a:r>
            <a:r>
              <a:rPr lang="en-US" dirty="0"/>
              <a:t> and </a:t>
            </a:r>
            <a:r>
              <a:rPr lang="en-US" b="1" dirty="0"/>
              <a:t>3A4</a:t>
            </a:r>
            <a:r>
              <a:rPr lang="en-US" dirty="0"/>
              <a:t> metabolizes THC to </a:t>
            </a:r>
            <a:r>
              <a:rPr lang="en-US" b="1" dirty="0"/>
              <a:t>11-OH-THC,</a:t>
            </a:r>
          </a:p>
          <a:p>
            <a:r>
              <a:rPr lang="en-US" dirty="0"/>
              <a:t>CYP</a:t>
            </a:r>
            <a:r>
              <a:rPr lang="en-US" b="1" dirty="0"/>
              <a:t>2C9</a:t>
            </a:r>
            <a:r>
              <a:rPr lang="en-US" dirty="0"/>
              <a:t> also turns 11-OH-THC [the psychoactive primary metabolite] to </a:t>
            </a:r>
            <a:r>
              <a:rPr lang="en-US" b="1" dirty="0"/>
              <a:t>THC-COOH</a:t>
            </a:r>
            <a:r>
              <a:rPr lang="en-US" dirty="0"/>
              <a:t> [the non-active secondary metabolite].</a:t>
            </a:r>
          </a:p>
        </p:txBody>
      </p:sp>
    </p:spTree>
    <p:extLst>
      <p:ext uri="{BB962C8B-B14F-4D97-AF65-F5344CB8AC3E}">
        <p14:creationId xmlns:p14="http://schemas.microsoft.com/office/powerpoint/2010/main" val="3755730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825" y="457200"/>
            <a:ext cx="61023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2057400"/>
            <a:ext cx="7772400" cy="4308872"/>
          </a:xfrm>
          <a:prstGeom prst="rect">
            <a:avLst/>
          </a:prstGeom>
          <a:solidFill>
            <a:schemeClr val="accent3">
              <a:lumMod val="20000"/>
              <a:lumOff val="80000"/>
            </a:schemeClr>
          </a:solidFill>
        </p:spPr>
        <p:txBody>
          <a:bodyPr wrap="square">
            <a:spAutoFit/>
          </a:bodyPr>
          <a:lstStyle/>
          <a:p>
            <a:pPr algn="ctr"/>
            <a:r>
              <a:rPr lang="en-US" sz="2000" b="1" dirty="0"/>
              <a:t>THC LEVELS DO NOT PREDICT DRIVING IMPAIRMENT</a:t>
            </a:r>
            <a:r>
              <a:rPr lang="en-US" sz="2000" dirty="0"/>
              <a:t> (2021)</a:t>
            </a:r>
          </a:p>
          <a:p>
            <a:r>
              <a:rPr lang="en-US" sz="1600" dirty="0"/>
              <a:t>Colin </a:t>
            </a:r>
            <a:r>
              <a:rPr lang="en-US" sz="1600" b="1" dirty="0"/>
              <a:t>Murphy</a:t>
            </a:r>
            <a:r>
              <a:rPr lang="en-US" sz="1600" dirty="0"/>
              <a:t>, February 11, 2021</a:t>
            </a:r>
          </a:p>
          <a:p>
            <a:r>
              <a:rPr lang="en-US" sz="800" dirty="0"/>
              <a:t> </a:t>
            </a:r>
          </a:p>
          <a:p>
            <a:r>
              <a:rPr lang="en-US" sz="1700" dirty="0"/>
              <a:t>The February 5, 2021 issue of "Traffic Injury Prevention" published results from an Australian study assessing the relationship between </a:t>
            </a:r>
            <a:r>
              <a:rPr lang="en-US" sz="1700" u="sng" dirty="0"/>
              <a:t>THC levels</a:t>
            </a:r>
            <a:r>
              <a:rPr lang="en-US" sz="1700" dirty="0"/>
              <a:t> and </a:t>
            </a:r>
            <a:r>
              <a:rPr lang="en-US" sz="1700" u="sng" dirty="0"/>
              <a:t>driving performance</a:t>
            </a:r>
            <a:r>
              <a:rPr lang="en-US" sz="1700" dirty="0"/>
              <a:t>. Volunteers consumed vaporized cannabis samples of varying potencies containing THC, CBD and a placebo. Blood and saliva samples were collected 30 minutes after inhalation and 3.5 hours later.  Researchers evaluated driving performance on a simulator. Nearly half of the participants failed to show driving impairment after 30 minutes despite showing THC levels above the per se limits, e.g., </a:t>
            </a:r>
            <a:r>
              <a:rPr lang="en-US" sz="1700" b="1" dirty="0"/>
              <a:t>5 </a:t>
            </a:r>
            <a:r>
              <a:rPr lang="en-US" sz="1700" b="1" dirty="0" err="1"/>
              <a:t>ng</a:t>
            </a:r>
            <a:r>
              <a:rPr lang="en-US" sz="1700" b="1" dirty="0"/>
              <a:t>/ml</a:t>
            </a:r>
            <a:r>
              <a:rPr lang="en-US" sz="1700" dirty="0"/>
              <a:t>.  Several participants did show impairment at the 3.5 hour mark, but their THC levels were below 5 </a:t>
            </a:r>
            <a:r>
              <a:rPr lang="en-US" sz="1700" dirty="0" err="1"/>
              <a:t>ng</a:t>
            </a:r>
            <a:r>
              <a:rPr lang="en-US" sz="1700" dirty="0"/>
              <a:t>/ml. The blood and oral fluid per se limits examined often failed to discriminate between impaired and unimpaired drivers. Moreover, blood and oral fluid THC concentrations were poorly correlated with driving impairment. It is almost impossible to infer how much cannabis was consumed, or when it was consumed, based solely on a given concentration of THC in any biological matrix.”</a:t>
            </a:r>
          </a:p>
        </p:txBody>
      </p:sp>
    </p:spTree>
    <p:extLst>
      <p:ext uri="{BB962C8B-B14F-4D97-AF65-F5344CB8AC3E}">
        <p14:creationId xmlns:p14="http://schemas.microsoft.com/office/powerpoint/2010/main" val="739600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sp>
        <p:nvSpPr>
          <p:cNvPr id="3" name="Rectangle 2"/>
          <p:cNvSpPr/>
          <p:nvPr/>
        </p:nvSpPr>
        <p:spPr>
          <a:xfrm>
            <a:off x="685800" y="339090"/>
            <a:ext cx="7848600" cy="5909310"/>
          </a:xfrm>
          <a:prstGeom prst="rect">
            <a:avLst/>
          </a:prstGeom>
          <a:solidFill>
            <a:schemeClr val="accent3">
              <a:lumMod val="20000"/>
              <a:lumOff val="80000"/>
            </a:schemeClr>
          </a:solidFill>
        </p:spPr>
        <p:txBody>
          <a:bodyPr wrap="square">
            <a:spAutoFit/>
          </a:bodyPr>
          <a:lstStyle/>
          <a:p>
            <a:r>
              <a:rPr lang="en-US" dirty="0"/>
              <a:t>They reached the following conclusions:</a:t>
            </a:r>
          </a:p>
          <a:p>
            <a:r>
              <a:rPr lang="en-US" dirty="0"/>
              <a:t>Due to erratic and route-dependent differences in THC pharmacokinetics as well as significant inter- and intra-individual variability, blood and oral fluid THC concentrations, unlike BAC [blood alcohol concentrations] for alcohol, provide little information as to the amount of cannabis consumed or the extent to which an individual may be intoxicated. Collectively, these results suggest that the per se limits examined here do not reliably represent thresholds for impaired driving. There appears to be </a:t>
            </a:r>
            <a:r>
              <a:rPr lang="en-US" b="1" dirty="0"/>
              <a:t>a poor and inconsistent relationship between magnitude of impairment and THC concentrations in biological samples</a:t>
            </a:r>
            <a:r>
              <a:rPr lang="en-US" dirty="0"/>
              <a:t>, meaning that per se limits cannot reliably discriminate between impaired and unimpaired drivers. This is consistent with prior research on the topic that demonstrates that per se limits for cannabinoids are not evidence-based .In the USA, Iowa state police does not use a per se limit in Operating While Intoxicated [</a:t>
            </a:r>
            <a:r>
              <a:rPr lang="en-US" b="1" dirty="0"/>
              <a:t>OWI</a:t>
            </a:r>
            <a:r>
              <a:rPr lang="en-US" dirty="0"/>
              <a:t>]-drug cases. Instead, operating with “any amount” of a schedule I or II controlled substance is prohibited.  This is typically established with a urine test result showing the presence of the </a:t>
            </a:r>
            <a:r>
              <a:rPr lang="en-US" b="1" dirty="0"/>
              <a:t>inactive metabolite</a:t>
            </a:r>
            <a:r>
              <a:rPr lang="en-US" dirty="0"/>
              <a:t>, 11-Nor-9-carboxy-Δ9-tetrahydrocannabinol, or </a:t>
            </a:r>
            <a:r>
              <a:rPr lang="en-US" dirty="0" err="1"/>
              <a:t>carboxy</a:t>
            </a:r>
            <a:r>
              <a:rPr lang="en-US" dirty="0"/>
              <a:t> THC (THC-COOH). Not surprising, there is no evidence that the smallest detectable amount of inactive </a:t>
            </a:r>
            <a:r>
              <a:rPr lang="en-US" dirty="0" err="1"/>
              <a:t>carboxy</a:t>
            </a:r>
            <a:r>
              <a:rPr lang="en-US" dirty="0"/>
              <a:t>-THC can discriminate between impaired and unimpaired drivers either.  </a:t>
            </a:r>
          </a:p>
          <a:p>
            <a:r>
              <a:rPr lang="en-US" dirty="0"/>
              <a:t>You hear “follow the science” a lot these days.  Perhaps it is time for the backdoor prohibition of THC to get a second look.</a:t>
            </a:r>
          </a:p>
        </p:txBody>
      </p:sp>
    </p:spTree>
    <p:extLst>
      <p:ext uri="{BB962C8B-B14F-4D97-AF65-F5344CB8AC3E}">
        <p14:creationId xmlns:p14="http://schemas.microsoft.com/office/powerpoint/2010/main" val="531666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sp>
        <p:nvSpPr>
          <p:cNvPr id="3" name="Rectangle 2"/>
          <p:cNvSpPr/>
          <p:nvPr/>
        </p:nvSpPr>
        <p:spPr>
          <a:xfrm>
            <a:off x="2286000" y="457200"/>
            <a:ext cx="4560287" cy="461665"/>
          </a:xfrm>
          <a:prstGeom prst="rect">
            <a:avLst/>
          </a:prstGeom>
        </p:spPr>
        <p:txBody>
          <a:bodyPr wrap="none">
            <a:spAutoFit/>
          </a:bodyPr>
          <a:lstStyle/>
          <a:p>
            <a:r>
              <a:rPr lang="en-US" sz="2400" b="1" dirty="0"/>
              <a:t>Metabolism &amp; distribution of THC</a:t>
            </a:r>
            <a:r>
              <a:rPr lang="en-US" sz="2400" dirty="0"/>
              <a:t>:</a:t>
            </a:r>
            <a:endParaRPr lang="he-IL"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463" y="990600"/>
            <a:ext cx="3773487"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3581400"/>
            <a:ext cx="2725737"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787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15688"/>
            <a:ext cx="3911983" cy="495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52600" y="605135"/>
            <a:ext cx="5213863" cy="461665"/>
          </a:xfrm>
          <a:prstGeom prst="rect">
            <a:avLst/>
          </a:prstGeom>
        </p:spPr>
        <p:txBody>
          <a:bodyPr wrap="none">
            <a:spAutoFit/>
          </a:bodyPr>
          <a:lstStyle/>
          <a:p>
            <a:r>
              <a:rPr lang="en-US" sz="2400" b="1" dirty="0"/>
              <a:t>Metabolism of THC by CYP450 enzymes</a:t>
            </a:r>
            <a:endParaRPr lang="he-IL" sz="2400" b="1" dirty="0"/>
          </a:p>
        </p:txBody>
      </p:sp>
    </p:spTree>
    <p:extLst>
      <p:ext uri="{BB962C8B-B14F-4D97-AF65-F5344CB8AC3E}">
        <p14:creationId xmlns:p14="http://schemas.microsoft.com/office/powerpoint/2010/main" val="13570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Therapeutic Effects of CBD</a:t>
            </a:r>
            <a:endParaRPr lang="he-IL" sz="3600" dirty="0"/>
          </a:p>
        </p:txBody>
      </p:sp>
      <p:sp>
        <p:nvSpPr>
          <p:cNvPr id="3" name="Content Placeholder 2"/>
          <p:cNvSpPr>
            <a:spLocks noGrp="1"/>
          </p:cNvSpPr>
          <p:nvPr>
            <p:ph idx="1"/>
          </p:nvPr>
        </p:nvSpPr>
        <p:spPr>
          <a:xfrm>
            <a:off x="457200" y="1219200"/>
            <a:ext cx="8077200" cy="5029200"/>
          </a:xfrm>
        </p:spPr>
        <p:txBody>
          <a:bodyPr>
            <a:normAutofit lnSpcReduction="10000"/>
          </a:bodyPr>
          <a:lstStyle/>
          <a:p>
            <a:pPr marL="0" indent="0">
              <a:lnSpc>
                <a:spcPct val="115000"/>
              </a:lnSpc>
              <a:spcBef>
                <a:spcPts val="0"/>
              </a:spcBef>
              <a:spcAft>
                <a:spcPts val="1000"/>
              </a:spcAft>
              <a:buNone/>
            </a:pPr>
            <a:r>
              <a:rPr lang="en-US" sz="1400" dirty="0">
                <a:ea typeface="Calibri"/>
                <a:cs typeface="Arial"/>
              </a:rPr>
              <a:t>CBD has been touted for a wide variety of health issues, but the strongest scientific evidence is for its effectiveness in treating some of the cruelest childhood </a:t>
            </a:r>
            <a:r>
              <a:rPr lang="en-US" sz="1400" b="1" dirty="0">
                <a:ea typeface="Calibri"/>
                <a:cs typeface="Arial"/>
              </a:rPr>
              <a:t>epilepsy</a:t>
            </a:r>
            <a:r>
              <a:rPr lang="en-US" sz="1400" dirty="0">
                <a:ea typeface="Calibri"/>
                <a:cs typeface="Arial"/>
              </a:rPr>
              <a:t> syndromes, such as </a:t>
            </a:r>
            <a:r>
              <a:rPr lang="en-US" sz="1400" dirty="0" err="1">
                <a:ea typeface="Calibri"/>
                <a:cs typeface="Arial"/>
              </a:rPr>
              <a:t>Dravet</a:t>
            </a:r>
            <a:r>
              <a:rPr lang="en-US" sz="1400" dirty="0">
                <a:ea typeface="Calibri"/>
                <a:cs typeface="Arial"/>
              </a:rPr>
              <a:t> syndrome [</a:t>
            </a:r>
            <a:r>
              <a:rPr lang="en-US" sz="1400" b="1" dirty="0">
                <a:ea typeface="Calibri"/>
                <a:cs typeface="Arial"/>
              </a:rPr>
              <a:t>DS</a:t>
            </a:r>
            <a:r>
              <a:rPr lang="en-US" sz="1400" dirty="0">
                <a:ea typeface="Calibri"/>
                <a:cs typeface="Arial"/>
              </a:rPr>
              <a:t>] and Lennox-</a:t>
            </a:r>
            <a:r>
              <a:rPr lang="en-US" sz="1400" dirty="0" err="1">
                <a:ea typeface="Calibri"/>
                <a:cs typeface="Arial"/>
              </a:rPr>
              <a:t>Gastaut</a:t>
            </a:r>
            <a:r>
              <a:rPr lang="en-US" sz="1400" dirty="0">
                <a:ea typeface="Calibri"/>
                <a:cs typeface="Arial"/>
              </a:rPr>
              <a:t> syndrome (</a:t>
            </a:r>
            <a:r>
              <a:rPr lang="en-US" sz="1400" b="1" dirty="0">
                <a:ea typeface="Calibri"/>
                <a:cs typeface="Arial"/>
              </a:rPr>
              <a:t>LGS</a:t>
            </a:r>
            <a:r>
              <a:rPr lang="en-US" sz="1400" dirty="0">
                <a:ea typeface="Calibri"/>
                <a:cs typeface="Arial"/>
              </a:rPr>
              <a:t>), which typically don’t respond to anti-seizure medications. In numerous studies, CBD was able to reduce the number of </a:t>
            </a:r>
            <a:r>
              <a:rPr lang="en-US" sz="1400" u="sng" dirty="0">
                <a:ea typeface="Calibri"/>
                <a:cs typeface="Arial"/>
              </a:rPr>
              <a:t>seizures</a:t>
            </a:r>
            <a:r>
              <a:rPr lang="en-US" sz="1400" dirty="0">
                <a:ea typeface="Calibri"/>
                <a:cs typeface="Arial"/>
              </a:rPr>
              <a:t>, and, in some cases, stop them altogether. "</a:t>
            </a:r>
            <a:r>
              <a:rPr lang="en-US" sz="1400" dirty="0" err="1">
                <a:ea typeface="Calibri"/>
                <a:cs typeface="Arial"/>
              </a:rPr>
              <a:t>Epidiolex</a:t>
            </a:r>
            <a:r>
              <a:rPr lang="en-US" sz="1400" dirty="0">
                <a:ea typeface="Calibri"/>
                <a:cs typeface="Arial"/>
              </a:rPr>
              <a:t>", which contains natural CBD, is the first cannabis-derived medicine approved by the FDA for these conditions</a:t>
            </a:r>
            <a:r>
              <a:rPr lang="he-IL" sz="1400" dirty="0">
                <a:ea typeface="Calibri"/>
              </a:rPr>
              <a:t>. </a:t>
            </a:r>
            <a:r>
              <a:rPr lang="en-US" sz="1400" dirty="0">
                <a:ea typeface="Calibri"/>
                <a:cs typeface="Arial"/>
              </a:rPr>
              <a:t>Animal studies, and self-reports or research in humans, suggest CBD may also help with</a:t>
            </a:r>
            <a:r>
              <a:rPr lang="he-IL" sz="1400" dirty="0">
                <a:ea typeface="Calibri"/>
              </a:rPr>
              <a:t>:</a:t>
            </a:r>
            <a:endParaRPr lang="en-US" sz="1400" dirty="0">
              <a:ea typeface="Calibri"/>
            </a:endParaRPr>
          </a:p>
          <a:p>
            <a:r>
              <a:rPr lang="en-US" sz="1400" b="1" u="sng" dirty="0"/>
              <a:t>Anxiety:</a:t>
            </a:r>
            <a:r>
              <a:rPr lang="en-US" sz="1400" dirty="0"/>
              <a:t>  Studies and clinical trials are exploring the common report that CBD can reduce anxiety</a:t>
            </a:r>
            <a:r>
              <a:rPr lang="he-IL" sz="1400" dirty="0"/>
              <a:t>.</a:t>
            </a:r>
            <a:endParaRPr lang="en-US" sz="1400" dirty="0"/>
          </a:p>
          <a:p>
            <a:r>
              <a:rPr lang="en-US" sz="1400" b="1" u="sng" dirty="0"/>
              <a:t>Insomnia:</a:t>
            </a:r>
            <a:r>
              <a:rPr lang="en-US" sz="1400" dirty="0"/>
              <a:t> Studies suggest that CBD may help with both falling asleep and staying asleep</a:t>
            </a:r>
            <a:r>
              <a:rPr lang="he-IL" sz="1400" dirty="0"/>
              <a:t>.</a:t>
            </a:r>
            <a:endParaRPr lang="en-US" sz="1400" dirty="0"/>
          </a:p>
          <a:p>
            <a:r>
              <a:rPr lang="en-US" sz="1400" b="1" u="sng" dirty="0"/>
              <a:t>Chronic pain: </a:t>
            </a:r>
            <a:r>
              <a:rPr lang="en-US" sz="1400" dirty="0"/>
              <a:t>Further human studies are needed to substantiate claims that CBD helps control pain. One animal study from the European Journal of Pain suggests CBD could help lower pain and inflammation due to </a:t>
            </a:r>
            <a:r>
              <a:rPr lang="en-US" sz="1400" u="sng" dirty="0"/>
              <a:t>arthritis</a:t>
            </a:r>
            <a:r>
              <a:rPr lang="en-US" sz="1400" dirty="0"/>
              <a:t> when applied to skin. Other research identifies how CBD may inhibit </a:t>
            </a:r>
            <a:r>
              <a:rPr lang="en-US" sz="1400" u="sng" dirty="0"/>
              <a:t>inflammatory </a:t>
            </a:r>
            <a:r>
              <a:rPr lang="en-US" sz="1400" dirty="0"/>
              <a:t>and </a:t>
            </a:r>
            <a:r>
              <a:rPr lang="en-US" sz="1400" u="sng" dirty="0"/>
              <a:t>neuropathic pain</a:t>
            </a:r>
            <a:r>
              <a:rPr lang="en-US" sz="1400" dirty="0"/>
              <a:t>, which is difficult treat</a:t>
            </a:r>
            <a:r>
              <a:rPr lang="he-IL" sz="1400" dirty="0"/>
              <a:t>.</a:t>
            </a:r>
            <a:endParaRPr lang="en-US" sz="1400" dirty="0"/>
          </a:p>
          <a:p>
            <a:r>
              <a:rPr lang="en-US" sz="1400" b="1" u="sng" dirty="0"/>
              <a:t>Multiple sclerosis [MS]:</a:t>
            </a:r>
            <a:r>
              <a:rPr lang="en-US" sz="1400" b="1" dirty="0"/>
              <a:t>  </a:t>
            </a:r>
            <a:r>
              <a:rPr lang="en-US" sz="1400" dirty="0"/>
              <a:t>One symptom of MS is </a:t>
            </a:r>
            <a:r>
              <a:rPr lang="en-US" sz="1400" u="sng" dirty="0"/>
              <a:t>spasticity</a:t>
            </a:r>
            <a:r>
              <a:rPr lang="en-US" sz="1400" dirty="0"/>
              <a:t>, which causes the muscles to feel stiff and may lead to difficulty moving. Research suggests that oral CBD spray may help to reduce spasticity.</a:t>
            </a:r>
          </a:p>
          <a:p>
            <a:r>
              <a:rPr lang="en-US" sz="1400" b="1" u="sng" dirty="0" err="1"/>
              <a:t>Neuro</a:t>
            </a:r>
            <a:r>
              <a:rPr lang="en-US" sz="1400" b="1" u="sng" dirty="0"/>
              <a:t>-protection:</a:t>
            </a:r>
            <a:r>
              <a:rPr lang="en-US" sz="1400" b="1" dirty="0"/>
              <a:t>  </a:t>
            </a:r>
            <a:r>
              <a:rPr lang="en-US" sz="1400" dirty="0"/>
              <a:t>One review highlights that oral administration of CBD can have </a:t>
            </a:r>
            <a:r>
              <a:rPr lang="en-US" sz="1400" dirty="0" err="1"/>
              <a:t>neuro</a:t>
            </a:r>
            <a:r>
              <a:rPr lang="en-US" sz="1400" dirty="0"/>
              <a:t>-protective properties against conditions such as Alzheimer disease [</a:t>
            </a:r>
            <a:r>
              <a:rPr lang="en-US" sz="1400" b="1" dirty="0"/>
              <a:t>AD</a:t>
            </a:r>
            <a:r>
              <a:rPr lang="en-US" sz="1400" dirty="0"/>
              <a:t>] and Parkinson disease [</a:t>
            </a:r>
            <a:r>
              <a:rPr lang="en-US" sz="1400" b="1" dirty="0"/>
              <a:t>PD</a:t>
            </a:r>
            <a:r>
              <a:rPr lang="en-US" sz="1400" dirty="0"/>
              <a:t>].</a:t>
            </a:r>
          </a:p>
          <a:p>
            <a:r>
              <a:rPr lang="en-US" sz="1400" b="1" u="sng" dirty="0"/>
              <a:t>Addiction:</a:t>
            </a:r>
            <a:r>
              <a:rPr lang="en-US" sz="1400" dirty="0"/>
              <a:t>  CBD can help lower cravings for tobacco (</a:t>
            </a:r>
            <a:r>
              <a:rPr lang="en-US" sz="1400" u="sng" dirty="0"/>
              <a:t>nicotine</a:t>
            </a:r>
            <a:r>
              <a:rPr lang="en-US" sz="1400" dirty="0"/>
              <a:t>) and </a:t>
            </a:r>
            <a:r>
              <a:rPr lang="en-US" sz="1400" u="sng" dirty="0"/>
              <a:t>heroin</a:t>
            </a:r>
            <a:r>
              <a:rPr lang="en-US" sz="1400" dirty="0"/>
              <a:t> under certain conditions, according to some research in humans. Animal models of addiction suggest it may also help lessen cravings for </a:t>
            </a:r>
            <a:r>
              <a:rPr lang="en-US" sz="1400" u="sng" dirty="0"/>
              <a:t>alcohol, cannabis, opiates</a:t>
            </a:r>
            <a:r>
              <a:rPr lang="en-US" sz="1400" dirty="0"/>
              <a:t>, and </a:t>
            </a:r>
            <a:r>
              <a:rPr lang="en-US" sz="1400" u="sng" dirty="0"/>
              <a:t>stimulants</a:t>
            </a:r>
            <a:r>
              <a:rPr lang="en-US" sz="1400" dirty="0"/>
              <a:t> such as </a:t>
            </a:r>
            <a:r>
              <a:rPr lang="en-US" sz="1400" u="sng" dirty="0"/>
              <a:t>cocaine</a:t>
            </a:r>
            <a:r>
              <a:rPr lang="en-US" sz="1400" dirty="0"/>
              <a:t>.</a:t>
            </a:r>
          </a:p>
          <a:p>
            <a:r>
              <a:rPr lang="en-US" sz="1400" b="1" u="sng" dirty="0"/>
              <a:t>Acne:</a:t>
            </a:r>
            <a:r>
              <a:rPr lang="en-US" sz="1400" b="1" dirty="0"/>
              <a:t> </a:t>
            </a:r>
            <a:r>
              <a:rPr lang="en-US" sz="1400" dirty="0"/>
              <a:t> CBD may reduce acne. A 2014 study found it can have a positive impact on human </a:t>
            </a:r>
            <a:r>
              <a:rPr lang="en-US" sz="1400" dirty="0" err="1"/>
              <a:t>sebocytes</a:t>
            </a:r>
            <a:r>
              <a:rPr lang="en-US" sz="1400" dirty="0"/>
              <a:t>. These are the cells that cause sebum that may cause spots. Using </a:t>
            </a:r>
            <a:r>
              <a:rPr lang="en-US" sz="1400" u="sng" dirty="0"/>
              <a:t>topical CBD oil</a:t>
            </a:r>
            <a:r>
              <a:rPr lang="en-US" sz="1400" dirty="0"/>
              <a:t> may be beneficial.</a:t>
            </a:r>
          </a:p>
          <a:p>
            <a:pPr marL="0" indent="0">
              <a:lnSpc>
                <a:spcPct val="115000"/>
              </a:lnSpc>
              <a:spcBef>
                <a:spcPts val="0"/>
              </a:spcBef>
              <a:spcAft>
                <a:spcPts val="1000"/>
              </a:spcAft>
              <a:buNone/>
            </a:pPr>
            <a:endParaRPr lang="en-US" sz="1100" dirty="0">
              <a:ea typeface="Calibri"/>
              <a:cs typeface="Arial"/>
            </a:endParaRPr>
          </a:p>
          <a:p>
            <a:endParaRPr lang="he-IL"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780483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a:p>
        </p:txBody>
      </p:sp>
      <p:sp>
        <p:nvSpPr>
          <p:cNvPr id="4" name="Rectangle 3"/>
          <p:cNvSpPr/>
          <p:nvPr/>
        </p:nvSpPr>
        <p:spPr>
          <a:xfrm>
            <a:off x="1981200" y="609600"/>
            <a:ext cx="5094600" cy="461665"/>
          </a:xfrm>
          <a:prstGeom prst="rect">
            <a:avLst/>
          </a:prstGeom>
        </p:spPr>
        <p:txBody>
          <a:bodyPr wrap="none">
            <a:spAutoFit/>
          </a:bodyPr>
          <a:lstStyle/>
          <a:p>
            <a:r>
              <a:rPr lang="en-US" sz="2400" b="1" dirty="0"/>
              <a:t>Metabolism of CBD by Hepatic CYP450</a:t>
            </a:r>
            <a:endParaRPr lang="he-IL" sz="24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143000"/>
            <a:ext cx="587692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90600" y="5257800"/>
            <a:ext cx="7162800" cy="1200329"/>
          </a:xfrm>
          <a:prstGeom prst="rect">
            <a:avLst/>
          </a:prstGeom>
        </p:spPr>
        <p:txBody>
          <a:bodyPr wrap="square">
            <a:spAutoFit/>
          </a:bodyPr>
          <a:lstStyle/>
          <a:p>
            <a:r>
              <a:rPr lang="en-US" dirty="0"/>
              <a:t>CB</a:t>
            </a:r>
            <a:r>
              <a:rPr lang="en-US" b="1" dirty="0"/>
              <a:t>D</a:t>
            </a:r>
            <a:r>
              <a:rPr lang="en-US" dirty="0"/>
              <a:t> is metabolized by CYP450s - first to </a:t>
            </a:r>
            <a:r>
              <a:rPr lang="en-US" b="1" dirty="0"/>
              <a:t>7-OH-CBD</a:t>
            </a:r>
            <a:r>
              <a:rPr lang="en-US" dirty="0"/>
              <a:t> </a:t>
            </a:r>
          </a:p>
          <a:p>
            <a:r>
              <a:rPr lang="en-US" dirty="0"/>
              <a:t>and then to </a:t>
            </a:r>
            <a:r>
              <a:rPr lang="en-US" b="1" dirty="0"/>
              <a:t>7-COOH-CBD.</a:t>
            </a:r>
          </a:p>
          <a:p>
            <a:r>
              <a:rPr lang="en-US" dirty="0"/>
              <a:t>CB</a:t>
            </a:r>
            <a:r>
              <a:rPr lang="en-US" b="1" dirty="0"/>
              <a:t>D</a:t>
            </a:r>
            <a:r>
              <a:rPr lang="en-US" dirty="0"/>
              <a:t> </a:t>
            </a:r>
            <a:r>
              <a:rPr lang="en-US" u="sng" dirty="0"/>
              <a:t>inhibits</a:t>
            </a:r>
            <a:r>
              <a:rPr lang="en-US" dirty="0"/>
              <a:t> CYP</a:t>
            </a:r>
            <a:r>
              <a:rPr lang="en-US" b="1" dirty="0"/>
              <a:t>2C9</a:t>
            </a:r>
            <a:r>
              <a:rPr lang="en-US" dirty="0"/>
              <a:t> enzyme therefore, </a:t>
            </a:r>
            <a:r>
              <a:rPr lang="en-US" b="1" dirty="0"/>
              <a:t>less THC </a:t>
            </a:r>
            <a:r>
              <a:rPr lang="en-US" dirty="0"/>
              <a:t>is metabolized </a:t>
            </a:r>
          </a:p>
          <a:p>
            <a:r>
              <a:rPr lang="en-US" dirty="0"/>
              <a:t>to </a:t>
            </a:r>
            <a:r>
              <a:rPr lang="en-US" b="1" dirty="0"/>
              <a:t>11-OH-THC</a:t>
            </a:r>
            <a:r>
              <a:rPr lang="en-US" dirty="0"/>
              <a:t>.</a:t>
            </a:r>
          </a:p>
        </p:txBody>
      </p:sp>
    </p:spTree>
    <p:extLst>
      <p:ext uri="{BB962C8B-B14F-4D97-AF65-F5344CB8AC3E}">
        <p14:creationId xmlns:p14="http://schemas.microsoft.com/office/powerpoint/2010/main" val="573047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sp>
        <p:nvSpPr>
          <p:cNvPr id="3" name="Rectangle 2"/>
          <p:cNvSpPr/>
          <p:nvPr/>
        </p:nvSpPr>
        <p:spPr>
          <a:xfrm>
            <a:off x="685800" y="463689"/>
            <a:ext cx="7772400" cy="5632311"/>
          </a:xfrm>
          <a:prstGeom prst="rect">
            <a:avLst/>
          </a:prstGeom>
        </p:spPr>
        <p:txBody>
          <a:bodyPr wrap="square">
            <a:spAutoFit/>
          </a:bodyPr>
          <a:lstStyle/>
          <a:p>
            <a:r>
              <a:rPr lang="en-US" dirty="0"/>
              <a:t>It has repeatedly been demonstrated that CBD is not only a substrate but also an </a:t>
            </a:r>
            <a:r>
              <a:rPr lang="en-US" b="1" dirty="0"/>
              <a:t>inhibitor of CYP450 enzymes</a:t>
            </a:r>
            <a:r>
              <a:rPr lang="en-US" dirty="0"/>
              <a:t>, and thus, it could interfere with the metabolism of other </a:t>
            </a:r>
            <a:r>
              <a:rPr lang="en-US" dirty="0" err="1"/>
              <a:t>xenobiotics</a:t>
            </a:r>
            <a:r>
              <a:rPr lang="en-US" dirty="0"/>
              <a:t>, including THC and medicinal products. Moreover, prolonged CBD administration may induce specific CYP450 </a:t>
            </a:r>
            <a:r>
              <a:rPr lang="en-US" dirty="0" err="1"/>
              <a:t>isoenzymes</a:t>
            </a:r>
            <a:r>
              <a:rPr lang="en-US" dirty="0"/>
              <a:t>, as it has been shown in mouse liver CYP</a:t>
            </a:r>
            <a:r>
              <a:rPr lang="en-US" b="1" dirty="0"/>
              <a:t>3A</a:t>
            </a:r>
            <a:r>
              <a:rPr lang="en-US" dirty="0"/>
              <a:t> and CYP2B as well as for human CYP1A1 in vitro. Also, 6α-OH-CBD was found to be an effective inducer of CYP2B. The resorcinol moiety apparently plays a pivotal role in CYP450 induction.</a:t>
            </a:r>
          </a:p>
          <a:p>
            <a:r>
              <a:rPr lang="en-US" dirty="0"/>
              <a:t>The CYP450-mediated metabolism of </a:t>
            </a:r>
            <a:r>
              <a:rPr lang="en-US" dirty="0" err="1"/>
              <a:t>anandamide</a:t>
            </a:r>
            <a:r>
              <a:rPr lang="en-US" dirty="0"/>
              <a:t> in vitro by liver </a:t>
            </a:r>
            <a:r>
              <a:rPr lang="en-US" dirty="0" err="1"/>
              <a:t>microsomes</a:t>
            </a:r>
            <a:r>
              <a:rPr lang="en-US" dirty="0"/>
              <a:t> isolated from mice treated with CBD (120 mg/kg </a:t>
            </a:r>
            <a:r>
              <a:rPr lang="en-US" dirty="0" err="1"/>
              <a:t>i.p</a:t>
            </a:r>
            <a:r>
              <a:rPr lang="en-US" dirty="0"/>
              <a:t>.) was shown to be inhibited, but the physiological significance of this finding has not been explored. The involvement of CBD in the regulation of the ECS has recently been reviewed.</a:t>
            </a:r>
          </a:p>
          <a:p>
            <a:r>
              <a:rPr lang="en-US" dirty="0"/>
              <a:t>During a Phase I study with healthy male subjects, potential drug–drug interactions of THC/CBD </a:t>
            </a:r>
            <a:r>
              <a:rPr lang="en-US" dirty="0" err="1"/>
              <a:t>oromucosal</a:t>
            </a:r>
            <a:r>
              <a:rPr lang="en-US" dirty="0"/>
              <a:t> spray (</a:t>
            </a:r>
            <a:r>
              <a:rPr lang="en-US" dirty="0" err="1"/>
              <a:t>Sativex</a:t>
            </a:r>
            <a:r>
              <a:rPr lang="en-US" dirty="0"/>
              <a:t>, </a:t>
            </a:r>
            <a:r>
              <a:rPr lang="en-US" dirty="0" err="1"/>
              <a:t>nabiximols</a:t>
            </a:r>
            <a:r>
              <a:rPr lang="en-US" dirty="0"/>
              <a:t>) in combination of CYP450 inducers and inhibitors were assessed using various dose regimens. The antibiotic </a:t>
            </a:r>
            <a:r>
              <a:rPr lang="en-US" b="1" dirty="0"/>
              <a:t>rifampicin</a:t>
            </a:r>
            <a:r>
              <a:rPr lang="en-US" dirty="0"/>
              <a:t>, an </a:t>
            </a:r>
            <a:r>
              <a:rPr lang="en-US" b="1" dirty="0"/>
              <a:t>inducer of CYP3A4 </a:t>
            </a:r>
            <a:r>
              <a:rPr lang="en-US" dirty="0"/>
              <a:t>involved in the metabolism of CBD, significantly reduced the peak plasma concentration of CBD, while the antifungal </a:t>
            </a:r>
            <a:r>
              <a:rPr lang="en-US" u="sng" dirty="0"/>
              <a:t>ketoconazole</a:t>
            </a:r>
            <a:r>
              <a:rPr lang="en-US" dirty="0"/>
              <a:t>, a </a:t>
            </a:r>
            <a:r>
              <a:rPr lang="en-US" u="sng" dirty="0"/>
              <a:t>CYP3A4 inhibitor</a:t>
            </a:r>
            <a:r>
              <a:rPr lang="en-US" dirty="0"/>
              <a:t>, nearly doubled the peak plasma concentration of CBD; however, the moderate </a:t>
            </a:r>
            <a:r>
              <a:rPr lang="en-US" u="sng" dirty="0"/>
              <a:t>CYP2C19 inhibitor</a:t>
            </a:r>
            <a:r>
              <a:rPr lang="en-US" dirty="0"/>
              <a:t> omeprazole, a proton-pump inhibitor used to treat </a:t>
            </a:r>
            <a:r>
              <a:rPr lang="en-US" dirty="0" err="1"/>
              <a:t>gastroesophageal</a:t>
            </a:r>
            <a:r>
              <a:rPr lang="en-US" dirty="0"/>
              <a:t> reflux disease, did not significantly alter the pharmacokinetics [PK] of CBD.</a:t>
            </a:r>
          </a:p>
        </p:txBody>
      </p:sp>
    </p:spTree>
    <p:extLst>
      <p:ext uri="{BB962C8B-B14F-4D97-AF65-F5344CB8AC3E}">
        <p14:creationId xmlns:p14="http://schemas.microsoft.com/office/powerpoint/2010/main" val="3265062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a:p>
        </p:txBody>
      </p:sp>
      <p:sp>
        <p:nvSpPr>
          <p:cNvPr id="3" name="Rectangle 2"/>
          <p:cNvSpPr/>
          <p:nvPr/>
        </p:nvSpPr>
        <p:spPr>
          <a:xfrm>
            <a:off x="685800" y="762000"/>
            <a:ext cx="7696200" cy="5355312"/>
          </a:xfrm>
          <a:prstGeom prst="rect">
            <a:avLst/>
          </a:prstGeom>
        </p:spPr>
        <p:txBody>
          <a:bodyPr wrap="square">
            <a:spAutoFit/>
          </a:bodyPr>
          <a:lstStyle/>
          <a:p>
            <a:r>
              <a:rPr lang="en-US" dirty="0"/>
              <a:t>Recently, an 8-week trial studied the interaction of the anticonvulsant drug </a:t>
            </a:r>
            <a:r>
              <a:rPr lang="en-US" dirty="0" err="1"/>
              <a:t>clobazam</a:t>
            </a:r>
            <a:r>
              <a:rPr lang="en-US" dirty="0"/>
              <a:t> and CBD in 13 children with refractory epilepsy. Oral CBD treatment started with 5 mg/kg per day with a weekly increase of 5 mg/kg per day up to 25 mg/kg per day. It was observed that </a:t>
            </a:r>
            <a:r>
              <a:rPr lang="en-US" u="sng" dirty="0"/>
              <a:t>co-administration</a:t>
            </a:r>
            <a:r>
              <a:rPr lang="en-US" dirty="0"/>
              <a:t> of CBD increased </a:t>
            </a:r>
            <a:r>
              <a:rPr lang="en-US" dirty="0" err="1"/>
              <a:t>clobazam</a:t>
            </a:r>
            <a:r>
              <a:rPr lang="en-US" dirty="0"/>
              <a:t> plasma level by 60%, while the level of its active metabolite </a:t>
            </a:r>
            <a:r>
              <a:rPr lang="en-US" dirty="0" err="1"/>
              <a:t>norclobazam</a:t>
            </a:r>
            <a:r>
              <a:rPr lang="en-US" dirty="0"/>
              <a:t> increased by 500% This allowed the reduction of the initial average 1 mg/kg daily </a:t>
            </a:r>
            <a:r>
              <a:rPr lang="en-US" dirty="0" err="1"/>
              <a:t>clobazam</a:t>
            </a:r>
            <a:r>
              <a:rPr lang="en-US" dirty="0"/>
              <a:t> dose thereby </a:t>
            </a:r>
            <a:r>
              <a:rPr lang="en-US" u="sng" dirty="0"/>
              <a:t>alleviating consequential side effects</a:t>
            </a:r>
            <a:r>
              <a:rPr lang="en-US" dirty="0"/>
              <a:t>. The </a:t>
            </a:r>
            <a:r>
              <a:rPr lang="en-US" dirty="0" err="1"/>
              <a:t>bioactivation</a:t>
            </a:r>
            <a:r>
              <a:rPr lang="en-US" dirty="0"/>
              <a:t> by </a:t>
            </a:r>
            <a:r>
              <a:rPr lang="en-US" dirty="0" err="1"/>
              <a:t>demethylation</a:t>
            </a:r>
            <a:r>
              <a:rPr lang="en-US" dirty="0"/>
              <a:t> of </a:t>
            </a:r>
            <a:r>
              <a:rPr lang="en-US" dirty="0" err="1"/>
              <a:t>clobazam</a:t>
            </a:r>
            <a:r>
              <a:rPr lang="en-US" dirty="0"/>
              <a:t> by CYP</a:t>
            </a:r>
            <a:r>
              <a:rPr lang="en-US" b="1" dirty="0"/>
              <a:t>3A4</a:t>
            </a:r>
            <a:r>
              <a:rPr lang="en-US" dirty="0"/>
              <a:t> and the inactivation by hydroxylation of </a:t>
            </a:r>
            <a:r>
              <a:rPr lang="en-US" dirty="0" err="1"/>
              <a:t>clobazam</a:t>
            </a:r>
            <a:r>
              <a:rPr lang="en-US" dirty="0"/>
              <a:t>/</a:t>
            </a:r>
            <a:r>
              <a:rPr lang="en-US" dirty="0" err="1"/>
              <a:t>norclobazam</a:t>
            </a:r>
            <a:r>
              <a:rPr lang="en-US" dirty="0"/>
              <a:t> by CYP</a:t>
            </a:r>
            <a:r>
              <a:rPr lang="en-US" b="1" dirty="0"/>
              <a:t>2C19. </a:t>
            </a:r>
            <a:r>
              <a:rPr lang="en-US" dirty="0"/>
              <a:t>These </a:t>
            </a:r>
            <a:r>
              <a:rPr lang="en-US" dirty="0" err="1"/>
              <a:t>isoenzymes</a:t>
            </a:r>
            <a:r>
              <a:rPr lang="en-US" dirty="0"/>
              <a:t> are also implicated in CBD metabolism, interactions with CBD and/or its metabolites in such combination therapies should be considered.</a:t>
            </a:r>
          </a:p>
          <a:p>
            <a:r>
              <a:rPr lang="en-US" dirty="0"/>
              <a:t>Furthermore, CBD has been shown to interact in vitro with P-glycoprotein efflux transporters involved in </a:t>
            </a:r>
            <a:r>
              <a:rPr lang="en-US" u="sng" dirty="0"/>
              <a:t>multidrug resistance</a:t>
            </a:r>
            <a:r>
              <a:rPr lang="en-US" dirty="0"/>
              <a:t>, and thus, it may affect the PK of anticancer drugs. Also, the placental permeability in pregnant women who consume CBD-containing preparations may also be influenced.</a:t>
            </a:r>
          </a:p>
          <a:p>
            <a:r>
              <a:rPr lang="en-US" dirty="0"/>
              <a:t>Could any of the pharmacological effects observed for CBD be attributed to its metabolites?</a:t>
            </a:r>
          </a:p>
          <a:p>
            <a:r>
              <a:rPr lang="en-US" b="1" dirty="0">
                <a:solidFill>
                  <a:srgbClr val="0070C0"/>
                </a:solidFill>
              </a:rPr>
              <a:t>Can mutations in the genes encoding CYP-3A4, -2C6 &amp; -2C19 make people less sensitive to CBD’s therapeutic effects?</a:t>
            </a:r>
            <a:endParaRPr lang="he-IL" b="1" dirty="0">
              <a:solidFill>
                <a:srgbClr val="0070C0"/>
              </a:solidFill>
            </a:endParaRPr>
          </a:p>
        </p:txBody>
      </p:sp>
    </p:spTree>
    <p:extLst>
      <p:ext uri="{BB962C8B-B14F-4D97-AF65-F5344CB8AC3E}">
        <p14:creationId xmlns:p14="http://schemas.microsoft.com/office/powerpoint/2010/main" val="803280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457200"/>
            <a:ext cx="6175375"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5800" y="3032879"/>
            <a:ext cx="8001000" cy="3231654"/>
          </a:xfrm>
          <a:prstGeom prst="rect">
            <a:avLst/>
          </a:prstGeom>
        </p:spPr>
        <p:txBody>
          <a:bodyPr wrap="square">
            <a:spAutoFit/>
          </a:bodyPr>
          <a:lstStyle/>
          <a:p>
            <a:pPr algn="ctr"/>
            <a:r>
              <a:rPr lang="en-US" sz="2400" b="1" dirty="0"/>
              <a:t>Chemical Structure &amp; activity of CYP Proteins</a:t>
            </a:r>
          </a:p>
          <a:p>
            <a:r>
              <a:rPr lang="en-US" dirty="0"/>
              <a:t>Human CYPs are primarily membrane-associated proteins located either in the inner membrane of </a:t>
            </a:r>
            <a:r>
              <a:rPr lang="en-US" u="sng" dirty="0"/>
              <a:t>mitochondria</a:t>
            </a:r>
            <a:r>
              <a:rPr lang="en-US" dirty="0"/>
              <a:t> or in the endoplasmic reticulum [ER] of cells. CYPs metabolize thousands of endogenous and exogenous chemicals. Some CYPs metabolize only one (or a very few) substrates, such as CYP19 (aromatase), while others may metabolize multiple substrates. Cytochrome P450 enzymes are present in most tissues of the body, and play important roles in hormone synthesis and breakdown (including estrogen and testosterone synthesis and metabolism), cholesterol synthesis, and vitamin D metabolism. Cytochrome P450 enzymes also function to metabolize potentially toxic compounds, including </a:t>
            </a:r>
            <a:r>
              <a:rPr lang="en-US" u="sng" dirty="0"/>
              <a:t>drugs</a:t>
            </a:r>
            <a:r>
              <a:rPr lang="en-US" dirty="0"/>
              <a:t> and products of endogenous metabolism such as bilirubin, principally in the liver.</a:t>
            </a:r>
          </a:p>
        </p:txBody>
      </p:sp>
    </p:spTree>
    <p:extLst>
      <p:ext uri="{BB962C8B-B14F-4D97-AF65-F5344CB8AC3E}">
        <p14:creationId xmlns:p14="http://schemas.microsoft.com/office/powerpoint/2010/main" val="3163726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54</a:t>
            </a:fld>
            <a:endParaRPr 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0963" y="609601"/>
            <a:ext cx="3475037" cy="326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67000" y="164068"/>
            <a:ext cx="3589509" cy="369332"/>
          </a:xfrm>
          <a:prstGeom prst="rect">
            <a:avLst/>
          </a:prstGeom>
        </p:spPr>
        <p:txBody>
          <a:bodyPr wrap="none">
            <a:spAutoFit/>
          </a:bodyPr>
          <a:lstStyle/>
          <a:p>
            <a:r>
              <a:rPr lang="en-US" b="1" dirty="0"/>
              <a:t>Chemical Structure of CYP</a:t>
            </a:r>
            <a:r>
              <a:rPr lang="en-US" sz="1400" b="1" dirty="0"/>
              <a:t>51</a:t>
            </a:r>
            <a:r>
              <a:rPr lang="en-US" b="1" dirty="0"/>
              <a:t> Protein</a:t>
            </a:r>
          </a:p>
        </p:txBody>
      </p:sp>
      <p:sp>
        <p:nvSpPr>
          <p:cNvPr id="4" name="Rectangle 3"/>
          <p:cNvSpPr/>
          <p:nvPr/>
        </p:nvSpPr>
        <p:spPr>
          <a:xfrm>
            <a:off x="533400" y="3962400"/>
            <a:ext cx="8001000" cy="2308324"/>
          </a:xfrm>
          <a:prstGeom prst="rect">
            <a:avLst/>
          </a:prstGeom>
        </p:spPr>
        <p:txBody>
          <a:bodyPr wrap="square">
            <a:spAutoFit/>
          </a:bodyPr>
          <a:lstStyle/>
          <a:p>
            <a:r>
              <a:rPr lang="en-US" dirty="0"/>
              <a:t>7-Hydroxycannabidiol (</a:t>
            </a:r>
            <a:r>
              <a:rPr lang="en-US" b="1" dirty="0"/>
              <a:t>7-OH-CBD</a:t>
            </a:r>
            <a:r>
              <a:rPr lang="en-US" dirty="0"/>
              <a:t>) is an active metabolite of CBD, generated in the body from CBD by the action of the enzyme </a:t>
            </a:r>
            <a:r>
              <a:rPr lang="en-US" b="1" dirty="0"/>
              <a:t>CYP2C19</a:t>
            </a:r>
            <a:r>
              <a:rPr lang="en-US" dirty="0"/>
              <a:t>. While methods have been developed for its synthetic production, and measurement of levels in the body following consumption of CBD, its pharmacology has been relatively little studied, though it has been found to possess similar </a:t>
            </a:r>
            <a:r>
              <a:rPr lang="en-US" u="sng" dirty="0"/>
              <a:t>anticonvulsant</a:t>
            </a:r>
            <a:r>
              <a:rPr lang="en-US" dirty="0"/>
              <a:t> effects to CBD itself, as well as lowering blood triglyceride [TG] levels. Like its precursor CBD, it is not known to exhibit any psychoactive effects on the body and is known to </a:t>
            </a:r>
            <a:r>
              <a:rPr lang="en-US" u="sng" dirty="0"/>
              <a:t>counter the psychoactive effects of THC</a:t>
            </a:r>
            <a:r>
              <a:rPr lang="en-US" dirty="0"/>
              <a:t> if it is present at the same time.</a:t>
            </a:r>
            <a:endParaRPr lang="he-IL" dirty="0"/>
          </a:p>
        </p:txBody>
      </p:sp>
    </p:spTree>
    <p:extLst>
      <p:ext uri="{BB962C8B-B14F-4D97-AF65-F5344CB8AC3E}">
        <p14:creationId xmlns:p14="http://schemas.microsoft.com/office/powerpoint/2010/main" val="3724246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55</a:t>
            </a:fld>
            <a:endParaRPr lang="en-US"/>
          </a:p>
        </p:txBody>
      </p:sp>
      <p:sp>
        <p:nvSpPr>
          <p:cNvPr id="3" name="Rectangle 2"/>
          <p:cNvSpPr/>
          <p:nvPr/>
        </p:nvSpPr>
        <p:spPr>
          <a:xfrm>
            <a:off x="914400" y="533400"/>
            <a:ext cx="7467600" cy="6047809"/>
          </a:xfrm>
          <a:prstGeom prst="rect">
            <a:avLst/>
          </a:prstGeom>
        </p:spPr>
        <p:txBody>
          <a:bodyPr wrap="square">
            <a:spAutoFit/>
          </a:bodyPr>
          <a:lstStyle/>
          <a:p>
            <a:r>
              <a:rPr lang="en-US" dirty="0"/>
              <a:t>CYPs are the major enzymes involved in </a:t>
            </a:r>
            <a:r>
              <a:rPr lang="en-US" u="sng" dirty="0"/>
              <a:t>drug metabolism</a:t>
            </a:r>
            <a:r>
              <a:rPr lang="en-US" dirty="0"/>
              <a:t>, accounting for about 75% of the total metabolism. Most drugs undergo </a:t>
            </a:r>
            <a:r>
              <a:rPr lang="en-US" b="1" dirty="0"/>
              <a:t>de</a:t>
            </a:r>
            <a:r>
              <a:rPr lang="en-US" dirty="0"/>
              <a:t>activation by CYPs, either directly or by facilitated excretion from the body. </a:t>
            </a:r>
          </a:p>
          <a:p>
            <a:r>
              <a:rPr lang="en-US" dirty="0"/>
              <a:t>Also, many substances [pro-drugs] are </a:t>
            </a:r>
            <a:r>
              <a:rPr lang="en-US" b="1" dirty="0" err="1"/>
              <a:t>bioactivated</a:t>
            </a:r>
            <a:r>
              <a:rPr lang="en-US" b="1" dirty="0"/>
              <a:t> by CYPs </a:t>
            </a:r>
            <a:r>
              <a:rPr lang="en-US" dirty="0"/>
              <a:t>to form their active compounds like the antiplatelet drug </a:t>
            </a:r>
            <a:r>
              <a:rPr lang="en-US" dirty="0" err="1"/>
              <a:t>clopidogrel</a:t>
            </a:r>
            <a:r>
              <a:rPr lang="en-US" dirty="0"/>
              <a:t> and the opiate (opioid) codeine.</a:t>
            </a:r>
          </a:p>
          <a:p>
            <a:pPr algn="ctr"/>
            <a:r>
              <a:rPr lang="en-US" sz="2400" b="1" dirty="0"/>
              <a:t>CYP450 genes</a:t>
            </a:r>
          </a:p>
          <a:p>
            <a:r>
              <a:rPr lang="en-US" sz="1600" dirty="0"/>
              <a:t>The Human Genome Project has identified </a:t>
            </a:r>
            <a:r>
              <a:rPr lang="en-US" sz="1600" b="1" dirty="0"/>
              <a:t>57</a:t>
            </a:r>
            <a:r>
              <a:rPr lang="en-US" sz="1600" dirty="0"/>
              <a:t> human genes coding for the various cytochrome P450 enzymes.</a:t>
            </a:r>
          </a:p>
          <a:p>
            <a:r>
              <a:rPr lang="en-US" sz="1600" u="sng" dirty="0"/>
              <a:t>Aim</a:t>
            </a:r>
            <a:r>
              <a:rPr lang="en-US" sz="1600" dirty="0"/>
              <a:t>: The present study aimed to investigate the human genetic diversity of the CYP450 superfamily in order to identify functional </a:t>
            </a:r>
            <a:r>
              <a:rPr lang="en-US" sz="1600" b="1" dirty="0"/>
              <a:t>interethnic</a:t>
            </a:r>
            <a:r>
              <a:rPr lang="en-US" sz="1600" dirty="0"/>
              <a:t> differences and analyze the role of CYP450 enzymes in </a:t>
            </a:r>
            <a:r>
              <a:rPr lang="en-US" sz="1600" b="1" dirty="0"/>
              <a:t>human adaptation</a:t>
            </a:r>
            <a:r>
              <a:rPr lang="en-US" sz="1600" dirty="0"/>
              <a:t>. </a:t>
            </a:r>
          </a:p>
          <a:p>
            <a:r>
              <a:rPr lang="en-US" sz="1600" u="sng" dirty="0"/>
              <a:t>Materials &amp; methods</a:t>
            </a:r>
            <a:r>
              <a:rPr lang="en-US" sz="1600" dirty="0"/>
              <a:t>: A computational analysis of genetic and functional differences of the 57 CYP450 genes was performed using the Human Genome Diversity Project and </a:t>
            </a:r>
            <a:r>
              <a:rPr lang="en-US" sz="1600" dirty="0" err="1"/>
              <a:t>HapMap</a:t>
            </a:r>
            <a:r>
              <a:rPr lang="en-US" sz="1600" dirty="0"/>
              <a:t> data; comprising approximately 1694 individuals belonging to 62 human populations. </a:t>
            </a:r>
          </a:p>
          <a:p>
            <a:r>
              <a:rPr lang="en-US" sz="1600" u="sng" dirty="0"/>
              <a:t>Results</a:t>
            </a:r>
            <a:r>
              <a:rPr lang="en-US" sz="1600" dirty="0"/>
              <a:t>: Twenty-six CYP450 </a:t>
            </a:r>
            <a:r>
              <a:rPr lang="en-US" sz="1600" b="1" dirty="0"/>
              <a:t>SNPs</a:t>
            </a:r>
            <a:r>
              <a:rPr lang="en-US" sz="1600" dirty="0"/>
              <a:t> with F-statistics </a:t>
            </a:r>
            <a:r>
              <a:rPr lang="en-US" sz="1600" u="sng" dirty="0"/>
              <a:t>significantly different than the general distribution</a:t>
            </a:r>
            <a:r>
              <a:rPr lang="en-US" sz="1600" dirty="0"/>
              <a:t> were identified. Some showed high differentiation among human populations, suggesting that </a:t>
            </a:r>
            <a:r>
              <a:rPr lang="en-US" sz="1600" b="1" dirty="0"/>
              <a:t>functional interethnic differences </a:t>
            </a:r>
            <a:r>
              <a:rPr lang="en-US" sz="1600" dirty="0"/>
              <a:t>may be present. Indeed, some of these are significantly associated with drug response or disease risk. Furthermore, our data highlighted that </a:t>
            </a:r>
            <a:r>
              <a:rPr lang="en-US" sz="1600" b="1" dirty="0"/>
              <a:t>TBXAS1</a:t>
            </a:r>
            <a:r>
              <a:rPr lang="en-US" sz="1600" dirty="0"/>
              <a:t> and genes in CYP</a:t>
            </a:r>
            <a:r>
              <a:rPr lang="en-US" sz="1600" b="1" dirty="0"/>
              <a:t>3A </a:t>
            </a:r>
            <a:r>
              <a:rPr lang="en-US" sz="1600" dirty="0"/>
              <a:t>cluster may have a role in some processes of </a:t>
            </a:r>
            <a:r>
              <a:rPr lang="en-US" sz="1600" b="1" dirty="0"/>
              <a:t>human adaptation.</a:t>
            </a:r>
          </a:p>
        </p:txBody>
      </p:sp>
    </p:spTree>
    <p:extLst>
      <p:ext uri="{BB962C8B-B14F-4D97-AF65-F5344CB8AC3E}">
        <p14:creationId xmlns:p14="http://schemas.microsoft.com/office/powerpoint/2010/main" val="2756124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56</a:t>
            </a:fld>
            <a:endParaRPr lang="en-US"/>
          </a:p>
        </p:txBody>
      </p:sp>
      <p:sp>
        <p:nvSpPr>
          <p:cNvPr id="3" name="Rectangle 2"/>
          <p:cNvSpPr/>
          <p:nvPr/>
        </p:nvSpPr>
        <p:spPr>
          <a:xfrm>
            <a:off x="609600" y="990600"/>
            <a:ext cx="7696200" cy="4616648"/>
          </a:xfrm>
          <a:prstGeom prst="rect">
            <a:avLst/>
          </a:prstGeom>
        </p:spPr>
        <p:txBody>
          <a:bodyPr wrap="square">
            <a:spAutoFit/>
          </a:bodyPr>
          <a:lstStyle/>
          <a:p>
            <a:pPr algn="ctr"/>
            <a:r>
              <a:rPr lang="en-US" sz="2400" b="1" dirty="0"/>
              <a:t>TBXAS1</a:t>
            </a:r>
          </a:p>
          <a:p>
            <a:r>
              <a:rPr lang="en-US" sz="800" b="1" dirty="0"/>
              <a:t> </a:t>
            </a:r>
          </a:p>
          <a:p>
            <a:r>
              <a:rPr lang="en-US" b="1" dirty="0"/>
              <a:t>Thromboxane A synthase 1 </a:t>
            </a:r>
            <a:r>
              <a:rPr lang="en-US" dirty="0"/>
              <a:t>(platelet, cytochrome P450, family 5, subfamily A), also known as </a:t>
            </a:r>
            <a:r>
              <a:rPr lang="en-US" b="1" dirty="0"/>
              <a:t>TBXAS1</a:t>
            </a:r>
            <a:r>
              <a:rPr lang="en-US" dirty="0"/>
              <a:t>, is an enzyme that, in humans, is encoded by the </a:t>
            </a:r>
            <a:r>
              <a:rPr lang="en-US" i="1" dirty="0"/>
              <a:t>TBXAS1</a:t>
            </a:r>
            <a:r>
              <a:rPr lang="en-US" dirty="0"/>
              <a:t> gene. This gene encodes a member of the cytochrome P450 superfamily of enzymes. However, this protein is considered a member of the cytochrome P450 superfamily on the basis of sequence similarity rather than functional similarity. This endoplasmic reticulum [ER] membrane protein catalyzes the conversion of </a:t>
            </a:r>
            <a:r>
              <a:rPr lang="en-US" b="1" dirty="0"/>
              <a:t>prostaglandin H2</a:t>
            </a:r>
            <a:r>
              <a:rPr lang="en-US" dirty="0"/>
              <a:t> to </a:t>
            </a:r>
            <a:r>
              <a:rPr lang="en-US" b="1" dirty="0"/>
              <a:t>thromboxane A2</a:t>
            </a:r>
            <a:r>
              <a:rPr lang="en-US" dirty="0"/>
              <a:t>, a potent vasoconstrictor and inducer of platelet aggregation, an agonist of Leukotriene B4 receptors (i.e. </a:t>
            </a:r>
            <a:r>
              <a:rPr lang="en-US" b="1" dirty="0"/>
              <a:t>BLT2</a:t>
            </a:r>
            <a:r>
              <a:rPr lang="en-US" dirty="0"/>
              <a:t> receptors) and mediator of certain BLT2 receptor actions. </a:t>
            </a:r>
          </a:p>
          <a:p>
            <a:r>
              <a:rPr lang="en-US" dirty="0"/>
              <a:t>The enzyme plays a role in several pathophysiological processes including hemostasis, cardiovascular disease, and stroke.</a:t>
            </a:r>
          </a:p>
          <a:p>
            <a:r>
              <a:rPr lang="en-US" u="sng" dirty="0"/>
              <a:t>Conclusion</a:t>
            </a:r>
            <a:r>
              <a:rPr lang="en-US" dirty="0"/>
              <a:t>: Our study provided an analysis of genetic diversity of CYP450 superfamily, identifying </a:t>
            </a:r>
            <a:r>
              <a:rPr lang="en-US" b="1" dirty="0"/>
              <a:t>functional differences among ethnic groups </a:t>
            </a:r>
            <a:r>
              <a:rPr lang="en-US" dirty="0"/>
              <a:t>and their related clinical phenotypes.</a:t>
            </a:r>
          </a:p>
        </p:txBody>
      </p:sp>
    </p:spTree>
    <p:extLst>
      <p:ext uri="{BB962C8B-B14F-4D97-AF65-F5344CB8AC3E}">
        <p14:creationId xmlns:p14="http://schemas.microsoft.com/office/powerpoint/2010/main" val="1703773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a:p>
        </p:txBody>
      </p:sp>
      <p:sp>
        <p:nvSpPr>
          <p:cNvPr id="3" name="Rectangle 2"/>
          <p:cNvSpPr/>
          <p:nvPr/>
        </p:nvSpPr>
        <p:spPr>
          <a:xfrm>
            <a:off x="838200" y="214491"/>
            <a:ext cx="7772400" cy="6186309"/>
          </a:xfrm>
          <a:prstGeom prst="rect">
            <a:avLst/>
          </a:prstGeom>
        </p:spPr>
        <p:txBody>
          <a:bodyPr wrap="square">
            <a:spAutoFit/>
          </a:bodyPr>
          <a:lstStyle/>
          <a:p>
            <a:r>
              <a:rPr lang="en-US" b="1" dirty="0"/>
              <a:t>CYP2C9</a:t>
            </a:r>
            <a:r>
              <a:rPr lang="en-US" dirty="0"/>
              <a:t> genes:</a:t>
            </a:r>
          </a:p>
          <a:p>
            <a:r>
              <a:rPr lang="en-US" dirty="0"/>
              <a:t>Warfarin is an anticoagulant, which means that it thins the blood, preventing blood clots from forming. The CYP2C9 gene polymorphisms associated with </a:t>
            </a:r>
            <a:r>
              <a:rPr lang="en-US" u="sng" dirty="0"/>
              <a:t>warfarin sensitivity</a:t>
            </a:r>
            <a:r>
              <a:rPr lang="en-US" dirty="0"/>
              <a:t> change single protein building blocks (amino acids) in the CYP2C9 enzyme. The </a:t>
            </a:r>
            <a:r>
              <a:rPr lang="en-US" u="sng" dirty="0"/>
              <a:t>altered enzyme</a:t>
            </a:r>
            <a:r>
              <a:rPr lang="en-US" dirty="0"/>
              <a:t> </a:t>
            </a:r>
            <a:r>
              <a:rPr lang="en-US" b="1" dirty="0"/>
              <a:t>slows</a:t>
            </a:r>
            <a:r>
              <a:rPr lang="en-US" dirty="0"/>
              <a:t> the metabolism of warfarin, allowing the drug to remain active in the body for a longer period of time. People with warfarin sensitivity take longer than usual to metabolize warfarin and may require </a:t>
            </a:r>
            <a:r>
              <a:rPr lang="en-US" u="sng" dirty="0"/>
              <a:t>lower doses</a:t>
            </a:r>
            <a:r>
              <a:rPr lang="en-US" dirty="0"/>
              <a:t> of the drug than are usually prescribed.</a:t>
            </a:r>
          </a:p>
          <a:p>
            <a:r>
              <a:rPr lang="en-US" dirty="0"/>
              <a:t>The two most common CYP2C9 polymorphisms in people of European ancestry are known as CYP2C9</a:t>
            </a:r>
            <a:r>
              <a:rPr lang="en-US" b="1" dirty="0"/>
              <a:t>*2</a:t>
            </a:r>
            <a:r>
              <a:rPr lang="en-US" dirty="0"/>
              <a:t> and CYP2C9</a:t>
            </a:r>
            <a:r>
              <a:rPr lang="en-US" b="1" dirty="0"/>
              <a:t>*3</a:t>
            </a:r>
            <a:r>
              <a:rPr lang="en-US" dirty="0"/>
              <a:t>. Both of these polymorphisms lead to a decrease in warfarin metabolism to such degrees that prescription doses are typically reduced by one-third and one-fifth, respectively. In individuals with </a:t>
            </a:r>
            <a:r>
              <a:rPr lang="en-US" u="sng" dirty="0"/>
              <a:t>African ancestry</a:t>
            </a:r>
            <a:r>
              <a:rPr lang="en-US" dirty="0"/>
              <a:t>, the four most common CYP2C9 polymorphisms associated with warfarin sensitivity are known as CYP2C9</a:t>
            </a:r>
            <a:r>
              <a:rPr lang="en-US" b="1" dirty="0"/>
              <a:t>*5</a:t>
            </a:r>
            <a:r>
              <a:rPr lang="en-US" dirty="0"/>
              <a:t>, CYP2C9</a:t>
            </a:r>
            <a:r>
              <a:rPr lang="en-US" b="1" dirty="0"/>
              <a:t>*6</a:t>
            </a:r>
            <a:r>
              <a:rPr lang="en-US" dirty="0"/>
              <a:t>, CYP2C9</a:t>
            </a:r>
            <a:r>
              <a:rPr lang="en-US" b="1" dirty="0"/>
              <a:t>*8</a:t>
            </a:r>
            <a:r>
              <a:rPr lang="en-US" dirty="0"/>
              <a:t>, and CYP2C9</a:t>
            </a:r>
            <a:r>
              <a:rPr lang="en-US" b="1" dirty="0"/>
              <a:t>*11</a:t>
            </a:r>
            <a:r>
              <a:rPr lang="en-US" dirty="0"/>
              <a:t>. These polymorphisms lead to a decrease in warfarin metabolism that would necessitate a reduction in prescription doses by one-sixth. In other populations, the effects of these polymorphisms are less certain.</a:t>
            </a:r>
          </a:p>
          <a:p>
            <a:r>
              <a:rPr lang="en-US" dirty="0"/>
              <a:t>In rare cases in which individuals have more than one CYP2C9 polymorphisms, the enzyme activity is severely decreased and metabolism of warfarin is very slow. If people with warfarin sensitivity take the average dose of warfarin, they are at risk of an overdose, which can cause abnormal bleeding in the brain, gastrointestinal [GI] tract, or other tissues. </a:t>
            </a:r>
            <a:endParaRPr lang="he-IL" dirty="0"/>
          </a:p>
        </p:txBody>
      </p:sp>
    </p:spTree>
    <p:extLst>
      <p:ext uri="{BB962C8B-B14F-4D97-AF65-F5344CB8AC3E}">
        <p14:creationId xmlns:p14="http://schemas.microsoft.com/office/powerpoint/2010/main" val="143527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a:p>
        </p:txBody>
      </p:sp>
      <p:sp>
        <p:nvSpPr>
          <p:cNvPr id="3" name="Rectangle 2"/>
          <p:cNvSpPr/>
          <p:nvPr/>
        </p:nvSpPr>
        <p:spPr>
          <a:xfrm>
            <a:off x="838200" y="762000"/>
            <a:ext cx="7772400" cy="923330"/>
          </a:xfrm>
          <a:prstGeom prst="rect">
            <a:avLst/>
          </a:prstGeom>
        </p:spPr>
        <p:txBody>
          <a:bodyPr wrap="square">
            <a:spAutoFit/>
          </a:bodyPr>
          <a:lstStyle/>
          <a:p>
            <a:r>
              <a:rPr lang="en-US" b="1" dirty="0"/>
              <a:t>Hepatic CYP2C9 metabolizes </a:t>
            </a:r>
            <a:r>
              <a:rPr lang="en-US" b="1" dirty="0" err="1"/>
              <a:t>pCBs</a:t>
            </a:r>
            <a:r>
              <a:rPr lang="en-US" b="1" dirty="0"/>
              <a:t> such as CBD &amp; THC to their biologically active metabolites. Therefore, mutations in CYP2C9 genes may affect the activity of those </a:t>
            </a:r>
            <a:r>
              <a:rPr lang="en-US" b="1" dirty="0" err="1"/>
              <a:t>pCBs</a:t>
            </a:r>
            <a:r>
              <a:rPr lang="en-US" b="1" dirty="0"/>
              <a:t> in the human body.</a:t>
            </a:r>
            <a:endParaRPr lang="he-IL" b="1" dirty="0"/>
          </a:p>
        </p:txBody>
      </p:sp>
      <p:sp>
        <p:nvSpPr>
          <p:cNvPr id="4" name="Rectangle 3"/>
          <p:cNvSpPr/>
          <p:nvPr/>
        </p:nvSpPr>
        <p:spPr>
          <a:xfrm>
            <a:off x="533400" y="1669494"/>
            <a:ext cx="7924800" cy="4801314"/>
          </a:xfrm>
          <a:prstGeom prst="rect">
            <a:avLst/>
          </a:prstGeom>
        </p:spPr>
        <p:txBody>
          <a:bodyPr wrap="square">
            <a:spAutoFit/>
          </a:bodyPr>
          <a:lstStyle/>
          <a:p>
            <a:r>
              <a:rPr lang="en-US" b="1" dirty="0"/>
              <a:t>CYP2C19</a:t>
            </a:r>
            <a:r>
              <a:rPr lang="en-US" dirty="0"/>
              <a:t> genes:</a:t>
            </a:r>
          </a:p>
          <a:p>
            <a:r>
              <a:rPr lang="en-US" sz="1600" dirty="0"/>
              <a:t>The CYP2C19 enzyme plays a role in the processing or metabolizing of at least 10 percent of commonly prescribed drugs, including a drug called </a:t>
            </a:r>
            <a:r>
              <a:rPr lang="en-US" sz="1600" dirty="0" err="1"/>
              <a:t>clopidogrel</a:t>
            </a:r>
            <a:r>
              <a:rPr lang="en-US" sz="1600" dirty="0"/>
              <a:t>. </a:t>
            </a:r>
            <a:r>
              <a:rPr lang="en-US" sz="1600" dirty="0" err="1"/>
              <a:t>Clopidogrel</a:t>
            </a:r>
            <a:r>
              <a:rPr lang="en-US" sz="1600" dirty="0"/>
              <a:t> is an </a:t>
            </a:r>
            <a:r>
              <a:rPr lang="en-US" sz="1600" u="sng" dirty="0"/>
              <a:t>antiplatelet</a:t>
            </a:r>
            <a:r>
              <a:rPr lang="en-US" sz="1600" dirty="0"/>
              <a:t> drug, which means that it prevents blood cells called platelets from sticking together (aggregating) and forming blood clots. The CYP2C19 enzyme converts the pro-drug </a:t>
            </a:r>
            <a:r>
              <a:rPr lang="en-US" sz="1600" dirty="0" err="1"/>
              <a:t>clopidogrel</a:t>
            </a:r>
            <a:r>
              <a:rPr lang="en-US" sz="1600" dirty="0"/>
              <a:t> to its active form. The active drug then inhibits a receptor protein known as P2RY12 that is found on the surface of platelets. During clot formation, the P2RY12 receptor protein helps platelets cluster together to form a clot in order to seal off damaged blood vessels and prevent blood loss.</a:t>
            </a:r>
          </a:p>
          <a:p>
            <a:r>
              <a:rPr lang="en-US" sz="1600" dirty="0"/>
              <a:t>Multiple variations (polymorphisms) in the CYP2C19 gene have been associated with </a:t>
            </a:r>
            <a:r>
              <a:rPr lang="en-US" sz="1600" u="sng" dirty="0" err="1"/>
              <a:t>clopidogrel</a:t>
            </a:r>
            <a:r>
              <a:rPr lang="en-US" sz="1600" u="sng" dirty="0"/>
              <a:t> resistance</a:t>
            </a:r>
            <a:r>
              <a:rPr lang="en-US" sz="1600" dirty="0"/>
              <a:t>. The polymorphisms that are associated with </a:t>
            </a:r>
            <a:r>
              <a:rPr lang="en-US" sz="1600" dirty="0" err="1"/>
              <a:t>clopidogrel</a:t>
            </a:r>
            <a:r>
              <a:rPr lang="en-US" sz="1600" dirty="0"/>
              <a:t> resistance decrease the enzyme's ability to convert the drug to its active form.</a:t>
            </a:r>
          </a:p>
          <a:p>
            <a:r>
              <a:rPr lang="en-US" sz="1600" dirty="0"/>
              <a:t>The normal version of the gene, written as CYP2C19</a:t>
            </a:r>
            <a:r>
              <a:rPr lang="en-US" sz="1600" b="1" dirty="0"/>
              <a:t>*1</a:t>
            </a:r>
            <a:r>
              <a:rPr lang="en-US" sz="1600" dirty="0"/>
              <a:t>, provides instructions for producing a normally functioning CYP2C19 enzyme. If a person has two copies of the CYP2C19*1 version of the gene in each cell, they are able to convert </a:t>
            </a:r>
            <a:r>
              <a:rPr lang="en-US" sz="1600" dirty="0" err="1"/>
              <a:t>clopidogrel</a:t>
            </a:r>
            <a:r>
              <a:rPr lang="en-US" sz="1600" dirty="0"/>
              <a:t> normally. The two most common CYP2C19 gene polymorphisms associated with </a:t>
            </a:r>
            <a:r>
              <a:rPr lang="en-US" sz="1600" dirty="0" err="1"/>
              <a:t>clopidogrel</a:t>
            </a:r>
            <a:r>
              <a:rPr lang="en-US" sz="1600" dirty="0"/>
              <a:t> resistance (known as CYP2C19</a:t>
            </a:r>
            <a:r>
              <a:rPr lang="en-US" sz="1600" b="1" dirty="0"/>
              <a:t>*2</a:t>
            </a:r>
            <a:r>
              <a:rPr lang="en-US" sz="1600" dirty="0"/>
              <a:t> and CYP2C19</a:t>
            </a:r>
            <a:r>
              <a:rPr lang="en-US" sz="1600" b="1" dirty="0"/>
              <a:t>*3</a:t>
            </a:r>
            <a:r>
              <a:rPr lang="en-US" sz="1600" dirty="0"/>
              <a:t>) result in the production of a </a:t>
            </a:r>
            <a:r>
              <a:rPr lang="en-US" sz="1600" b="1" dirty="0"/>
              <a:t>non</a:t>
            </a:r>
            <a:r>
              <a:rPr lang="en-US" sz="1600" dirty="0"/>
              <a:t>functional CYP2C19 enzyme that is unable to activate </a:t>
            </a:r>
            <a:r>
              <a:rPr lang="en-US" sz="1600" dirty="0" err="1"/>
              <a:t>clopidogrel</a:t>
            </a:r>
            <a:r>
              <a:rPr lang="en-US" sz="1600" dirty="0"/>
              <a:t>. Individuals with </a:t>
            </a:r>
            <a:r>
              <a:rPr lang="en-US" sz="1600" dirty="0" err="1"/>
              <a:t>clopidogrel</a:t>
            </a:r>
            <a:r>
              <a:rPr lang="en-US" sz="1600" dirty="0"/>
              <a:t> resistance can be classified into two groups: intermediate metabolizers or poor metabolizers.</a:t>
            </a:r>
            <a:endParaRPr lang="he-IL" sz="1600" dirty="0"/>
          </a:p>
        </p:txBody>
      </p:sp>
    </p:spTree>
    <p:extLst>
      <p:ext uri="{BB962C8B-B14F-4D97-AF65-F5344CB8AC3E}">
        <p14:creationId xmlns:p14="http://schemas.microsoft.com/office/powerpoint/2010/main" val="4259526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a:p>
        </p:txBody>
      </p:sp>
      <p:sp>
        <p:nvSpPr>
          <p:cNvPr id="3" name="Rectangle 2"/>
          <p:cNvSpPr/>
          <p:nvPr/>
        </p:nvSpPr>
        <p:spPr>
          <a:xfrm>
            <a:off x="609600" y="457200"/>
            <a:ext cx="7848600" cy="5632311"/>
          </a:xfrm>
          <a:prstGeom prst="rect">
            <a:avLst/>
          </a:prstGeom>
        </p:spPr>
        <p:txBody>
          <a:bodyPr wrap="square">
            <a:spAutoFit/>
          </a:bodyPr>
          <a:lstStyle/>
          <a:p>
            <a:r>
              <a:rPr lang="en-US" dirty="0"/>
              <a:t>People who have one copy of the CYP2C19*1 version of the gene and one copy of either the CYP2C19*2 or CYP2C19*3 have a </a:t>
            </a:r>
            <a:r>
              <a:rPr lang="en-US" u="sng" dirty="0"/>
              <a:t>reduced ability</a:t>
            </a:r>
            <a:r>
              <a:rPr lang="en-US" dirty="0"/>
              <a:t> to convert </a:t>
            </a:r>
            <a:r>
              <a:rPr lang="en-US" dirty="0" err="1"/>
              <a:t>clopidogrel</a:t>
            </a:r>
            <a:r>
              <a:rPr lang="en-US" dirty="0"/>
              <a:t> to its active form and are classified as intermediate metabolizers. People who have the CYP2C19*2 or CYP2C19*3 versions of the gene for both copies of the gene can convert very little or none of the drug and are classified as </a:t>
            </a:r>
            <a:r>
              <a:rPr lang="en-US" u="sng" dirty="0"/>
              <a:t>poor metabolizers</a:t>
            </a:r>
            <a:r>
              <a:rPr lang="en-US" dirty="0"/>
              <a:t>. Because conversion of </a:t>
            </a:r>
            <a:r>
              <a:rPr lang="en-US" dirty="0" err="1"/>
              <a:t>clopidogrel</a:t>
            </a:r>
            <a:r>
              <a:rPr lang="en-US" dirty="0"/>
              <a:t> to its active form is impaired in people with </a:t>
            </a:r>
            <a:r>
              <a:rPr lang="en-US" dirty="0" err="1"/>
              <a:t>clopidogrel</a:t>
            </a:r>
            <a:r>
              <a:rPr lang="en-US" dirty="0"/>
              <a:t> resistance, the drug is unable to inhibit P2RY12 receptor function. Without active </a:t>
            </a:r>
            <a:r>
              <a:rPr lang="en-US" dirty="0" err="1"/>
              <a:t>clopidogrel</a:t>
            </a:r>
            <a:r>
              <a:rPr lang="en-US" dirty="0"/>
              <a:t> to interfere, the P2RY12 receptor continues to promote platelet aggregation and blood clot formation, which can lead to heart attacks, strokes, and thrombosis. It is important to note that not all individuals with CYP2C19 gene mutations have </a:t>
            </a:r>
            <a:r>
              <a:rPr lang="en-US" dirty="0" err="1"/>
              <a:t>clopidogrel</a:t>
            </a:r>
            <a:r>
              <a:rPr lang="en-US" dirty="0"/>
              <a:t> resistance. In addition to changes in specific genes, many other factors, including sex, age, weight, diet, and other medications, play a role in how the body reacts to </a:t>
            </a:r>
            <a:r>
              <a:rPr lang="en-US" dirty="0" err="1"/>
              <a:t>clopidogrel</a:t>
            </a:r>
            <a:r>
              <a:rPr lang="en-US" dirty="0"/>
              <a:t>.</a:t>
            </a:r>
          </a:p>
          <a:p>
            <a:r>
              <a:rPr lang="en-US" dirty="0"/>
              <a:t>Because the CYP2C19 enzyme is involved in the metabolism of many drugs, changes to the enzyme can have wide-ranging effects. Other drugs that are affected by CYP2C19 gene polymorphisms include </a:t>
            </a:r>
            <a:r>
              <a:rPr lang="en-US" b="1" dirty="0"/>
              <a:t>proton pump inhibitors</a:t>
            </a:r>
            <a:r>
              <a:rPr lang="en-US" dirty="0"/>
              <a:t>, used to treat stomach ulcers and other conditions; </a:t>
            </a:r>
            <a:r>
              <a:rPr lang="en-US" b="1" dirty="0"/>
              <a:t>antidepressants</a:t>
            </a:r>
            <a:r>
              <a:rPr lang="en-US" dirty="0"/>
              <a:t>, used to treat psychiatric disorders; </a:t>
            </a:r>
            <a:r>
              <a:rPr lang="en-US" b="1" dirty="0"/>
              <a:t>anticonvulsants</a:t>
            </a:r>
            <a:r>
              <a:rPr lang="en-US" dirty="0"/>
              <a:t>, used to treat seizure disorders; </a:t>
            </a:r>
            <a:r>
              <a:rPr lang="en-US" b="1" dirty="0"/>
              <a:t>hypnotics</a:t>
            </a:r>
            <a:r>
              <a:rPr lang="en-US" dirty="0"/>
              <a:t> and </a:t>
            </a:r>
            <a:r>
              <a:rPr lang="en-US" b="1" dirty="0"/>
              <a:t>sedatives</a:t>
            </a:r>
            <a:r>
              <a:rPr lang="en-US" dirty="0"/>
              <a:t>, used as sleep aids; antimalarial drugs, used to prevent malarial infections; and antiretroviral drugs, used to prevent viruses from replicating.</a:t>
            </a:r>
          </a:p>
        </p:txBody>
      </p:sp>
    </p:spTree>
    <p:extLst>
      <p:ext uri="{BB962C8B-B14F-4D97-AF65-F5344CB8AC3E}">
        <p14:creationId xmlns:p14="http://schemas.microsoft.com/office/powerpoint/2010/main" val="1226743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324214" y="457200"/>
            <a:ext cx="4076586" cy="3810000"/>
          </a:xfrm>
          <a:prstGeom prst="rect">
            <a:avLst/>
          </a:prstGeom>
        </p:spPr>
      </p:pic>
      <p:sp>
        <p:nvSpPr>
          <p:cNvPr id="6" name="Rectangle 5"/>
          <p:cNvSpPr/>
          <p:nvPr/>
        </p:nvSpPr>
        <p:spPr>
          <a:xfrm>
            <a:off x="1066800" y="4639270"/>
            <a:ext cx="6858000" cy="923330"/>
          </a:xfrm>
          <a:prstGeom prst="rect">
            <a:avLst/>
          </a:prstGeom>
        </p:spPr>
        <p:txBody>
          <a:bodyPr wrap="square">
            <a:spAutoFit/>
          </a:bodyPr>
          <a:lstStyle/>
          <a:p>
            <a:r>
              <a:rPr lang="en-US" dirty="0" err="1"/>
              <a:t>Sebocytes</a:t>
            </a:r>
            <a:r>
              <a:rPr lang="en-US" dirty="0"/>
              <a:t> are highly specialized, sebum-producing epithelial cells that release their content by rupture of the cell membrane and cellular degradation (</a:t>
            </a:r>
            <a:r>
              <a:rPr lang="en-US" dirty="0" err="1"/>
              <a:t>holocrine</a:t>
            </a:r>
            <a:r>
              <a:rPr lang="en-US" dirty="0"/>
              <a:t> secretion).</a:t>
            </a:r>
            <a:endParaRPr lang="he-IL" dirty="0"/>
          </a:p>
        </p:txBody>
      </p:sp>
    </p:spTree>
    <p:extLst>
      <p:ext uri="{BB962C8B-B14F-4D97-AF65-F5344CB8AC3E}">
        <p14:creationId xmlns:p14="http://schemas.microsoft.com/office/powerpoint/2010/main" val="2325914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a:p>
        </p:txBody>
      </p:sp>
      <p:sp>
        <p:nvSpPr>
          <p:cNvPr id="3" name="Rectangle 2"/>
          <p:cNvSpPr/>
          <p:nvPr/>
        </p:nvSpPr>
        <p:spPr>
          <a:xfrm>
            <a:off x="762000" y="457200"/>
            <a:ext cx="7848600" cy="1077218"/>
          </a:xfrm>
          <a:prstGeom prst="rect">
            <a:avLst/>
          </a:prstGeom>
        </p:spPr>
        <p:txBody>
          <a:bodyPr wrap="square">
            <a:spAutoFit/>
          </a:bodyPr>
          <a:lstStyle/>
          <a:p>
            <a:r>
              <a:rPr lang="en-US" sz="1600" dirty="0"/>
              <a:t>Most often, changes in the CYP2C19 gene lead to impaired metabolism of these drugs, which reduces their effectiveness. One change in the CYP2C19 gene (known as CYP2C19</a:t>
            </a:r>
            <a:r>
              <a:rPr lang="en-US" sz="1600" b="1" dirty="0"/>
              <a:t>*17</a:t>
            </a:r>
            <a:r>
              <a:rPr lang="en-US" sz="1600" dirty="0"/>
              <a:t>) </a:t>
            </a:r>
            <a:r>
              <a:rPr lang="en-US" sz="1600" u="sng" dirty="0"/>
              <a:t>increases</a:t>
            </a:r>
            <a:r>
              <a:rPr lang="en-US" sz="1600" dirty="0"/>
              <a:t> the enzyme's ability to metabolize drugs. Individuals with two copies of the CYP2C19*17 polymorphism are typically classified as </a:t>
            </a:r>
            <a:r>
              <a:rPr lang="en-US" sz="1600" b="1" dirty="0"/>
              <a:t>ultra-rapid metabolizers. </a:t>
            </a:r>
          </a:p>
        </p:txBody>
      </p:sp>
      <p:sp>
        <p:nvSpPr>
          <p:cNvPr id="4" name="Rectangle 3"/>
          <p:cNvSpPr/>
          <p:nvPr/>
        </p:nvSpPr>
        <p:spPr>
          <a:xfrm>
            <a:off x="762000" y="1524000"/>
            <a:ext cx="7848600" cy="4555093"/>
          </a:xfrm>
          <a:prstGeom prst="rect">
            <a:avLst/>
          </a:prstGeom>
        </p:spPr>
        <p:txBody>
          <a:bodyPr wrap="square">
            <a:spAutoFit/>
          </a:bodyPr>
          <a:lstStyle/>
          <a:p>
            <a:r>
              <a:rPr lang="en-US" b="1" dirty="0"/>
              <a:t>CYP3A4 </a:t>
            </a:r>
            <a:r>
              <a:rPr lang="en-US" dirty="0"/>
              <a:t>genes:</a:t>
            </a:r>
          </a:p>
          <a:p>
            <a:r>
              <a:rPr lang="en-US" sz="1700" dirty="0"/>
              <a:t>Cytochrome P450 3A4 is the major enzyme responsible for </a:t>
            </a:r>
            <a:r>
              <a:rPr lang="en-US" sz="1700" u="sng" dirty="0"/>
              <a:t>food–drug interactions</a:t>
            </a:r>
            <a:r>
              <a:rPr lang="en-US" sz="1700" dirty="0"/>
              <a:t>. Current research into mutations in CYP3A4 has been focused on a few dozen SNPs found in designated studies. They represent “the tip of an iceberg” considering the prevalence and potential outcomes of CYP3A4 mutations. The abundance of large-genome and </a:t>
            </a:r>
            <a:r>
              <a:rPr lang="en-US" sz="1700" dirty="0" err="1"/>
              <a:t>exome</a:t>
            </a:r>
            <a:r>
              <a:rPr lang="en-US" sz="1700" dirty="0"/>
              <a:t>-sequencing projects has opened a new avenue for the identification of many unknown mutations. By demonstrating </a:t>
            </a:r>
            <a:r>
              <a:rPr lang="en-US" sz="1700" b="1" dirty="0"/>
              <a:t>856 </a:t>
            </a:r>
            <a:r>
              <a:rPr lang="en-US" sz="1700" dirty="0"/>
              <a:t>mutations existing in CYP3A4, of which </a:t>
            </a:r>
            <a:r>
              <a:rPr lang="en-US" sz="1700" u="sng" dirty="0"/>
              <a:t>one third modify the protein structure</a:t>
            </a:r>
            <a:r>
              <a:rPr lang="en-US" sz="1700" dirty="0"/>
              <a:t>. Using a cohort of 141,456 unrelated individuals, accurate allelic frequencies of CYP3A4 mutations was calculated for </a:t>
            </a:r>
            <a:r>
              <a:rPr lang="en-US" sz="1700" b="1" dirty="0"/>
              <a:t>seven separate ethnicities</a:t>
            </a:r>
            <a:r>
              <a:rPr lang="en-US" sz="1700" dirty="0"/>
              <a:t>. Polymorphic CYP3A4 enzymes may be very important in explaining differences in drug efficacy and toxicity among different individuals. Mutations in the CYP3A4 gene might lead to abolished, reduced, altered or increased enzymatic activity. </a:t>
            </a:r>
            <a:r>
              <a:rPr lang="en-US" sz="1700" b="1" dirty="0" err="1"/>
              <a:t>Exonic</a:t>
            </a:r>
            <a:r>
              <a:rPr lang="en-US" sz="1700" b="1" dirty="0"/>
              <a:t> mutations </a:t>
            </a:r>
            <a:r>
              <a:rPr lang="en-US" sz="1700" dirty="0"/>
              <a:t>can modify enzymatic activity. Some cases of altered metabolism due to SNPs in CYP3A4 have already been described in the literature. Despite the functional importance and clinical relevance of SNPs in CYP3A4 and possibly due to their relatively low identified frequency in the general population, polymorphism in CYP3A4 has not received the attention it deserves.</a:t>
            </a:r>
          </a:p>
        </p:txBody>
      </p:sp>
    </p:spTree>
    <p:extLst>
      <p:ext uri="{BB962C8B-B14F-4D97-AF65-F5344CB8AC3E}">
        <p14:creationId xmlns:p14="http://schemas.microsoft.com/office/powerpoint/2010/main" val="955661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61</a:t>
            </a:fld>
            <a:endParaRPr lang="en-US"/>
          </a:p>
        </p:txBody>
      </p:sp>
      <p:sp>
        <p:nvSpPr>
          <p:cNvPr id="3" name="Rectangle 2"/>
          <p:cNvSpPr/>
          <p:nvPr/>
        </p:nvSpPr>
        <p:spPr>
          <a:xfrm>
            <a:off x="457200" y="533400"/>
            <a:ext cx="8077200" cy="5632311"/>
          </a:xfrm>
          <a:prstGeom prst="rect">
            <a:avLst/>
          </a:prstGeom>
        </p:spPr>
        <p:txBody>
          <a:bodyPr wrap="square">
            <a:spAutoFit/>
          </a:bodyPr>
          <a:lstStyle/>
          <a:p>
            <a:r>
              <a:rPr lang="en-US" dirty="0"/>
              <a:t>Seven mutations served to predict the effect of SNPs on substrate- and inhibitor-binding orientation. In the literature, CYP3A4 polymorphism divides the general population into three groups – poor, normal, and rapid metabolizers, based on </a:t>
            </a:r>
            <a:r>
              <a:rPr lang="en-US" b="1" dirty="0" err="1"/>
              <a:t>intronic</a:t>
            </a:r>
            <a:r>
              <a:rPr lang="en-US" dirty="0"/>
              <a:t> SNPs that </a:t>
            </a:r>
            <a:r>
              <a:rPr lang="en-US" b="1" dirty="0"/>
              <a:t>modify expression levels </a:t>
            </a:r>
            <a:r>
              <a:rPr lang="en-US" dirty="0"/>
              <a:t>rather than structure. Our calculations suggest an additional classification: the </a:t>
            </a:r>
            <a:r>
              <a:rPr lang="en-US" u="sng" dirty="0"/>
              <a:t>altered</a:t>
            </a:r>
            <a:r>
              <a:rPr lang="en-US" dirty="0"/>
              <a:t> metabolizers. Some mutations proposed by our virtual model would cause a change in the </a:t>
            </a:r>
            <a:r>
              <a:rPr lang="en-US" u="sng" dirty="0"/>
              <a:t>binding orientation </a:t>
            </a:r>
            <a:r>
              <a:rPr lang="en-US" dirty="0"/>
              <a:t>of individual </a:t>
            </a:r>
            <a:r>
              <a:rPr lang="en-US" u="sng" dirty="0"/>
              <a:t>ligands</a:t>
            </a:r>
            <a:r>
              <a:rPr lang="en-US" dirty="0"/>
              <a:t>. These changes would be expected to decrease the probability of enzymatic oxidation due to </a:t>
            </a:r>
            <a:r>
              <a:rPr lang="en-US" u="sng" dirty="0"/>
              <a:t>increased distance from the </a:t>
            </a:r>
            <a:r>
              <a:rPr lang="en-US" u="sng" dirty="0" err="1"/>
              <a:t>heme</a:t>
            </a:r>
            <a:r>
              <a:rPr lang="en-US" dirty="0"/>
              <a:t>, or lead to products that would otherwise not be evident during toxicity tests carried out as part of the drug-development process. However, as our model predicts, for most substrates CYP3A4 mutations are </a:t>
            </a:r>
            <a:r>
              <a:rPr lang="en-US" u="sng" dirty="0"/>
              <a:t>benign</a:t>
            </a:r>
            <a:r>
              <a:rPr lang="en-US" dirty="0"/>
              <a:t>.</a:t>
            </a:r>
          </a:p>
          <a:p>
            <a:r>
              <a:rPr lang="en-US" dirty="0"/>
              <a:t>Modified position of a substrate in the binding pocket due to protein structural change is only one possible mechanism by which a mutation might change a protein’s activity. </a:t>
            </a:r>
            <a:r>
              <a:rPr lang="en-US" u="sng" dirty="0"/>
              <a:t>Impaired anchoring</a:t>
            </a:r>
            <a:r>
              <a:rPr lang="en-US" dirty="0"/>
              <a:t> of the protein to the membrane, </a:t>
            </a:r>
            <a:r>
              <a:rPr lang="en-US" u="sng" dirty="0"/>
              <a:t>damaged substrate-leading channels</a:t>
            </a:r>
            <a:r>
              <a:rPr lang="en-US" dirty="0"/>
              <a:t>, and </a:t>
            </a:r>
            <a:r>
              <a:rPr lang="en-US" u="sng" dirty="0"/>
              <a:t>compromised exit of the products</a:t>
            </a:r>
            <a:r>
              <a:rPr lang="en-US" dirty="0"/>
              <a:t> present additional mechanisms for a mutational change in a protein’s (enzyme) activity. </a:t>
            </a:r>
          </a:p>
          <a:p>
            <a:r>
              <a:rPr lang="en-US" dirty="0"/>
              <a:t>The effect of every mutation is substrate-specific. Determining which combinations of substrates and mutations might modify the enzymatic activity, using traditional in vitro methods is laborious, emphasizing the need in predictive virtual tools in resolving this complex puzzle.</a:t>
            </a:r>
          </a:p>
        </p:txBody>
      </p:sp>
    </p:spTree>
    <p:extLst>
      <p:ext uri="{BB962C8B-B14F-4D97-AF65-F5344CB8AC3E}">
        <p14:creationId xmlns:p14="http://schemas.microsoft.com/office/powerpoint/2010/main" val="1143586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62</a:t>
            </a:fld>
            <a:endParaRPr lang="en-US"/>
          </a:p>
        </p:txBody>
      </p:sp>
      <p:sp>
        <p:nvSpPr>
          <p:cNvPr id="3" name="Rectangle 2"/>
          <p:cNvSpPr/>
          <p:nvPr/>
        </p:nvSpPr>
        <p:spPr>
          <a:xfrm>
            <a:off x="457200" y="335846"/>
            <a:ext cx="8229600" cy="3416320"/>
          </a:xfrm>
          <a:prstGeom prst="rect">
            <a:avLst/>
          </a:prstGeom>
        </p:spPr>
        <p:txBody>
          <a:bodyPr wrap="square">
            <a:spAutoFit/>
          </a:bodyPr>
          <a:lstStyle/>
          <a:p>
            <a:r>
              <a:rPr lang="en-US" dirty="0"/>
              <a:t>Public and professional interest in </a:t>
            </a:r>
            <a:r>
              <a:rPr lang="en-US" b="1" dirty="0"/>
              <a:t>personal and precision medicine </a:t>
            </a:r>
            <a:r>
              <a:rPr lang="en-US" dirty="0"/>
              <a:t>is growing rapidly. Prediction of modified drug metabolism based on individual polymorphism in CYP3A4 seems to be only a matter of time. Here, we propose that </a:t>
            </a:r>
            <a:r>
              <a:rPr lang="en-US" u="sng" dirty="0"/>
              <a:t>distinct ethnic groups</a:t>
            </a:r>
            <a:r>
              <a:rPr lang="en-US" dirty="0"/>
              <a:t> bear unique sets of CYP3A4 SNPs. Indeed, ethnicity may serve as a first feasible step in personalized medicine, preceding the implementation of an individual DNA screen for all. Interestingly, ethnicity has one more implication for CYP3A4 drug metabolism, being a </a:t>
            </a:r>
            <a:r>
              <a:rPr lang="en-US" u="sng" dirty="0"/>
              <a:t>major factor in determining food choices</a:t>
            </a:r>
            <a:r>
              <a:rPr lang="en-US" dirty="0"/>
              <a:t> and dietary habits. It may be suggested that therapeutic regimes should be specifically designed for each ethnic group, at least for drugs that are highly metabolized by CYP3A4. This highlights the opportunities for harnessing and integrating databases and deep learning to identify how SNPs, ethnicity, dietary compounds and drugs modify CYP3A4 activity and the success of a medical regime.</a:t>
            </a:r>
            <a:endParaRPr lang="he-IL" dirty="0"/>
          </a:p>
        </p:txBody>
      </p:sp>
      <p:sp>
        <p:nvSpPr>
          <p:cNvPr id="4" name="Rectangle 3"/>
          <p:cNvSpPr/>
          <p:nvPr/>
        </p:nvSpPr>
        <p:spPr>
          <a:xfrm>
            <a:off x="457200" y="3657600"/>
            <a:ext cx="8077200" cy="2708434"/>
          </a:xfrm>
          <a:prstGeom prst="rect">
            <a:avLst/>
          </a:prstGeom>
        </p:spPr>
        <p:txBody>
          <a:bodyPr wrap="square">
            <a:spAutoFit/>
          </a:bodyPr>
          <a:lstStyle/>
          <a:p>
            <a:r>
              <a:rPr lang="en-US" b="1" dirty="0">
                <a:solidFill>
                  <a:srgbClr val="0070C0"/>
                </a:solidFill>
              </a:rPr>
              <a:t>Hepatic CYP3A4 is involved in the metabolism of THC &amp; CBD, therefore ethnic parameters and CYP3A4 gene polymorphism may affect the personal response to THC or CBD.</a:t>
            </a:r>
          </a:p>
          <a:p>
            <a:r>
              <a:rPr lang="en-US" sz="800" b="1" dirty="0">
                <a:solidFill>
                  <a:srgbClr val="0070C0"/>
                </a:solidFill>
              </a:rPr>
              <a:t> </a:t>
            </a:r>
          </a:p>
          <a:p>
            <a:pPr algn="ctr"/>
            <a:r>
              <a:rPr lang="en-US" b="1" dirty="0" err="1"/>
              <a:t>Anandamide</a:t>
            </a:r>
            <a:r>
              <a:rPr lang="en-US" b="1" dirty="0"/>
              <a:t> membrane transporters [AMTs]</a:t>
            </a:r>
          </a:p>
          <a:p>
            <a:r>
              <a:rPr lang="en-US" dirty="0"/>
              <a:t>Cannabinoid transporters, often referred to as AMTs or </a:t>
            </a:r>
            <a:r>
              <a:rPr lang="en-US" dirty="0" err="1"/>
              <a:t>endocannabinoid</a:t>
            </a:r>
            <a:r>
              <a:rPr lang="en-US" dirty="0"/>
              <a:t> membrane transporters (EMTs), are thought to facilitate the </a:t>
            </a:r>
            <a:r>
              <a:rPr lang="en-US" b="1" dirty="0"/>
              <a:t>re</a:t>
            </a:r>
            <a:r>
              <a:rPr lang="en-US" dirty="0"/>
              <a:t>uptake of </a:t>
            </a:r>
            <a:r>
              <a:rPr lang="en-US" dirty="0" err="1"/>
              <a:t>eCBs</a:t>
            </a:r>
            <a:r>
              <a:rPr lang="en-US" dirty="0"/>
              <a:t> into cells. However, their existence as a NT transporter is controversial and no trans-membrane protein transporter or gene encoding a transporter has been identified to date. Fatty acid binding proteins [FABPs] transport AEA in humans. </a:t>
            </a:r>
          </a:p>
        </p:txBody>
      </p:sp>
    </p:spTree>
    <p:extLst>
      <p:ext uri="{BB962C8B-B14F-4D97-AF65-F5344CB8AC3E}">
        <p14:creationId xmlns:p14="http://schemas.microsoft.com/office/powerpoint/2010/main" val="2635973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63</a:t>
            </a:fld>
            <a:endParaRPr lang="en-US"/>
          </a:p>
        </p:txBody>
      </p:sp>
      <p:sp>
        <p:nvSpPr>
          <p:cNvPr id="3" name="Rectangle 2"/>
          <p:cNvSpPr/>
          <p:nvPr/>
        </p:nvSpPr>
        <p:spPr>
          <a:xfrm>
            <a:off x="685800" y="762000"/>
            <a:ext cx="7924800" cy="5386090"/>
          </a:xfrm>
          <a:prstGeom prst="rect">
            <a:avLst/>
          </a:prstGeom>
        </p:spPr>
        <p:txBody>
          <a:bodyPr wrap="square">
            <a:spAutoFit/>
          </a:bodyPr>
          <a:lstStyle/>
          <a:p>
            <a:pPr algn="ctr"/>
            <a:r>
              <a:rPr lang="en-US" sz="2400" b="1" dirty="0"/>
              <a:t>Cannabinoid Receptor type 1</a:t>
            </a:r>
          </a:p>
          <a:p>
            <a:r>
              <a:rPr lang="en-US" b="1" dirty="0"/>
              <a:t>Individual and additive effects of the CNR1 and FAAH genes on brain response to marijuana cues</a:t>
            </a:r>
            <a:r>
              <a:rPr lang="en-US" dirty="0"/>
              <a:t> (2010)</a:t>
            </a:r>
          </a:p>
          <a:p>
            <a:r>
              <a:rPr lang="en-US" sz="1600" dirty="0" err="1"/>
              <a:t>Neuropsychopharmacology</a:t>
            </a:r>
            <a:r>
              <a:rPr lang="en-US" sz="1600" dirty="0"/>
              <a:t>. 2010 Mar; 35(4): 967–975.</a:t>
            </a:r>
          </a:p>
          <a:p>
            <a:r>
              <a:rPr lang="en-US" sz="1600" dirty="0"/>
              <a:t>Francesca M </a:t>
            </a:r>
            <a:r>
              <a:rPr lang="en-US" sz="1600" b="1" dirty="0" err="1"/>
              <a:t>Filbey</a:t>
            </a:r>
            <a:r>
              <a:rPr lang="en-US" sz="1600" dirty="0"/>
              <a:t>, et al.</a:t>
            </a:r>
          </a:p>
          <a:p>
            <a:r>
              <a:rPr lang="en-US" sz="800" dirty="0"/>
              <a:t> </a:t>
            </a:r>
          </a:p>
          <a:p>
            <a:r>
              <a:rPr lang="en-US" dirty="0"/>
              <a:t>As previous work has highlighted the significance of the cannabinoid receptor 1 (CNR1) and fatty acid amide hydrolase (FAAH) genes with respect to cannabis dependence (</a:t>
            </a:r>
            <a:r>
              <a:rPr lang="en-US" b="1" dirty="0"/>
              <a:t>CD</a:t>
            </a:r>
            <a:r>
              <a:rPr lang="en-US" dirty="0"/>
              <a:t>), this study sought to characterize the neural mechanisms that underlie these genetic effects. To this end, we collected DNA samples and fMRI data using a </a:t>
            </a:r>
            <a:r>
              <a:rPr lang="en-US" u="sng" dirty="0"/>
              <a:t>cue-elicited craving paradigm</a:t>
            </a:r>
            <a:r>
              <a:rPr lang="en-US" dirty="0"/>
              <a:t> in thirty-seven 3-day-abstinent regular marijuana users. The participants were grouped according to their genotype on two single-nucleotide polymorphisms (SNPs) earlier associated with </a:t>
            </a:r>
            <a:r>
              <a:rPr lang="en-US" b="1" dirty="0"/>
              <a:t>C</a:t>
            </a:r>
            <a:r>
              <a:rPr lang="en-US" dirty="0"/>
              <a:t>annabis </a:t>
            </a:r>
            <a:r>
              <a:rPr lang="en-US" b="1" dirty="0"/>
              <a:t>D</a:t>
            </a:r>
            <a:r>
              <a:rPr lang="en-US" dirty="0"/>
              <a:t>ependence phenotypes: </a:t>
            </a:r>
            <a:r>
              <a:rPr lang="en-US" sz="2000" b="1" dirty="0">
                <a:solidFill>
                  <a:srgbClr val="FF0000"/>
                </a:solidFill>
              </a:rPr>
              <a:t>rs2023239</a:t>
            </a:r>
            <a:r>
              <a:rPr lang="en-US" dirty="0">
                <a:solidFill>
                  <a:srgbClr val="FF0000"/>
                </a:solidFill>
              </a:rPr>
              <a:t> </a:t>
            </a:r>
            <a:r>
              <a:rPr lang="en-US" dirty="0"/>
              <a:t>in </a:t>
            </a:r>
            <a:r>
              <a:rPr lang="en-US" dirty="0">
                <a:solidFill>
                  <a:srgbClr val="FF0000"/>
                </a:solidFill>
              </a:rPr>
              <a:t>CNR1</a:t>
            </a:r>
            <a:r>
              <a:rPr lang="en-US" dirty="0"/>
              <a:t> and </a:t>
            </a:r>
            <a:r>
              <a:rPr lang="en-US" sz="2000" b="1" dirty="0">
                <a:solidFill>
                  <a:srgbClr val="00B0F0"/>
                </a:solidFill>
              </a:rPr>
              <a:t>rs324420</a:t>
            </a:r>
            <a:r>
              <a:rPr lang="en-US" dirty="0"/>
              <a:t> in </a:t>
            </a:r>
            <a:r>
              <a:rPr lang="en-US" dirty="0">
                <a:solidFill>
                  <a:srgbClr val="00B0F0"/>
                </a:solidFill>
              </a:rPr>
              <a:t>FAAH</a:t>
            </a:r>
            <a:r>
              <a:rPr lang="en-US" dirty="0"/>
              <a:t>. </a:t>
            </a:r>
          </a:p>
          <a:p>
            <a:r>
              <a:rPr lang="en-US" dirty="0"/>
              <a:t>Between-group comparisons showed that carriers of the CNR1 rs2023239 </a:t>
            </a:r>
            <a:r>
              <a:rPr lang="en-US" b="1" dirty="0"/>
              <a:t>G </a:t>
            </a:r>
            <a:r>
              <a:rPr lang="en-US" dirty="0"/>
              <a:t>allele had significantly </a:t>
            </a:r>
            <a:r>
              <a:rPr lang="en-US" u="sng" dirty="0"/>
              <a:t>greater activity in reward-related areas of the brain</a:t>
            </a:r>
            <a:r>
              <a:rPr lang="en-US" dirty="0"/>
              <a:t>, such as the orbitofrontal cortex (OFC), inferior frontal </a:t>
            </a:r>
            <a:r>
              <a:rPr lang="en-US" dirty="0" err="1"/>
              <a:t>gyrus</a:t>
            </a:r>
            <a:r>
              <a:rPr lang="en-US" dirty="0"/>
              <a:t> (IFG), and anterior cingulate </a:t>
            </a:r>
            <a:r>
              <a:rPr lang="en-US" dirty="0" err="1"/>
              <a:t>gyrus</a:t>
            </a:r>
            <a:r>
              <a:rPr lang="en-US" dirty="0"/>
              <a:t> (ACG), </a:t>
            </a:r>
            <a:r>
              <a:rPr lang="en-US" u="sng" dirty="0"/>
              <a:t>during exposure to marijuana cues</a:t>
            </a:r>
            <a:r>
              <a:rPr lang="en-US" dirty="0"/>
              <a:t>, as compared with those with the </a:t>
            </a:r>
            <a:r>
              <a:rPr lang="en-US" b="1" dirty="0"/>
              <a:t>A/A</a:t>
            </a:r>
            <a:r>
              <a:rPr lang="en-US" dirty="0"/>
              <a:t> genotype for this SNP.</a:t>
            </a:r>
          </a:p>
        </p:txBody>
      </p:sp>
    </p:spTree>
    <p:extLst>
      <p:ext uri="{BB962C8B-B14F-4D97-AF65-F5344CB8AC3E}">
        <p14:creationId xmlns:p14="http://schemas.microsoft.com/office/powerpoint/2010/main" val="4155646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sp>
        <p:nvSpPr>
          <p:cNvPr id="3" name="Rectangle 2"/>
          <p:cNvSpPr/>
          <p:nvPr/>
        </p:nvSpPr>
        <p:spPr>
          <a:xfrm>
            <a:off x="533400" y="533400"/>
            <a:ext cx="8305800" cy="2862322"/>
          </a:xfrm>
          <a:prstGeom prst="rect">
            <a:avLst/>
          </a:prstGeom>
        </p:spPr>
        <p:txBody>
          <a:bodyPr wrap="square">
            <a:spAutoFit/>
          </a:bodyPr>
          <a:lstStyle/>
          <a:p>
            <a:r>
              <a:rPr lang="en-US" dirty="0"/>
              <a:t>The FAAH group contrasts showed that FAAH rs324420 </a:t>
            </a:r>
            <a:r>
              <a:rPr lang="en-US" b="1" dirty="0"/>
              <a:t>C</a:t>
            </a:r>
            <a:r>
              <a:rPr lang="en-US" dirty="0"/>
              <a:t> </a:t>
            </a:r>
            <a:r>
              <a:rPr lang="en-US" u="sng" dirty="0"/>
              <a:t>homo</a:t>
            </a:r>
            <a:r>
              <a:rPr lang="en-US" dirty="0"/>
              <a:t>zygotes also had </a:t>
            </a:r>
            <a:r>
              <a:rPr lang="en-US" u="sng" dirty="0"/>
              <a:t>greater activation in widespread areas within the reward circuit</a:t>
            </a:r>
            <a:r>
              <a:rPr lang="en-US" dirty="0"/>
              <a:t>, specifically in the OFC, ACG, and nucleus </a:t>
            </a:r>
            <a:r>
              <a:rPr lang="en-US" dirty="0" err="1"/>
              <a:t>accumbens</a:t>
            </a:r>
            <a:r>
              <a:rPr lang="en-US" dirty="0"/>
              <a:t> (</a:t>
            </a:r>
            <a:r>
              <a:rPr lang="en-US" b="1" dirty="0" err="1"/>
              <a:t>NAc</a:t>
            </a:r>
            <a:r>
              <a:rPr lang="en-US" dirty="0"/>
              <a:t>), as compared with the FAAH </a:t>
            </a:r>
            <a:r>
              <a:rPr lang="en-US" b="1" dirty="0"/>
              <a:t>A</a:t>
            </a:r>
            <a:r>
              <a:rPr lang="en-US" dirty="0"/>
              <a:t>-allele carriers. Moreover, there was a positive correlation between </a:t>
            </a:r>
            <a:r>
              <a:rPr lang="en-US" u="sng" dirty="0"/>
              <a:t>neural response</a:t>
            </a:r>
            <a:r>
              <a:rPr lang="en-US" dirty="0"/>
              <a:t> in OFC and </a:t>
            </a:r>
            <a:r>
              <a:rPr lang="en-US" dirty="0" err="1"/>
              <a:t>NAc</a:t>
            </a:r>
            <a:r>
              <a:rPr lang="en-US" dirty="0"/>
              <a:t> and the </a:t>
            </a:r>
            <a:r>
              <a:rPr lang="en-US" u="sng" dirty="0"/>
              <a:t>total number of risk alleles</a:t>
            </a:r>
            <a:r>
              <a:rPr lang="en-US" dirty="0"/>
              <a:t> (cluster-corrected p&lt;0.05). These findings are in accord with earlier reported associations between CNR1 and FAAH and Cannabis </a:t>
            </a:r>
            <a:r>
              <a:rPr lang="en-US" dirty="0" err="1"/>
              <a:t>Depandance</a:t>
            </a:r>
            <a:r>
              <a:rPr lang="en-US" dirty="0"/>
              <a:t> intermediate phenotypes, and suggest that the underlying mechanism of these genetic effects may be enhanced neural response in reward areas of the brain in carriers of the CNR1 </a:t>
            </a:r>
            <a:r>
              <a:rPr lang="en-US" b="1" dirty="0"/>
              <a:t>G</a:t>
            </a:r>
            <a:r>
              <a:rPr lang="en-US" dirty="0"/>
              <a:t> allele and FAAH </a:t>
            </a:r>
            <a:r>
              <a:rPr lang="en-US" b="1" dirty="0"/>
              <a:t>C/C</a:t>
            </a:r>
            <a:r>
              <a:rPr lang="en-US" dirty="0"/>
              <a:t> genotype in response to marijuana cues.</a:t>
            </a:r>
          </a:p>
          <a:p>
            <a:r>
              <a:rPr lang="en-US" b="1" dirty="0">
                <a:solidFill>
                  <a:srgbClr val="0070C0"/>
                </a:solidFill>
              </a:rPr>
              <a:t>The effect of these risk alleles in regard to CBD are still to be explored.</a:t>
            </a:r>
          </a:p>
        </p:txBody>
      </p:sp>
      <p:sp>
        <p:nvSpPr>
          <p:cNvPr id="4" name="Rectangle 3"/>
          <p:cNvSpPr/>
          <p:nvPr/>
        </p:nvSpPr>
        <p:spPr>
          <a:xfrm>
            <a:off x="609600" y="3352800"/>
            <a:ext cx="8153400" cy="2954655"/>
          </a:xfrm>
          <a:prstGeom prst="rect">
            <a:avLst/>
          </a:prstGeom>
        </p:spPr>
        <p:txBody>
          <a:bodyPr wrap="square">
            <a:spAutoFit/>
          </a:bodyPr>
          <a:lstStyle/>
          <a:p>
            <a:pPr algn="ctr"/>
            <a:r>
              <a:rPr lang="en-US" sz="2400" b="1" dirty="0"/>
              <a:t>CB1R Genes</a:t>
            </a:r>
          </a:p>
          <a:p>
            <a:r>
              <a:rPr lang="en-US" dirty="0"/>
              <a:t>Cannabinoid receptor type 1 (CB1), also known as cannabinoid receptor 1 (CB1R) or CNR1, is a G protein-coupled receptor [</a:t>
            </a:r>
            <a:r>
              <a:rPr lang="en-US" b="1" dirty="0"/>
              <a:t>GPCR</a:t>
            </a:r>
            <a:r>
              <a:rPr lang="en-US" dirty="0"/>
              <a:t>] that in humans is encoded by the </a:t>
            </a:r>
            <a:r>
              <a:rPr lang="en-US" i="1" dirty="0"/>
              <a:t>CNR1</a:t>
            </a:r>
            <a:r>
              <a:rPr lang="en-US" dirty="0"/>
              <a:t> gene. The human CB1 receptor is expressed in the peripheral nervous system [PNS] and central nervous system [CNS]. It is activated by: </a:t>
            </a:r>
            <a:r>
              <a:rPr lang="en-US" dirty="0" err="1"/>
              <a:t>endocannabinoids</a:t>
            </a:r>
            <a:r>
              <a:rPr lang="en-US" dirty="0"/>
              <a:t> [</a:t>
            </a:r>
            <a:r>
              <a:rPr lang="en-US" b="1" dirty="0" err="1"/>
              <a:t>eCBs</a:t>
            </a:r>
            <a:r>
              <a:rPr lang="en-US" dirty="0"/>
              <a:t>], a group of retrograde lipids mediator (neurotransmitters) that include </a:t>
            </a:r>
            <a:r>
              <a:rPr lang="en-US" dirty="0" err="1"/>
              <a:t>anandamide</a:t>
            </a:r>
            <a:r>
              <a:rPr lang="en-US" dirty="0"/>
              <a:t> [AEA] and 2-AG; plant </a:t>
            </a:r>
            <a:r>
              <a:rPr lang="en-US" dirty="0" err="1"/>
              <a:t>phytocannabinoids</a:t>
            </a:r>
            <a:r>
              <a:rPr lang="en-US" dirty="0"/>
              <a:t> [</a:t>
            </a:r>
            <a:r>
              <a:rPr lang="en-US" dirty="0" err="1"/>
              <a:t>pCBs</a:t>
            </a:r>
            <a:r>
              <a:rPr lang="en-US" dirty="0"/>
              <a:t>], such as THC which is an active ingredient of the psychoactive drug cannabis; and, synthetic analogs of THC. CB1 is </a:t>
            </a:r>
            <a:r>
              <a:rPr lang="en-US" u="sng" dirty="0"/>
              <a:t>anta</a:t>
            </a:r>
            <a:r>
              <a:rPr lang="en-US" dirty="0"/>
              <a:t>gonized by the </a:t>
            </a:r>
            <a:r>
              <a:rPr lang="en-US" dirty="0" err="1"/>
              <a:t>pCB</a:t>
            </a:r>
            <a:r>
              <a:rPr lang="en-US" dirty="0"/>
              <a:t> </a:t>
            </a:r>
            <a:r>
              <a:rPr lang="en-US" dirty="0" err="1"/>
              <a:t>tetrahydrocannabivarin</a:t>
            </a:r>
            <a:r>
              <a:rPr lang="en-US" dirty="0"/>
              <a:t> (</a:t>
            </a:r>
            <a:r>
              <a:rPr lang="en-US" b="1" dirty="0"/>
              <a:t>THCV</a:t>
            </a:r>
            <a:r>
              <a:rPr lang="en-US" dirty="0"/>
              <a:t>). The primary endogenous agonists of the human CB1 receptor are </a:t>
            </a:r>
            <a:r>
              <a:rPr lang="en-US" dirty="0" err="1"/>
              <a:t>anandamide</a:t>
            </a:r>
            <a:r>
              <a:rPr lang="en-US" dirty="0"/>
              <a:t> &amp; 2-AG.</a:t>
            </a:r>
          </a:p>
        </p:txBody>
      </p:sp>
    </p:spTree>
    <p:extLst>
      <p:ext uri="{BB962C8B-B14F-4D97-AF65-F5344CB8AC3E}">
        <p14:creationId xmlns:p14="http://schemas.microsoft.com/office/powerpoint/2010/main" val="3432625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65</a:t>
            </a:fld>
            <a:endParaRPr lang="en-US"/>
          </a:p>
        </p:txBody>
      </p:sp>
      <p:sp>
        <p:nvSpPr>
          <p:cNvPr id="3" name="Rectangle 2"/>
          <p:cNvSpPr/>
          <p:nvPr/>
        </p:nvSpPr>
        <p:spPr>
          <a:xfrm>
            <a:off x="609600" y="533400"/>
            <a:ext cx="7924800" cy="5970865"/>
          </a:xfrm>
          <a:prstGeom prst="rect">
            <a:avLst/>
          </a:prstGeom>
        </p:spPr>
        <p:txBody>
          <a:bodyPr wrap="square">
            <a:spAutoFit/>
          </a:bodyPr>
          <a:lstStyle/>
          <a:p>
            <a:r>
              <a:rPr lang="en-US" sz="2000" b="1" dirty="0"/>
              <a:t>The CB1R rs2023239 receptor gene variant significantly affects the reinforcing effects of nicotine, but not cue reactivity, in human smokers</a:t>
            </a:r>
            <a:r>
              <a:rPr lang="en-US" dirty="0"/>
              <a:t> (1982)</a:t>
            </a:r>
          </a:p>
          <a:p>
            <a:r>
              <a:rPr lang="en-US" dirty="0" err="1"/>
              <a:t>Chidera</a:t>
            </a:r>
            <a:r>
              <a:rPr lang="en-US" dirty="0"/>
              <a:t> C </a:t>
            </a:r>
            <a:r>
              <a:rPr lang="en-US" b="1" dirty="0" err="1"/>
              <a:t>Chukwueke</a:t>
            </a:r>
            <a:r>
              <a:rPr lang="en-US" dirty="0"/>
              <a:t>, et al.</a:t>
            </a:r>
          </a:p>
          <a:p>
            <a:r>
              <a:rPr lang="en-US" sz="1700" u="sng" dirty="0"/>
              <a:t>Introduction</a:t>
            </a:r>
            <a:r>
              <a:rPr lang="en-US" sz="1700" dirty="0"/>
              <a:t>: The cannabinoid CB1 receptor (CB1R) has been shown in preclinical studies to be involved in </a:t>
            </a:r>
            <a:r>
              <a:rPr lang="en-US" sz="1700" b="1" dirty="0"/>
              <a:t>nicotine reinforcement </a:t>
            </a:r>
            <a:r>
              <a:rPr lang="en-US" sz="1700" dirty="0"/>
              <a:t>and relapse-like behavior. The common single nucleotide polymorphism (SNP) </a:t>
            </a:r>
            <a:r>
              <a:rPr lang="en-US" sz="1700" b="1" dirty="0"/>
              <a:t>rs2023239</a:t>
            </a:r>
            <a:r>
              <a:rPr lang="en-US" sz="1700" dirty="0"/>
              <a:t> may code for an alternative CB1R protein, alter CB1R expression, and be </a:t>
            </a:r>
            <a:r>
              <a:rPr lang="en-US" sz="1700" u="sng" dirty="0"/>
              <a:t>involved in nicotine dependence</a:t>
            </a:r>
            <a:r>
              <a:rPr lang="en-US" sz="1700" dirty="0"/>
              <a:t>. To date, no study has explored the relationship between this SNP in CB1R and specific phenotypes of nicotine dependence.</a:t>
            </a:r>
          </a:p>
          <a:p>
            <a:r>
              <a:rPr lang="en-US" sz="1700" u="sng" dirty="0"/>
              <a:t>Methods</a:t>
            </a:r>
            <a:r>
              <a:rPr lang="en-US" sz="1700" dirty="0"/>
              <a:t>: The current study investigated the influence of CB1R rs2023239 in nicotine reinforcement and craving in regular cigarette smokers. Current smokers (n = 104, cigarettes per day ≥ 10) were genetically grouped (</a:t>
            </a:r>
            <a:r>
              <a:rPr lang="en-US" sz="1700" b="1" dirty="0"/>
              <a:t>C</a:t>
            </a:r>
            <a:r>
              <a:rPr lang="en-US" sz="1700" dirty="0"/>
              <a:t> allele group vs. No C allele group) and underwent laboratory measures of nicotine reinforcement and smoking cue-elicited </a:t>
            </a:r>
            <a:r>
              <a:rPr lang="en-US" sz="1700" b="1" dirty="0"/>
              <a:t>craving</a:t>
            </a:r>
            <a:r>
              <a:rPr lang="en-US" sz="1700" dirty="0"/>
              <a:t>. Nicotine reinforcement was assessed using a forced choice paradigm, while a cue-reactivity procedure measured cue-elicited craving. </a:t>
            </a:r>
          </a:p>
          <a:p>
            <a:r>
              <a:rPr lang="en-US" sz="1700" u="sng" dirty="0"/>
              <a:t>Results</a:t>
            </a:r>
            <a:r>
              <a:rPr lang="en-US" sz="1700" dirty="0"/>
              <a:t>: These results show that smokers with the </a:t>
            </a:r>
            <a:r>
              <a:rPr lang="en-US" sz="1700" b="1" dirty="0"/>
              <a:t>C allele variant </a:t>
            </a:r>
            <a:r>
              <a:rPr lang="en-US" sz="1700" dirty="0"/>
              <a:t>(</a:t>
            </a:r>
            <a:r>
              <a:rPr lang="en-US" sz="1700" b="1" dirty="0"/>
              <a:t>CC</a:t>
            </a:r>
            <a:r>
              <a:rPr lang="en-US" sz="1700" dirty="0"/>
              <a:t> + </a:t>
            </a:r>
            <a:r>
              <a:rPr lang="en-US" sz="1700" b="1" dirty="0"/>
              <a:t>CT</a:t>
            </a:r>
            <a:r>
              <a:rPr lang="en-US" sz="1700" dirty="0"/>
              <a:t> genotypes) experienced a </a:t>
            </a:r>
            <a:r>
              <a:rPr lang="en-US" sz="1700" b="1" u="sng" dirty="0"/>
              <a:t>lower</a:t>
            </a:r>
            <a:r>
              <a:rPr lang="en-US" sz="1700" u="sng" dirty="0"/>
              <a:t> nicotine reinforcement effect</a:t>
            </a:r>
            <a:r>
              <a:rPr lang="en-US" sz="1700" dirty="0"/>
              <a:t> compared to those without the C allele (</a:t>
            </a:r>
            <a:r>
              <a:rPr lang="en-US" sz="1700" b="1" dirty="0"/>
              <a:t>TT</a:t>
            </a:r>
            <a:r>
              <a:rPr lang="en-US" sz="1700" dirty="0"/>
              <a:t> genotype). These results were similar in both our subjective and behavioral reinforcement measures, though the subjective effects did not withstand controlling for </a:t>
            </a:r>
            <a:r>
              <a:rPr lang="en-US" sz="1700" b="1" dirty="0"/>
              <a:t>race</a:t>
            </a:r>
            <a:r>
              <a:rPr lang="en-US" sz="1700" dirty="0"/>
              <a:t>. There was no difference between genotype groups with respect to cue-elicited craving, suggesting a lack of influence in cue reactivity.</a:t>
            </a:r>
          </a:p>
        </p:txBody>
      </p:sp>
    </p:spTree>
    <p:extLst>
      <p:ext uri="{BB962C8B-B14F-4D97-AF65-F5344CB8AC3E}">
        <p14:creationId xmlns:p14="http://schemas.microsoft.com/office/powerpoint/2010/main" val="3725154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66</a:t>
            </a:fld>
            <a:endParaRPr lang="en-US"/>
          </a:p>
        </p:txBody>
      </p:sp>
      <p:sp>
        <p:nvSpPr>
          <p:cNvPr id="3" name="Rectangle 2"/>
          <p:cNvSpPr/>
          <p:nvPr/>
        </p:nvSpPr>
        <p:spPr>
          <a:xfrm>
            <a:off x="609600" y="531674"/>
            <a:ext cx="8001000" cy="1600438"/>
          </a:xfrm>
          <a:prstGeom prst="rect">
            <a:avLst/>
          </a:prstGeom>
        </p:spPr>
        <p:txBody>
          <a:bodyPr wrap="square">
            <a:spAutoFit/>
          </a:bodyPr>
          <a:lstStyle/>
          <a:p>
            <a:r>
              <a:rPr lang="en-US" u="sng" dirty="0"/>
              <a:t>Conclusion</a:t>
            </a:r>
            <a:r>
              <a:rPr lang="en-US" dirty="0"/>
              <a:t>: Taken together, these results suggest that the variation in the CB1R (rs2023239 SNP) may play a larger role in nicotine </a:t>
            </a:r>
            <a:r>
              <a:rPr lang="en-US" b="1" dirty="0"/>
              <a:t>reinforcement</a:t>
            </a:r>
            <a:r>
              <a:rPr lang="en-US" dirty="0"/>
              <a:t> compared to </a:t>
            </a:r>
            <a:r>
              <a:rPr lang="en-US" b="1" dirty="0"/>
              <a:t>cue reactivity</a:t>
            </a:r>
            <a:r>
              <a:rPr lang="en-US" dirty="0"/>
              <a:t>. This work provides impetus to further understand the physiological mechanisms that explain how CB1Rs influence nicotine dependence phenotypes.</a:t>
            </a:r>
          </a:p>
          <a:p>
            <a:r>
              <a:rPr lang="en-US" sz="800" dirty="0"/>
              <a:t>  </a:t>
            </a:r>
          </a:p>
          <a:p>
            <a:r>
              <a:rPr lang="en-US" b="1" i="1" u="sng" dirty="0">
                <a:solidFill>
                  <a:srgbClr val="0070C0"/>
                </a:solidFill>
              </a:rPr>
              <a:t>Hypothesis</a:t>
            </a:r>
            <a:r>
              <a:rPr lang="en-US" b="1" dirty="0">
                <a:solidFill>
                  <a:srgbClr val="0070C0"/>
                </a:solidFill>
              </a:rPr>
              <a:t>: Chronic cigarette smokers are not affected by CBD treatment.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831980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86200" y="5879068"/>
            <a:ext cx="1169744" cy="369332"/>
          </a:xfrm>
          <a:prstGeom prst="rect">
            <a:avLst/>
          </a:prstGeom>
        </p:spPr>
        <p:txBody>
          <a:bodyPr wrap="none">
            <a:spAutoFit/>
          </a:bodyPr>
          <a:lstStyle/>
          <a:p>
            <a:r>
              <a:rPr lang="en-US" b="1" dirty="0"/>
              <a:t>rs2023239</a:t>
            </a:r>
            <a:endParaRPr lang="he-IL" b="1" dirty="0"/>
          </a:p>
        </p:txBody>
      </p:sp>
    </p:spTree>
    <p:extLst>
      <p:ext uri="{BB962C8B-B14F-4D97-AF65-F5344CB8AC3E}">
        <p14:creationId xmlns:p14="http://schemas.microsoft.com/office/powerpoint/2010/main" val="1518310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67</a:t>
            </a:fld>
            <a:endParaRPr lang="en-US"/>
          </a:p>
        </p:txBody>
      </p:sp>
      <p:sp>
        <p:nvSpPr>
          <p:cNvPr id="3" name="Rectangle 2"/>
          <p:cNvSpPr/>
          <p:nvPr/>
        </p:nvSpPr>
        <p:spPr>
          <a:xfrm>
            <a:off x="609600" y="474345"/>
            <a:ext cx="7772400" cy="5478423"/>
          </a:xfrm>
          <a:prstGeom prst="rect">
            <a:avLst/>
          </a:prstGeom>
        </p:spPr>
        <p:txBody>
          <a:bodyPr wrap="square">
            <a:spAutoFit/>
          </a:bodyPr>
          <a:lstStyle/>
          <a:p>
            <a:r>
              <a:rPr lang="en-US" b="1" dirty="0"/>
              <a:t>The Bivalent Rewarding and Aversive properties of Δ9-tetrahydrocannabinol are mediated through Dissociable Opioid Receptor Substrates and Neuronal Modulation Mechanisms in Distinct Striatal Sub-Regions </a:t>
            </a:r>
            <a:r>
              <a:rPr lang="en-US" dirty="0"/>
              <a:t>(2019)</a:t>
            </a:r>
          </a:p>
          <a:p>
            <a:r>
              <a:rPr lang="en-US" dirty="0"/>
              <a:t>Scientific Reports volume 9, Article number: 9760 (2019).</a:t>
            </a:r>
          </a:p>
          <a:p>
            <a:r>
              <a:rPr lang="en-US" dirty="0"/>
              <a:t>Christopher </a:t>
            </a:r>
            <a:r>
              <a:rPr lang="en-US" b="1" dirty="0"/>
              <a:t>Norris</a:t>
            </a:r>
            <a:r>
              <a:rPr lang="en-US" dirty="0"/>
              <a:t>, et al.</a:t>
            </a:r>
          </a:p>
          <a:p>
            <a:r>
              <a:rPr lang="en-US" sz="800" dirty="0"/>
              <a:t>  </a:t>
            </a:r>
          </a:p>
          <a:p>
            <a:r>
              <a:rPr lang="en-US" dirty="0"/>
              <a:t>The primary psychoactive compound in cannabis, THC, is capable of producing </a:t>
            </a:r>
            <a:r>
              <a:rPr lang="en-US" b="1" dirty="0"/>
              <a:t>bivalent</a:t>
            </a:r>
            <a:r>
              <a:rPr lang="en-US" dirty="0"/>
              <a:t> </a:t>
            </a:r>
            <a:r>
              <a:rPr lang="en-US" u="sng" dirty="0">
                <a:solidFill>
                  <a:srgbClr val="00B0F0"/>
                </a:solidFill>
              </a:rPr>
              <a:t>rewarding</a:t>
            </a:r>
            <a:r>
              <a:rPr lang="en-US" dirty="0"/>
              <a:t> and </a:t>
            </a:r>
            <a:r>
              <a:rPr lang="en-US" u="sng" dirty="0">
                <a:solidFill>
                  <a:srgbClr val="FF0000"/>
                </a:solidFill>
              </a:rPr>
              <a:t>aversive</a:t>
            </a:r>
            <a:r>
              <a:rPr lang="en-US" dirty="0"/>
              <a:t> affective states through interactions with the mesolimbic system [MLS]. However, the precise mechanisms underlying the dissociable effects of THC are not currently understood. In the present study, we identify </a:t>
            </a:r>
            <a:r>
              <a:rPr lang="en-US" b="1" dirty="0"/>
              <a:t>anatomically dissociable effects of THC </a:t>
            </a:r>
            <a:r>
              <a:rPr lang="en-US" dirty="0"/>
              <a:t>within the rat nucleus </a:t>
            </a:r>
            <a:r>
              <a:rPr lang="en-US" dirty="0" err="1"/>
              <a:t>accumbens</a:t>
            </a:r>
            <a:r>
              <a:rPr lang="en-US" dirty="0"/>
              <a:t> (</a:t>
            </a:r>
            <a:r>
              <a:rPr lang="en-US" b="1" dirty="0" err="1"/>
              <a:t>NAc</a:t>
            </a:r>
            <a:r>
              <a:rPr lang="en-US" dirty="0"/>
              <a:t>), using an integrative combination of behavioral pharmacology and in vivo neuronal electrophysiology. We report that the rewarding vs. aversive stimulus properties of THC are both </a:t>
            </a:r>
            <a:r>
              <a:rPr lang="en-US" b="1" dirty="0"/>
              <a:t>anatomically and pharmacologically dissociable</a:t>
            </a:r>
            <a:r>
              <a:rPr lang="en-US" dirty="0"/>
              <a:t> within distinct </a:t>
            </a:r>
            <a:r>
              <a:rPr lang="en-US" u="sng" dirty="0"/>
              <a:t>anterior</a:t>
            </a:r>
            <a:r>
              <a:rPr lang="en-US" dirty="0"/>
              <a:t> vs. </a:t>
            </a:r>
            <a:r>
              <a:rPr lang="en-US" u="sng" dirty="0"/>
              <a:t>posterior</a:t>
            </a:r>
            <a:r>
              <a:rPr lang="en-US" dirty="0"/>
              <a:t> sub-regions of the </a:t>
            </a:r>
            <a:r>
              <a:rPr lang="en-US" dirty="0" err="1"/>
              <a:t>NAc</a:t>
            </a:r>
            <a:r>
              <a:rPr lang="en-US" dirty="0"/>
              <a:t>. While the </a:t>
            </a:r>
            <a:r>
              <a:rPr lang="en-US" dirty="0">
                <a:solidFill>
                  <a:srgbClr val="00B0F0"/>
                </a:solidFill>
              </a:rPr>
              <a:t>rewarding effects of THC </a:t>
            </a:r>
            <a:r>
              <a:rPr lang="en-US" dirty="0"/>
              <a:t>were dependent upon local </a:t>
            </a:r>
            <a:r>
              <a:rPr lang="en-US" b="1" dirty="0">
                <a:solidFill>
                  <a:srgbClr val="00B0F0"/>
                </a:solidFill>
              </a:rPr>
              <a:t>μ</a:t>
            </a:r>
            <a:r>
              <a:rPr lang="en-US" dirty="0">
                <a:solidFill>
                  <a:srgbClr val="00B0F0"/>
                </a:solidFill>
              </a:rPr>
              <a:t>-opioid receptor signaling</a:t>
            </a:r>
            <a:r>
              <a:rPr lang="en-US" dirty="0"/>
              <a:t>, the </a:t>
            </a:r>
            <a:r>
              <a:rPr lang="en-US" dirty="0">
                <a:solidFill>
                  <a:srgbClr val="FF0000"/>
                </a:solidFill>
              </a:rPr>
              <a:t>aversive effects of THC </a:t>
            </a:r>
            <a:r>
              <a:rPr lang="en-US" dirty="0"/>
              <a:t>were processed via a </a:t>
            </a:r>
            <a:r>
              <a:rPr lang="en-US" b="1" dirty="0">
                <a:solidFill>
                  <a:srgbClr val="FF0000"/>
                </a:solidFill>
              </a:rPr>
              <a:t>κ</a:t>
            </a:r>
            <a:r>
              <a:rPr lang="en-US" dirty="0">
                <a:solidFill>
                  <a:srgbClr val="FF0000"/>
                </a:solidFill>
              </a:rPr>
              <a:t>-opioid receptor</a:t>
            </a:r>
            <a:r>
              <a:rPr lang="en-US" dirty="0"/>
              <a:t> substrate. Behaviorally, THC in the </a:t>
            </a:r>
            <a:r>
              <a:rPr lang="en-US" b="1" dirty="0"/>
              <a:t>posterior</a:t>
            </a:r>
            <a:r>
              <a:rPr lang="en-US" dirty="0"/>
              <a:t> </a:t>
            </a:r>
            <a:r>
              <a:rPr lang="en-US" dirty="0" err="1"/>
              <a:t>NASh</a:t>
            </a:r>
            <a:r>
              <a:rPr lang="en-US" dirty="0"/>
              <a:t> induced </a:t>
            </a:r>
            <a:r>
              <a:rPr lang="en-US" u="sng" dirty="0"/>
              <a:t>deficits in social reward and cognition</a:t>
            </a:r>
            <a:r>
              <a:rPr lang="en-US" dirty="0"/>
              <a:t> whereas THC in the </a:t>
            </a:r>
            <a:r>
              <a:rPr lang="en-US" b="1" dirty="0"/>
              <a:t>anterior</a:t>
            </a:r>
            <a:r>
              <a:rPr lang="en-US" dirty="0"/>
              <a:t> </a:t>
            </a:r>
            <a:r>
              <a:rPr lang="en-US" dirty="0" err="1"/>
              <a:t>NAc</a:t>
            </a:r>
            <a:r>
              <a:rPr lang="en-US" dirty="0"/>
              <a:t>, potentiated opioid-related </a:t>
            </a:r>
            <a:r>
              <a:rPr lang="en-US" u="sng" dirty="0"/>
              <a:t>reward salience</a:t>
            </a:r>
            <a:r>
              <a:rPr lang="en-US" dirty="0"/>
              <a:t>.</a:t>
            </a:r>
            <a:endParaRPr lang="he-IL" dirty="0"/>
          </a:p>
        </p:txBody>
      </p:sp>
    </p:spTree>
    <p:extLst>
      <p:ext uri="{BB962C8B-B14F-4D97-AF65-F5344CB8AC3E}">
        <p14:creationId xmlns:p14="http://schemas.microsoft.com/office/powerpoint/2010/main" val="2632509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68</a:t>
            </a:fld>
            <a:endParaRPr lang="en-US"/>
          </a:p>
        </p:txBody>
      </p:sp>
      <p:sp>
        <p:nvSpPr>
          <p:cNvPr id="3" name="Rectangle 2"/>
          <p:cNvSpPr/>
          <p:nvPr/>
        </p:nvSpPr>
        <p:spPr>
          <a:xfrm>
            <a:off x="457200" y="509855"/>
            <a:ext cx="8077200" cy="5586145"/>
          </a:xfrm>
          <a:prstGeom prst="rect">
            <a:avLst/>
          </a:prstGeom>
        </p:spPr>
        <p:txBody>
          <a:bodyPr wrap="square">
            <a:spAutoFit/>
          </a:bodyPr>
          <a:lstStyle/>
          <a:p>
            <a:r>
              <a:rPr lang="en-US" sz="1700" dirty="0"/>
              <a:t>In vivo neuronal recordings demonstrated that THC </a:t>
            </a:r>
            <a:r>
              <a:rPr lang="en-US" sz="1700" u="sng" dirty="0"/>
              <a:t>decreased</a:t>
            </a:r>
            <a:r>
              <a:rPr lang="en-US" sz="1700" dirty="0"/>
              <a:t> medium spiny neuron (</a:t>
            </a:r>
            <a:r>
              <a:rPr lang="en-US" sz="1700" b="1" dirty="0"/>
              <a:t>MSN</a:t>
            </a:r>
            <a:r>
              <a:rPr lang="en-US" sz="1700" dirty="0"/>
              <a:t>) </a:t>
            </a:r>
            <a:r>
              <a:rPr lang="en-US" sz="1700" u="sng" dirty="0"/>
              <a:t>activity</a:t>
            </a:r>
            <a:r>
              <a:rPr lang="en-US" sz="1700" dirty="0"/>
              <a:t> in the </a:t>
            </a:r>
            <a:r>
              <a:rPr lang="en-US" sz="1700" b="1" dirty="0"/>
              <a:t>anterior</a:t>
            </a:r>
            <a:r>
              <a:rPr lang="en-US" sz="1700" dirty="0"/>
              <a:t> </a:t>
            </a:r>
            <a:r>
              <a:rPr lang="en-US" sz="1700" dirty="0" err="1"/>
              <a:t>NAc</a:t>
            </a:r>
            <a:r>
              <a:rPr lang="en-US" sz="1700" dirty="0"/>
              <a:t> and </a:t>
            </a:r>
            <a:r>
              <a:rPr lang="en-US" sz="1700" u="sng" dirty="0"/>
              <a:t>increased</a:t>
            </a:r>
            <a:r>
              <a:rPr lang="en-US" sz="1700" dirty="0"/>
              <a:t> the power of </a:t>
            </a:r>
            <a:r>
              <a:rPr lang="en-US" sz="1700" b="1" dirty="0"/>
              <a:t>gamma (γ) oscillations</a:t>
            </a:r>
            <a:r>
              <a:rPr lang="en-US" sz="1700" dirty="0"/>
              <a:t>. In contrast, THC increased MSN activity states in the </a:t>
            </a:r>
            <a:r>
              <a:rPr lang="en-US" sz="1700" b="1" dirty="0"/>
              <a:t>posterior</a:t>
            </a:r>
            <a:r>
              <a:rPr lang="en-US" sz="1700" dirty="0"/>
              <a:t> </a:t>
            </a:r>
            <a:r>
              <a:rPr lang="en-US" sz="1700" dirty="0" err="1"/>
              <a:t>NAc</a:t>
            </a:r>
            <a:r>
              <a:rPr lang="en-US" sz="1700" dirty="0"/>
              <a:t> and decreased γ-oscillation power. These findings reveal critical new insights into the bi-directional neuronal and pharmacological mechanisms controlling the dissociable effects of THC in mesolimbic-mediated affective processing. </a:t>
            </a:r>
          </a:p>
          <a:p>
            <a:r>
              <a:rPr lang="en-US" sz="1700" dirty="0"/>
              <a:t>The anatomical distribution of the kappa-opioid receptors [</a:t>
            </a:r>
            <a:r>
              <a:rPr lang="en-US" sz="1700" b="1" dirty="0"/>
              <a:t>KOR</a:t>
            </a:r>
            <a:r>
              <a:rPr lang="en-US" sz="1700" dirty="0"/>
              <a:t>] would suggest an important role for the endogenous kappa-opioid receptor agonists in brain reward function. High levels of KOR mRNA have been detected in the ventral tegmental area [VTA], </a:t>
            </a:r>
            <a:r>
              <a:rPr lang="en-US" sz="1700" dirty="0" err="1"/>
              <a:t>substantia</a:t>
            </a:r>
            <a:r>
              <a:rPr lang="en-US" sz="1700" dirty="0"/>
              <a:t> </a:t>
            </a:r>
            <a:r>
              <a:rPr lang="en-US" sz="1700" dirty="0" err="1"/>
              <a:t>nigra</a:t>
            </a:r>
            <a:r>
              <a:rPr lang="en-US" sz="1700" dirty="0"/>
              <a:t> [SN], nucleus </a:t>
            </a:r>
            <a:r>
              <a:rPr lang="en-US" sz="1700" dirty="0" err="1"/>
              <a:t>accumbens</a:t>
            </a:r>
            <a:r>
              <a:rPr lang="en-US" sz="1700" dirty="0"/>
              <a:t> [</a:t>
            </a:r>
            <a:r>
              <a:rPr lang="en-US" sz="1700" dirty="0" err="1"/>
              <a:t>NAc</a:t>
            </a:r>
            <a:r>
              <a:rPr lang="en-US" sz="1700" dirty="0"/>
              <a:t>], caudate putamen [CP], </a:t>
            </a:r>
            <a:r>
              <a:rPr lang="en-US" sz="1700" dirty="0" err="1"/>
              <a:t>claustrum</a:t>
            </a:r>
            <a:r>
              <a:rPr lang="en-US" sz="1700" dirty="0"/>
              <a:t>, </a:t>
            </a:r>
            <a:r>
              <a:rPr lang="en-US" sz="1700" dirty="0" err="1"/>
              <a:t>endoperiform</a:t>
            </a:r>
            <a:r>
              <a:rPr lang="en-US" sz="1700" dirty="0"/>
              <a:t> nucleus, various hypothalamic nuclei, and the amygdala of the rat brain. A similar expression profile has been detected in the human brain. Overall there is a strong overlap in the expression of mRNA for the KOR and binding sites for the </a:t>
            </a:r>
            <a:r>
              <a:rPr lang="en-US" sz="1700" dirty="0" err="1"/>
              <a:t>dynorphin</a:t>
            </a:r>
            <a:r>
              <a:rPr lang="en-US" sz="1700" dirty="0"/>
              <a:t>-like peptides. </a:t>
            </a:r>
            <a:r>
              <a:rPr lang="en-US" sz="1700" dirty="0" err="1"/>
              <a:t>Immunohistochemical</a:t>
            </a:r>
            <a:r>
              <a:rPr lang="en-US" sz="1700" dirty="0"/>
              <a:t> and autoradiography studies indicate relatively high levels of KORs in the </a:t>
            </a:r>
            <a:r>
              <a:rPr lang="en-US" sz="1700" dirty="0" err="1"/>
              <a:t>NAc</a:t>
            </a:r>
            <a:r>
              <a:rPr lang="en-US" sz="1700" dirty="0"/>
              <a:t> shell and core, caudate putamen, </a:t>
            </a:r>
            <a:r>
              <a:rPr lang="en-US" sz="1700" dirty="0" err="1"/>
              <a:t>claustrum</a:t>
            </a:r>
            <a:r>
              <a:rPr lang="en-US" sz="1700" dirty="0"/>
              <a:t>, </a:t>
            </a:r>
            <a:r>
              <a:rPr lang="en-US" sz="1700" dirty="0" err="1"/>
              <a:t>endoperiform</a:t>
            </a:r>
            <a:r>
              <a:rPr lang="en-US" sz="1700" dirty="0"/>
              <a:t> nucleus, ventral </a:t>
            </a:r>
            <a:r>
              <a:rPr lang="en-US" sz="1700" dirty="0" err="1"/>
              <a:t>pallidum</a:t>
            </a:r>
            <a:r>
              <a:rPr lang="en-US" sz="1700" dirty="0"/>
              <a:t>, medial </a:t>
            </a:r>
            <a:r>
              <a:rPr lang="en-US" sz="1700" dirty="0" err="1"/>
              <a:t>habenula</a:t>
            </a:r>
            <a:r>
              <a:rPr lang="en-US" sz="1700" dirty="0"/>
              <a:t>, bed nucleus of the </a:t>
            </a:r>
            <a:r>
              <a:rPr lang="en-US" sz="1700" dirty="0" err="1"/>
              <a:t>stria</a:t>
            </a:r>
            <a:r>
              <a:rPr lang="en-US" sz="1700" dirty="0"/>
              <a:t> terminals, amygdala, and relatively low levels in the ventral tegmental area and </a:t>
            </a:r>
            <a:r>
              <a:rPr lang="en-US" sz="1700" dirty="0" err="1"/>
              <a:t>substantia</a:t>
            </a:r>
            <a:r>
              <a:rPr lang="en-US" sz="1700" dirty="0"/>
              <a:t> </a:t>
            </a:r>
            <a:r>
              <a:rPr lang="en-US" sz="1700" dirty="0" err="1"/>
              <a:t>nigra</a:t>
            </a:r>
            <a:r>
              <a:rPr lang="en-US" sz="1700" dirty="0"/>
              <a:t>. The VTA and SN have relatively high levels of KOR mRNA and low levels of KOR binding sites. Therefore, it has been suggested that the KORs are produced in the VTA and SN and then transported to the </a:t>
            </a:r>
            <a:r>
              <a:rPr lang="en-US" sz="1700" dirty="0" err="1"/>
              <a:t>NAc</a:t>
            </a:r>
            <a:r>
              <a:rPr lang="en-US" sz="1700" dirty="0"/>
              <a:t> and CP where they are expressed on </a:t>
            </a:r>
            <a:r>
              <a:rPr lang="en-US" sz="1700" u="sng" dirty="0"/>
              <a:t>pre</a:t>
            </a:r>
            <a:r>
              <a:rPr lang="en-US" sz="1700" dirty="0"/>
              <a:t>synaptic terminals and control the release of dopamine [</a:t>
            </a:r>
            <a:r>
              <a:rPr lang="en-US" sz="1700" b="1" dirty="0"/>
              <a:t>DA</a:t>
            </a:r>
            <a:r>
              <a:rPr lang="en-US" sz="1700" dirty="0"/>
              <a:t>].</a:t>
            </a:r>
            <a:endParaRPr lang="he-IL" sz="1700" dirty="0"/>
          </a:p>
        </p:txBody>
      </p:sp>
    </p:spTree>
    <p:extLst>
      <p:ext uri="{BB962C8B-B14F-4D97-AF65-F5344CB8AC3E}">
        <p14:creationId xmlns:p14="http://schemas.microsoft.com/office/powerpoint/2010/main" val="3351612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69</a:t>
            </a:fld>
            <a:endParaRPr lang="en-US"/>
          </a:p>
        </p:txBody>
      </p:sp>
      <p:sp>
        <p:nvSpPr>
          <p:cNvPr id="3" name="Rectangle 2"/>
          <p:cNvSpPr/>
          <p:nvPr/>
        </p:nvSpPr>
        <p:spPr>
          <a:xfrm>
            <a:off x="685800" y="345281"/>
            <a:ext cx="8001000" cy="3693319"/>
          </a:xfrm>
          <a:prstGeom prst="rect">
            <a:avLst/>
          </a:prstGeom>
        </p:spPr>
        <p:txBody>
          <a:bodyPr wrap="square">
            <a:spAutoFit/>
          </a:bodyPr>
          <a:lstStyle/>
          <a:p>
            <a:r>
              <a:rPr lang="en-US" dirty="0"/>
              <a:t>The KOR is a GPCR and its stimulation leads to the </a:t>
            </a:r>
            <a:r>
              <a:rPr lang="en-US" u="sng" dirty="0"/>
              <a:t>inhibition</a:t>
            </a:r>
            <a:r>
              <a:rPr lang="en-US" dirty="0"/>
              <a:t> of adenylyl </a:t>
            </a:r>
            <a:r>
              <a:rPr lang="en-US" dirty="0" err="1"/>
              <a:t>cyclase</a:t>
            </a:r>
            <a:r>
              <a:rPr lang="en-US" dirty="0"/>
              <a:t> (</a:t>
            </a:r>
            <a:r>
              <a:rPr lang="en-US" b="1" dirty="0"/>
              <a:t>AC</a:t>
            </a:r>
            <a:r>
              <a:rPr lang="en-US" dirty="0"/>
              <a:t>). The KOR also plays a role in the regulation of calcium currents. The KOR is coupled to an N-type calcium channel and stimulation of it inhibits calcium currents. N-type calcium channels are expressed on </a:t>
            </a:r>
            <a:r>
              <a:rPr lang="en-US" b="1" dirty="0"/>
              <a:t>pre</a:t>
            </a:r>
            <a:r>
              <a:rPr lang="en-US" dirty="0"/>
              <a:t>synaptic terminals and play a critical role in the release of NTs. Therefore, </a:t>
            </a:r>
            <a:r>
              <a:rPr lang="en-US" dirty="0" err="1"/>
              <a:t>dynorphin</a:t>
            </a:r>
            <a:r>
              <a:rPr lang="en-US" dirty="0"/>
              <a:t>-like peptides may inhibit the release of NTs by inhibiting N-type calcium channels. Furthermore, KOR agonists have been shown to stimulate inwardly rectifying (i.e., ion conductance depends on membrane potential) potassium channels. The inward rectifying potassium current is a flow of potassium ions from the outside to the inside of the cell. The potassium conductance increases when the membrane potential becomes negatively charged and the potassium conductance decreases when the membrane depolarizes. The inward rectifying potassium channels play an important role in maintaining the </a:t>
            </a:r>
            <a:r>
              <a:rPr lang="en-US" u="sng" dirty="0"/>
              <a:t>resting potential</a:t>
            </a:r>
            <a:r>
              <a:rPr lang="en-US" dirty="0"/>
              <a:t> of neurons. </a:t>
            </a:r>
            <a:endParaRPr lang="he-IL"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4117848"/>
            <a:ext cx="5448769" cy="2206752"/>
          </a:xfrm>
          <a:prstGeom prst="rect">
            <a:avLst/>
          </a:prstGeom>
        </p:spPr>
      </p:pic>
    </p:spTree>
    <p:extLst>
      <p:ext uri="{BB962C8B-B14F-4D97-AF65-F5344CB8AC3E}">
        <p14:creationId xmlns:p14="http://schemas.microsoft.com/office/powerpoint/2010/main" val="1988738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Personalized </a:t>
            </a:r>
            <a:r>
              <a:rPr lang="en-US" sz="4000" b="1" dirty="0" err="1"/>
              <a:t>pCBs</a:t>
            </a:r>
            <a:r>
              <a:rPr lang="en-US" sz="4000" b="1" dirty="0"/>
              <a:t> Therapy</a:t>
            </a:r>
            <a:endParaRPr lang="he-IL" sz="40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Content Placeholder 4"/>
          <p:cNvSpPr>
            <a:spLocks noGrp="1"/>
          </p:cNvSpPr>
          <p:nvPr>
            <p:ph idx="1"/>
          </p:nvPr>
        </p:nvSpPr>
        <p:spPr/>
        <p:txBody>
          <a:bodyPr>
            <a:normAutofit fontScale="85000" lnSpcReduction="20000"/>
          </a:bodyPr>
          <a:lstStyle/>
          <a:p>
            <a:r>
              <a:rPr lang="en-US" dirty="0"/>
              <a:t>Lately, the use of CBD among individuals for both specific health conditions and </a:t>
            </a:r>
            <a:r>
              <a:rPr lang="en-US" u="sng" dirty="0"/>
              <a:t>general health</a:t>
            </a:r>
            <a:r>
              <a:rPr lang="en-US" dirty="0"/>
              <a:t> and </a:t>
            </a:r>
            <a:r>
              <a:rPr lang="en-US" u="sng" dirty="0"/>
              <a:t>well-being</a:t>
            </a:r>
            <a:r>
              <a:rPr lang="en-US" dirty="0"/>
              <a:t> is widespread. CBD is being used as a specific therapy for a number of diverse medical conditions—particularly pain and inflammatory disorders, anxiety, depression, and sleep disorders. A large percentage of respondents indicate that CBD treats their condition(s) effectively in the absence of conventional (synthetic) medicine(s) and with only few non-serious adverse effects.</a:t>
            </a:r>
          </a:p>
          <a:p>
            <a:r>
              <a:rPr lang="en-US" dirty="0"/>
              <a:t>However, some individuals </a:t>
            </a:r>
            <a:r>
              <a:rPr lang="en-US" b="1" dirty="0"/>
              <a:t>do not feel</a:t>
            </a:r>
            <a:r>
              <a:rPr lang="en-US" dirty="0"/>
              <a:t> the </a:t>
            </a:r>
            <a:r>
              <a:rPr lang="en-US" b="1" dirty="0"/>
              <a:t>therapeutic effects of CBD</a:t>
            </a:r>
            <a:r>
              <a:rPr lang="en-US" dirty="0"/>
              <a:t> and the reason may be their specific </a:t>
            </a:r>
            <a:r>
              <a:rPr lang="en-US" b="1" dirty="0"/>
              <a:t>genetic background</a:t>
            </a:r>
            <a:r>
              <a:rPr lang="en-US" dirty="0"/>
              <a:t>.</a:t>
            </a:r>
          </a:p>
          <a:p>
            <a:endParaRPr lang="he-IL" dirty="0"/>
          </a:p>
        </p:txBody>
      </p:sp>
    </p:spTree>
    <p:extLst>
      <p:ext uri="{BB962C8B-B14F-4D97-AF65-F5344CB8AC3E}">
        <p14:creationId xmlns:p14="http://schemas.microsoft.com/office/powerpoint/2010/main" val="2921165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70</a:t>
            </a:fld>
            <a:endParaRPr lang="en-US"/>
          </a:p>
        </p:txBody>
      </p:sp>
      <p:sp>
        <p:nvSpPr>
          <p:cNvPr id="3" name="Rectangle 2"/>
          <p:cNvSpPr/>
          <p:nvPr/>
        </p:nvSpPr>
        <p:spPr>
          <a:xfrm>
            <a:off x="609600" y="198358"/>
            <a:ext cx="8153400" cy="6278642"/>
          </a:xfrm>
          <a:prstGeom prst="rect">
            <a:avLst/>
          </a:prstGeom>
        </p:spPr>
        <p:txBody>
          <a:bodyPr wrap="square">
            <a:spAutoFit/>
          </a:bodyPr>
          <a:lstStyle/>
          <a:p>
            <a:pPr algn="ctr"/>
            <a:r>
              <a:rPr lang="en-US" sz="2400" b="1" dirty="0"/>
              <a:t>Mu Opioid Receptor [MOR]</a:t>
            </a:r>
          </a:p>
          <a:p>
            <a:r>
              <a:rPr lang="en-US" dirty="0"/>
              <a:t>The μ-opioid receptors (MOR) are a class of opioid receptors with a high affinity for </a:t>
            </a:r>
            <a:r>
              <a:rPr lang="en-US" dirty="0" err="1"/>
              <a:t>enkephalins</a:t>
            </a:r>
            <a:r>
              <a:rPr lang="en-US" dirty="0"/>
              <a:t> and beta-endorphin, but a low affinity for </a:t>
            </a:r>
            <a:r>
              <a:rPr lang="en-US" dirty="0" err="1"/>
              <a:t>dynorphins</a:t>
            </a:r>
            <a:r>
              <a:rPr lang="en-US" dirty="0"/>
              <a:t>. They are also referred to as μ(mu)-opioid peptide (MOP) receptors. The prototypical μ-opioid receptor agonist is morphine, the primary psychoactive alkaloid in opium. It is an inhibitory G-protein coupled receptor [GPCR] that activates the </a:t>
            </a:r>
            <a:r>
              <a:rPr lang="en-US" dirty="0" err="1"/>
              <a:t>Gi</a:t>
            </a:r>
            <a:r>
              <a:rPr lang="en-US" dirty="0"/>
              <a:t> alpha subunit, inhibiting </a:t>
            </a:r>
            <a:r>
              <a:rPr lang="en-US" dirty="0" err="1"/>
              <a:t>adenylate</a:t>
            </a:r>
            <a:r>
              <a:rPr lang="en-US" dirty="0"/>
              <a:t> </a:t>
            </a:r>
            <a:r>
              <a:rPr lang="en-US" dirty="0" err="1"/>
              <a:t>cyclase</a:t>
            </a:r>
            <a:r>
              <a:rPr lang="en-US" dirty="0"/>
              <a:t> [AC] activity, lowering </a:t>
            </a:r>
            <a:r>
              <a:rPr lang="en-US" dirty="0" err="1"/>
              <a:t>cAMP</a:t>
            </a:r>
            <a:r>
              <a:rPr lang="en-US" dirty="0"/>
              <a:t> levels.</a:t>
            </a:r>
          </a:p>
          <a:p>
            <a:r>
              <a:rPr lang="en-US" dirty="0"/>
              <a:t>Three splice variants of the μ-opioid receptor are well characterized, though RT-PCR has identified up to 10 total splice variants in humans:</a:t>
            </a:r>
          </a:p>
          <a:p>
            <a:r>
              <a:rPr lang="en-US" dirty="0"/>
              <a:t>μ1: More is known about the μ1 opioid receptor than the other variants.</a:t>
            </a:r>
          </a:p>
          <a:p>
            <a:r>
              <a:rPr lang="en-US" dirty="0"/>
              <a:t>μ2: TRIMU 5 is a selective agonist of the μ2 receptor.</a:t>
            </a:r>
          </a:p>
          <a:p>
            <a:r>
              <a:rPr lang="el-GR" dirty="0"/>
              <a:t>Μ</a:t>
            </a:r>
            <a:r>
              <a:rPr lang="en-US" dirty="0"/>
              <a:t>3: The μ3 variant is responsive to plant opiate alkaloids but not to endogenous opioid peptides. MORs can exist either </a:t>
            </a:r>
            <a:r>
              <a:rPr lang="en-US" b="1" dirty="0"/>
              <a:t>pre</a:t>
            </a:r>
            <a:r>
              <a:rPr lang="en-US" dirty="0"/>
              <a:t>-synoptically or </a:t>
            </a:r>
            <a:r>
              <a:rPr lang="en-US" b="1" dirty="0"/>
              <a:t>post</a:t>
            </a:r>
            <a:r>
              <a:rPr lang="en-US" dirty="0"/>
              <a:t>-synoptically depending upon cell types.</a:t>
            </a:r>
          </a:p>
          <a:p>
            <a:r>
              <a:rPr lang="en-US" dirty="0"/>
              <a:t>The μ-opioid receptors exist mostly </a:t>
            </a:r>
            <a:r>
              <a:rPr lang="en-US" dirty="0" err="1"/>
              <a:t>presynapticaly</a:t>
            </a:r>
            <a:r>
              <a:rPr lang="en-US" dirty="0"/>
              <a:t> in the periaqueductal gray region, and in the superficial dorsal horn of the spinal cord (specifically the </a:t>
            </a:r>
            <a:r>
              <a:rPr lang="en-US" dirty="0" err="1"/>
              <a:t>substantia</a:t>
            </a:r>
            <a:r>
              <a:rPr lang="en-US" dirty="0"/>
              <a:t> </a:t>
            </a:r>
            <a:r>
              <a:rPr lang="en-US" dirty="0" err="1"/>
              <a:t>gelatinosa</a:t>
            </a:r>
            <a:r>
              <a:rPr lang="en-US" dirty="0"/>
              <a:t> of Rolando). Other areas where they have been located include the external </a:t>
            </a:r>
            <a:r>
              <a:rPr lang="en-US" dirty="0" err="1"/>
              <a:t>plexiform</a:t>
            </a:r>
            <a:r>
              <a:rPr lang="en-US" dirty="0"/>
              <a:t> layer of the olfactory bulb, the nucleus </a:t>
            </a:r>
            <a:r>
              <a:rPr lang="en-US" dirty="0" err="1"/>
              <a:t>accumbens</a:t>
            </a:r>
            <a:r>
              <a:rPr lang="en-US" dirty="0"/>
              <a:t> [</a:t>
            </a:r>
            <a:r>
              <a:rPr lang="en-US" dirty="0" err="1"/>
              <a:t>NAc</a:t>
            </a:r>
            <a:r>
              <a:rPr lang="en-US" dirty="0"/>
              <a:t>], in several layers of the cerebral cortex, and in some of the nuclei of the amygdala, as well as the nucleus of the solitary tract. Some MORs are also found in the intestinal tract. Activation of these receptors inhibits peristaltic action which causes constipation, a major side effect of μ agonists.</a:t>
            </a:r>
          </a:p>
        </p:txBody>
      </p:sp>
    </p:spTree>
    <p:extLst>
      <p:ext uri="{BB962C8B-B14F-4D97-AF65-F5344CB8AC3E}">
        <p14:creationId xmlns:p14="http://schemas.microsoft.com/office/powerpoint/2010/main" val="3847311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71</a:t>
            </a:fld>
            <a:endParaRPr lang="en-US"/>
          </a:p>
        </p:txBody>
      </p:sp>
      <p:sp>
        <p:nvSpPr>
          <p:cNvPr id="3" name="Rectangle 2"/>
          <p:cNvSpPr/>
          <p:nvPr/>
        </p:nvSpPr>
        <p:spPr>
          <a:xfrm>
            <a:off x="609600" y="533400"/>
            <a:ext cx="7848600" cy="5940088"/>
          </a:xfrm>
          <a:prstGeom prst="rect">
            <a:avLst/>
          </a:prstGeom>
        </p:spPr>
        <p:txBody>
          <a:bodyPr wrap="square">
            <a:spAutoFit/>
          </a:bodyPr>
          <a:lstStyle/>
          <a:p>
            <a:r>
              <a:rPr lang="en-US" b="1" dirty="0"/>
              <a:t>Activation:</a:t>
            </a:r>
            <a:r>
              <a:rPr lang="en-US" dirty="0"/>
              <a:t> of the μ-opioid receptor by an </a:t>
            </a:r>
            <a:r>
              <a:rPr lang="en-US" b="1" dirty="0"/>
              <a:t>a</a:t>
            </a:r>
            <a:r>
              <a:rPr lang="en-US" dirty="0"/>
              <a:t>gonist such as morphine causes analgesia, sedation, slightly reduced blood pressure, itching, nausea, euphoria, decreased respiration, </a:t>
            </a:r>
            <a:r>
              <a:rPr lang="en-US" dirty="0" err="1"/>
              <a:t>miosis</a:t>
            </a:r>
            <a:r>
              <a:rPr lang="en-US" dirty="0"/>
              <a:t> (constricted pupils), and decreased bowel motility often leading to constipation. Some of these effects, such as analgesia, sedation, euphoria, itching and decreased respiration, tend to lessen with continued use as tolerance develops. </a:t>
            </a:r>
            <a:r>
              <a:rPr lang="en-US" dirty="0" err="1"/>
              <a:t>Miosis</a:t>
            </a:r>
            <a:r>
              <a:rPr lang="en-US" dirty="0"/>
              <a:t> and reduced bowel motility tend to persist; little tolerance develops to these effects. The canonical MOR1 isoform is responsible for morphine-induced analgesia, whereas the alternatively spliced MOR1D </a:t>
            </a:r>
            <a:r>
              <a:rPr lang="en-US" b="1" dirty="0"/>
              <a:t>isoform</a:t>
            </a:r>
            <a:r>
              <a:rPr lang="en-US" dirty="0"/>
              <a:t> (through hetero-dimerization with the gastrin-releasing peptide receptor [GRPR]) is required for morphine-induced itching.</a:t>
            </a:r>
          </a:p>
          <a:p>
            <a:r>
              <a:rPr lang="en-US" b="1" dirty="0"/>
              <a:t>Deactivation</a:t>
            </a:r>
            <a:r>
              <a:rPr lang="en-US" dirty="0"/>
              <a:t>: As with other GPCRs, signaling by the μ-opioid receptor is terminated through several different mechanisms, which are up-regulated with chronic use, leading to rapid </a:t>
            </a:r>
            <a:r>
              <a:rPr lang="en-US" dirty="0" err="1"/>
              <a:t>tachyphylaxis</a:t>
            </a:r>
            <a:r>
              <a:rPr lang="en-US" dirty="0"/>
              <a:t>. The most important regulatory proteins for the MOR are the </a:t>
            </a:r>
            <a:r>
              <a:rPr lang="en-US" b="1" dirty="0"/>
              <a:t>β-</a:t>
            </a:r>
            <a:r>
              <a:rPr lang="en-US" b="1" dirty="0" err="1"/>
              <a:t>arrestins</a:t>
            </a:r>
            <a:r>
              <a:rPr lang="en-US" dirty="0"/>
              <a:t> - </a:t>
            </a:r>
            <a:r>
              <a:rPr lang="en-US" dirty="0" err="1"/>
              <a:t>arrestin</a:t>
            </a:r>
            <a:r>
              <a:rPr lang="en-US" dirty="0"/>
              <a:t> beta 1 and </a:t>
            </a:r>
            <a:r>
              <a:rPr lang="en-US" dirty="0" err="1"/>
              <a:t>arrestin</a:t>
            </a:r>
            <a:r>
              <a:rPr lang="en-US" dirty="0"/>
              <a:t> beta 2, and the RGS proteins: RGS4, RGS9-2, RGS14, and RGSZ2.</a:t>
            </a:r>
          </a:p>
          <a:p>
            <a:pPr algn="ctr"/>
            <a:r>
              <a:rPr lang="en-US" sz="2000" b="1" dirty="0"/>
              <a:t>Beta-</a:t>
            </a:r>
            <a:r>
              <a:rPr lang="en-US" sz="2000" b="1" dirty="0" err="1"/>
              <a:t>arrestin</a:t>
            </a:r>
            <a:endParaRPr lang="en-US" sz="2000" b="1" dirty="0"/>
          </a:p>
          <a:p>
            <a:r>
              <a:rPr lang="en-US" dirty="0" err="1"/>
              <a:t>Arrestins</a:t>
            </a:r>
            <a:r>
              <a:rPr lang="en-US" dirty="0"/>
              <a:t> (</a:t>
            </a:r>
            <a:r>
              <a:rPr lang="en-US" dirty="0" err="1"/>
              <a:t>Arr</a:t>
            </a:r>
            <a:r>
              <a:rPr lang="en-US" dirty="0"/>
              <a:t>) are a small family of proteins important for regulating signal transduction at GPCRs. </a:t>
            </a:r>
            <a:r>
              <a:rPr lang="en-US" dirty="0" err="1"/>
              <a:t>Arrestins</a:t>
            </a:r>
            <a:r>
              <a:rPr lang="en-US" dirty="0"/>
              <a:t> were first discovered as a part of a conserved two-step mechanism for regulating the activity of GPCRs in the visual </a:t>
            </a:r>
            <a:r>
              <a:rPr lang="en-US" b="1" dirty="0"/>
              <a:t>rhodopsin</a:t>
            </a:r>
            <a:r>
              <a:rPr lang="en-US" dirty="0"/>
              <a:t> system and in the β-adrenergic system was discovered latter.</a:t>
            </a:r>
          </a:p>
          <a:p>
            <a:endParaRPr lang="en-US" dirty="0"/>
          </a:p>
        </p:txBody>
      </p:sp>
    </p:spTree>
    <p:extLst>
      <p:ext uri="{BB962C8B-B14F-4D97-AF65-F5344CB8AC3E}">
        <p14:creationId xmlns:p14="http://schemas.microsoft.com/office/powerpoint/2010/main" val="2816422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72</a:t>
            </a:fld>
            <a:endParaRPr lang="en-US"/>
          </a:p>
        </p:txBody>
      </p:sp>
      <p:sp>
        <p:nvSpPr>
          <p:cNvPr id="3" name="Rectangle 2"/>
          <p:cNvSpPr/>
          <p:nvPr/>
        </p:nvSpPr>
        <p:spPr>
          <a:xfrm>
            <a:off x="762000" y="685800"/>
            <a:ext cx="7848600" cy="3139321"/>
          </a:xfrm>
          <a:prstGeom prst="rect">
            <a:avLst/>
          </a:prstGeom>
        </p:spPr>
        <p:txBody>
          <a:bodyPr wrap="square">
            <a:spAutoFit/>
          </a:bodyPr>
          <a:lstStyle/>
          <a:p>
            <a:r>
              <a:rPr lang="en-US" dirty="0"/>
              <a:t>In response to a stimulus, GPCRs activate hetero-</a:t>
            </a:r>
            <a:r>
              <a:rPr lang="en-US" dirty="0" err="1"/>
              <a:t>trimeric</a:t>
            </a:r>
            <a:r>
              <a:rPr lang="en-US" dirty="0"/>
              <a:t> G proteins. In order to turn off this response, or adapt to a persistent stimulus, active receptors need to be </a:t>
            </a:r>
            <a:r>
              <a:rPr lang="en-US" b="1" dirty="0"/>
              <a:t>desensitized</a:t>
            </a:r>
            <a:r>
              <a:rPr lang="en-US" dirty="0"/>
              <a:t>. The first step in desensitization is </a:t>
            </a:r>
            <a:r>
              <a:rPr lang="en-US" u="sng" dirty="0"/>
              <a:t>phosphorylation</a:t>
            </a:r>
            <a:r>
              <a:rPr lang="en-US" dirty="0"/>
              <a:t> of the receptor by a class of serine/threonine kinases called G protein coupled receptor kinases (GRKs). GRK phosphorylation specifically prepares the activated receptor for </a:t>
            </a:r>
            <a:r>
              <a:rPr lang="en-US" dirty="0" err="1"/>
              <a:t>arrestin</a:t>
            </a:r>
            <a:r>
              <a:rPr lang="en-US" dirty="0"/>
              <a:t> binding. </a:t>
            </a:r>
          </a:p>
          <a:p>
            <a:r>
              <a:rPr lang="en-US" dirty="0" err="1"/>
              <a:t>Arrestin</a:t>
            </a:r>
            <a:r>
              <a:rPr lang="en-US" dirty="0"/>
              <a:t> binding to the receptor blocks further G protein-mediated signaling and </a:t>
            </a:r>
            <a:r>
              <a:rPr lang="en-US" u="sng" dirty="0"/>
              <a:t>targets receptors for internalization</a:t>
            </a:r>
            <a:r>
              <a:rPr lang="en-US" dirty="0"/>
              <a:t>, and redirects signaling to alternative G protein-independent pathways, such as β-</a:t>
            </a:r>
            <a:r>
              <a:rPr lang="en-US" dirty="0" err="1"/>
              <a:t>arrestin</a:t>
            </a:r>
            <a:r>
              <a:rPr lang="en-US" dirty="0"/>
              <a:t> signaling. </a:t>
            </a:r>
          </a:p>
          <a:p>
            <a:r>
              <a:rPr lang="en-US" dirty="0"/>
              <a:t>In addition to GPCRs, </a:t>
            </a:r>
            <a:r>
              <a:rPr lang="en-US" dirty="0" err="1"/>
              <a:t>arrestins</a:t>
            </a:r>
            <a:r>
              <a:rPr lang="en-US" dirty="0"/>
              <a:t> bind to other classes of cell surface receptors and a variety of other signaling proteins.</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00" y="3962400"/>
            <a:ext cx="309721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3311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73</a:t>
            </a:fld>
            <a:endParaRPr lang="en-US"/>
          </a:p>
        </p:txBody>
      </p:sp>
      <p:sp>
        <p:nvSpPr>
          <p:cNvPr id="3" name="Rectangle 2"/>
          <p:cNvSpPr/>
          <p:nvPr/>
        </p:nvSpPr>
        <p:spPr>
          <a:xfrm>
            <a:off x="762000" y="381000"/>
            <a:ext cx="8001000" cy="6001643"/>
          </a:xfrm>
          <a:prstGeom prst="rect">
            <a:avLst/>
          </a:prstGeom>
        </p:spPr>
        <p:txBody>
          <a:bodyPr wrap="square">
            <a:spAutoFit/>
          </a:bodyPr>
          <a:lstStyle/>
          <a:p>
            <a:pPr algn="ctr"/>
            <a:r>
              <a:rPr lang="en-US" sz="2400" b="1" dirty="0"/>
              <a:t>RGS proteins</a:t>
            </a:r>
            <a:r>
              <a:rPr lang="en-US" dirty="0"/>
              <a:t>:</a:t>
            </a:r>
          </a:p>
          <a:p>
            <a:r>
              <a:rPr lang="en-US" dirty="0"/>
              <a:t>Regulators of G protein signaling (RGS) are protein structural domains or the proteins that contain these domains, that function to activate the </a:t>
            </a:r>
            <a:r>
              <a:rPr lang="en-US" dirty="0" err="1"/>
              <a:t>GTPase</a:t>
            </a:r>
            <a:r>
              <a:rPr lang="en-US" dirty="0"/>
              <a:t> activity of </a:t>
            </a:r>
            <a:r>
              <a:rPr lang="en-US" dirty="0" err="1"/>
              <a:t>heterotrimeric</a:t>
            </a:r>
            <a:r>
              <a:rPr lang="en-US" dirty="0"/>
              <a:t> G-protein </a:t>
            </a:r>
            <a:r>
              <a:rPr lang="el-GR" dirty="0"/>
              <a:t>α-</a:t>
            </a:r>
            <a:r>
              <a:rPr lang="en-US" dirty="0"/>
              <a:t>subunits. RGS proteins are multi-functional, </a:t>
            </a:r>
            <a:r>
              <a:rPr lang="en-US" dirty="0" err="1"/>
              <a:t>GTPase</a:t>
            </a:r>
            <a:r>
              <a:rPr lang="en-US" dirty="0"/>
              <a:t>-accelerating proteins that promote GTP hydrolysis by the </a:t>
            </a:r>
            <a:r>
              <a:rPr lang="el-GR" dirty="0"/>
              <a:t>α-</a:t>
            </a:r>
            <a:r>
              <a:rPr lang="en-US" dirty="0"/>
              <a:t>subunit of </a:t>
            </a:r>
            <a:r>
              <a:rPr lang="en-US" dirty="0" err="1"/>
              <a:t>heterotrimeric</a:t>
            </a:r>
            <a:r>
              <a:rPr lang="en-US" dirty="0"/>
              <a:t> G proteins, thereby inactivating the G protein and rapidly </a:t>
            </a:r>
            <a:r>
              <a:rPr lang="en-US" b="1" dirty="0"/>
              <a:t>switching off </a:t>
            </a:r>
            <a:r>
              <a:rPr lang="en-US" dirty="0"/>
              <a:t>G protein-coupled receptor signaling pathways. Upon activation by receptors, G proteins exchange GDP for GTP, are released from the receptor, and dissociate into a free, active GTP-bound </a:t>
            </a:r>
            <a:r>
              <a:rPr lang="el-GR" dirty="0"/>
              <a:t>α-</a:t>
            </a:r>
            <a:r>
              <a:rPr lang="en-US" dirty="0"/>
              <a:t>subunit and </a:t>
            </a:r>
            <a:r>
              <a:rPr lang="el-GR" dirty="0"/>
              <a:t>βγ-</a:t>
            </a:r>
            <a:r>
              <a:rPr lang="en-US" dirty="0"/>
              <a:t>dimer, both of which activate downstream effectors. The response is terminated upon GTP hydrolysis by the </a:t>
            </a:r>
            <a:r>
              <a:rPr lang="el-GR" dirty="0"/>
              <a:t>α-</a:t>
            </a:r>
            <a:r>
              <a:rPr lang="en-US" dirty="0"/>
              <a:t>subunit, which can then re-bind the </a:t>
            </a:r>
            <a:r>
              <a:rPr lang="el-GR" dirty="0"/>
              <a:t>βγ-</a:t>
            </a:r>
            <a:r>
              <a:rPr lang="en-US" dirty="0"/>
              <a:t>dimer and the receptor. RGS proteins markedly reduce the lifespan of GTP-bound </a:t>
            </a:r>
            <a:r>
              <a:rPr lang="el-GR" dirty="0"/>
              <a:t>α-</a:t>
            </a:r>
            <a:r>
              <a:rPr lang="en-US" dirty="0"/>
              <a:t>subunits by stabilizing the G protein transition state. Whereas receptors stimulate GTP binding, </a:t>
            </a:r>
            <a:r>
              <a:rPr lang="en-US" u="sng" dirty="0"/>
              <a:t>RGS proteins stimulate GTP hydrolysis</a:t>
            </a:r>
            <a:r>
              <a:rPr lang="en-US" dirty="0"/>
              <a:t>. RGS proteins have been conserved in evolution. The first to be identified was Sst2 ("</a:t>
            </a:r>
            <a:r>
              <a:rPr lang="en-US" dirty="0" err="1"/>
              <a:t>SuperSensiTivity</a:t>
            </a:r>
            <a:r>
              <a:rPr lang="en-US" dirty="0"/>
              <a:t> to pheromone") in yeast (</a:t>
            </a:r>
            <a:r>
              <a:rPr lang="en-US" i="1" dirty="0"/>
              <a:t>Saccharomyces </a:t>
            </a:r>
            <a:r>
              <a:rPr lang="en-US" i="1" dirty="0" err="1"/>
              <a:t>cerevisiae</a:t>
            </a:r>
            <a:r>
              <a:rPr lang="en-US" dirty="0"/>
              <a:t>). All RGS proteins contain an RGS-box (or RGS domain), which is required for activity. Some small RGS proteins are little more than an RGS domain, while others also contain additional domains that confer further functionality. RGS domains in the GPCR kinases are able to bind to </a:t>
            </a:r>
            <a:r>
              <a:rPr lang="en-US" dirty="0" err="1"/>
              <a:t>Gq</a:t>
            </a:r>
            <a:r>
              <a:rPr lang="en-US" dirty="0"/>
              <a:t> family </a:t>
            </a:r>
            <a:r>
              <a:rPr lang="el-GR" dirty="0"/>
              <a:t>α-</a:t>
            </a:r>
            <a:r>
              <a:rPr lang="en-US" dirty="0"/>
              <a:t>subunits, but do not accelerate their GTP hydrolysis. Instead, GRKs appear to reduce </a:t>
            </a:r>
            <a:r>
              <a:rPr lang="en-US" dirty="0" err="1"/>
              <a:t>Gq</a:t>
            </a:r>
            <a:r>
              <a:rPr lang="en-US" dirty="0"/>
              <a:t> signaling by sequestering the active </a:t>
            </a:r>
            <a:r>
              <a:rPr lang="el-GR" dirty="0"/>
              <a:t>α-</a:t>
            </a:r>
            <a:r>
              <a:rPr lang="en-US" dirty="0"/>
              <a:t>subunits away from effectors such as phospholipase C-</a:t>
            </a:r>
            <a:r>
              <a:rPr lang="el-GR" dirty="0"/>
              <a:t>β</a:t>
            </a:r>
            <a:r>
              <a:rPr lang="en-US" dirty="0"/>
              <a:t>.</a:t>
            </a:r>
          </a:p>
        </p:txBody>
      </p:sp>
    </p:spTree>
    <p:extLst>
      <p:ext uri="{BB962C8B-B14F-4D97-AF65-F5344CB8AC3E}">
        <p14:creationId xmlns:p14="http://schemas.microsoft.com/office/powerpoint/2010/main" val="35601103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74</a:t>
            </a:fld>
            <a:endParaRPr lang="en-US"/>
          </a:p>
        </p:txBody>
      </p:sp>
      <p:sp>
        <p:nvSpPr>
          <p:cNvPr id="3" name="Rectangle 2"/>
          <p:cNvSpPr/>
          <p:nvPr/>
        </p:nvSpPr>
        <p:spPr>
          <a:xfrm>
            <a:off x="914400" y="381000"/>
            <a:ext cx="7467600" cy="5847755"/>
          </a:xfrm>
          <a:prstGeom prst="rect">
            <a:avLst/>
          </a:prstGeom>
        </p:spPr>
        <p:txBody>
          <a:bodyPr wrap="square">
            <a:spAutoFit/>
          </a:bodyPr>
          <a:lstStyle/>
          <a:p>
            <a:r>
              <a:rPr lang="en-US" sz="1700" dirty="0"/>
              <a:t>Long-term or high-dose use of opioids may also lead to additional mechanisms of tolerance becoming involved. This includes </a:t>
            </a:r>
            <a:r>
              <a:rPr lang="en-US" sz="1700" b="1" dirty="0"/>
              <a:t>down-regulation of MOR gene expression</a:t>
            </a:r>
            <a:r>
              <a:rPr lang="en-US" sz="1700" dirty="0"/>
              <a:t>, so the number of receptors presented on the cell surface is actually reduced, as opposed to the more short-term de-sensitization induced by β-</a:t>
            </a:r>
            <a:r>
              <a:rPr lang="en-US" sz="1700" dirty="0" err="1"/>
              <a:t>arrestins</a:t>
            </a:r>
            <a:r>
              <a:rPr lang="en-US" sz="1700" dirty="0"/>
              <a:t> or RGS proteins. Another long-term adaptation to opioid use can be up-regulation of glutamate and other pathways in the brain which can exert an opioid-opposing effect, so reduce the effects of opioid drugs by altering downstream pathways, regardless of MOR activation.</a:t>
            </a:r>
          </a:p>
          <a:p>
            <a:r>
              <a:rPr lang="en-US" sz="1700" dirty="0"/>
              <a:t>Fatal opioid overdose typically occurs due to </a:t>
            </a:r>
            <a:r>
              <a:rPr lang="en-US" sz="1700" dirty="0" err="1"/>
              <a:t>bradypnea</a:t>
            </a:r>
            <a:r>
              <a:rPr lang="en-US" sz="1700" dirty="0"/>
              <a:t>, hypoxemia, and decreased cardiac output (hypotension occurs due to vasodilation, and </a:t>
            </a:r>
            <a:r>
              <a:rPr lang="en-US" sz="1700" dirty="0" err="1"/>
              <a:t>bradycardia</a:t>
            </a:r>
            <a:r>
              <a:rPr lang="en-US" sz="1700" dirty="0"/>
              <a:t> further contributes to decreased cardiac output). A potentiation effect occurs when opioids are combined with ethanol, benzodiazepines, barbiturates, or other central </a:t>
            </a:r>
            <a:r>
              <a:rPr lang="en-US" sz="1700" b="1" dirty="0"/>
              <a:t>depressants</a:t>
            </a:r>
            <a:r>
              <a:rPr lang="en-US" sz="1700" dirty="0"/>
              <a:t> which can result in rapid loss of consciousness and an increased risk of fatal overdose. Substantial tolerance to respiratory depression develops quickly, and tolerant individuals can withstand larger doses. However, tolerance to respiratory depression is quickly lost during withdrawal and may be completely reversed within a week. Many overdoses occur in people who return to their previous dose after having lost their tolerance following cessation of opioids. This puts addicts who receive medical treatment for opioid addiction at great risk of overdose when they are released, as they may be particularly vulnerable to relapse. Less commonly, massive overdoses have been known to cause circulatory collapse from vasodilation and </a:t>
            </a:r>
            <a:r>
              <a:rPr lang="en-US" sz="1700" dirty="0" err="1"/>
              <a:t>bradycardia</a:t>
            </a:r>
            <a:r>
              <a:rPr lang="en-US" sz="1700" dirty="0"/>
              <a:t>.</a:t>
            </a:r>
          </a:p>
        </p:txBody>
      </p:sp>
    </p:spTree>
    <p:extLst>
      <p:ext uri="{BB962C8B-B14F-4D97-AF65-F5344CB8AC3E}">
        <p14:creationId xmlns:p14="http://schemas.microsoft.com/office/powerpoint/2010/main" val="3588558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75</a:t>
            </a:fld>
            <a:endParaRPr lang="en-US"/>
          </a:p>
        </p:txBody>
      </p:sp>
      <p:sp>
        <p:nvSpPr>
          <p:cNvPr id="3" name="Rectangle 2"/>
          <p:cNvSpPr/>
          <p:nvPr/>
        </p:nvSpPr>
        <p:spPr>
          <a:xfrm>
            <a:off x="762000" y="228600"/>
            <a:ext cx="7696200" cy="5940088"/>
          </a:xfrm>
          <a:prstGeom prst="rect">
            <a:avLst/>
          </a:prstGeom>
        </p:spPr>
        <p:txBody>
          <a:bodyPr wrap="square">
            <a:spAutoFit/>
          </a:bodyPr>
          <a:lstStyle/>
          <a:p>
            <a:r>
              <a:rPr lang="en-US" sz="2000" b="1" dirty="0"/>
              <a:t>Naloxone</a:t>
            </a:r>
            <a:r>
              <a:rPr lang="en-US" dirty="0"/>
              <a:t>:</a:t>
            </a:r>
          </a:p>
          <a:p>
            <a:r>
              <a:rPr lang="en-US" dirty="0"/>
              <a:t>Opioid overdoses can be rapidly reversed through the use of opioid </a:t>
            </a:r>
            <a:r>
              <a:rPr lang="en-US" u="sng" dirty="0"/>
              <a:t>antagonists</a:t>
            </a:r>
            <a:r>
              <a:rPr lang="en-US" dirty="0"/>
              <a:t>, naloxone being the most widely used example. Opioid antagonists work by </a:t>
            </a:r>
            <a:r>
              <a:rPr lang="en-US" u="sng" dirty="0"/>
              <a:t>binding competitively</a:t>
            </a:r>
            <a:r>
              <a:rPr lang="en-US" dirty="0"/>
              <a:t> to µ-opioid receptors and displacing opioid agonists.</a:t>
            </a:r>
          </a:p>
          <a:p>
            <a:r>
              <a:rPr lang="en-US" dirty="0"/>
              <a:t>Naloxone, sold under the brand name “</a:t>
            </a:r>
            <a:r>
              <a:rPr lang="en-US" dirty="0" err="1"/>
              <a:t>Narcan</a:t>
            </a:r>
            <a:r>
              <a:rPr lang="en-US" dirty="0"/>
              <a:t>”, is a medication used to reverse the effects of opioids. It is commonly used to counter decreased breathing in opioid overdose. Naloxone may also be combined with an opioid (in the same pill), to decrease the risk of misuse through injection. Effects begin within two minutes when given intravenously, and within five minutes when injected into a muscle. The medicine can also be administered by spraying it into a person's nose. Naloxone commonly blocks the effects of opioids after 30 to 90 minutes. Administration to opioid-dependent individuals may cause symptoms of opioid withdrawal, including restlessness, agitation, nausea, vomiting, a fast heart rate, and sweating. To prevent this, small doses every few minutes can be given until the desired effect is reached. It appears to be safe in pregnancy, after having been given to a limited number of women. Naloxone is a non-selective and competitive opioid receptor antagonist. It works by reversing the depression of the central nervous system [CNS]. </a:t>
            </a:r>
          </a:p>
          <a:p>
            <a:r>
              <a:rPr lang="en-US" dirty="0"/>
              <a:t>Interestingly, naloxone was found to be useful in the treatment of people that got addicted to </a:t>
            </a:r>
            <a:r>
              <a:rPr lang="en-US" b="1" dirty="0"/>
              <a:t>synthetic cannabinoids </a:t>
            </a:r>
            <a:r>
              <a:rPr lang="en-US" dirty="0"/>
              <a:t>such as: Hebrew University’s HU-210, John W Huffman’s JWH-018 and Charles Pfizer’s CP-47,497 &amp; CP-55,940.</a:t>
            </a:r>
          </a:p>
        </p:txBody>
      </p:sp>
    </p:spTree>
    <p:extLst>
      <p:ext uri="{BB962C8B-B14F-4D97-AF65-F5344CB8AC3E}">
        <p14:creationId xmlns:p14="http://schemas.microsoft.com/office/powerpoint/2010/main" val="4197818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76</a:t>
            </a:fld>
            <a:endParaRPr lang="en-US"/>
          </a:p>
        </p:txBody>
      </p:sp>
      <p:sp>
        <p:nvSpPr>
          <p:cNvPr id="3" name="Rectangle 2"/>
          <p:cNvSpPr/>
          <p:nvPr/>
        </p:nvSpPr>
        <p:spPr>
          <a:xfrm>
            <a:off x="609600" y="381000"/>
            <a:ext cx="8229600" cy="5863144"/>
          </a:xfrm>
          <a:prstGeom prst="rect">
            <a:avLst/>
          </a:prstGeom>
        </p:spPr>
        <p:txBody>
          <a:bodyPr wrap="square">
            <a:spAutoFit/>
          </a:bodyPr>
          <a:lstStyle/>
          <a:p>
            <a:r>
              <a:rPr lang="en-US" sz="2000" b="1" dirty="0"/>
              <a:t>Can Naloxone Be Used to Treat Synthetic Cannabinoid Overdose</a:t>
            </a:r>
            <a:r>
              <a:rPr lang="en-US" sz="2000" dirty="0"/>
              <a:t> (2017) ?</a:t>
            </a:r>
          </a:p>
          <a:p>
            <a:r>
              <a:rPr lang="en-US" sz="1600" dirty="0" err="1"/>
              <a:t>Biol</a:t>
            </a:r>
            <a:r>
              <a:rPr lang="en-US" sz="1600" dirty="0"/>
              <a:t> Psychiatry. 2017 Apr 1; 81(7): e51–e52.</a:t>
            </a:r>
          </a:p>
          <a:p>
            <a:r>
              <a:rPr lang="en-US" sz="1600" dirty="0"/>
              <a:t>Jermaine D. </a:t>
            </a:r>
            <a:r>
              <a:rPr lang="en-US" sz="1600" b="1" dirty="0"/>
              <a:t>Jones</a:t>
            </a:r>
            <a:r>
              <a:rPr lang="en-US" sz="1600" dirty="0"/>
              <a:t>, et al.</a:t>
            </a:r>
          </a:p>
          <a:p>
            <a:r>
              <a:rPr lang="en-US" sz="1700" dirty="0"/>
              <a:t>Synthetic cannabinoids, commonly known as K2, Nice-Guy or Spice, have emerged as a recreational drug and an inexpensive alternative to cannabis. Currently, there is no antidote for synthetic cannabinoid overdose/ over-intoxication, and clinical care typically only includes symptom management. However, </a:t>
            </a:r>
            <a:r>
              <a:rPr lang="en-US" sz="1700" b="1" dirty="0"/>
              <a:t>naloxone</a:t>
            </a:r>
            <a:r>
              <a:rPr lang="en-US" sz="1700" dirty="0"/>
              <a:t>, a drug used to treat opioid overdose, might prove </a:t>
            </a:r>
            <a:r>
              <a:rPr lang="en-US" sz="1700" u="sng" dirty="0"/>
              <a:t>beneficial</a:t>
            </a:r>
            <a:r>
              <a:rPr lang="en-US" sz="1700" dirty="0"/>
              <a:t>. Naloxone is a nonselective opioid antagonist increasingly used by medical personnel to reverse overdose due to the use of opioid analgesics and heroin. Why might an opioid receptor antagonist affect a drug that acts on the cannabinoid receptor? Studies show that opioid and cannabinoid receptors are </a:t>
            </a:r>
            <a:r>
              <a:rPr lang="en-US" sz="1700" b="1" dirty="0"/>
              <a:t>co-localized</a:t>
            </a:r>
            <a:r>
              <a:rPr lang="en-US" sz="1700" dirty="0"/>
              <a:t> in multiple brain regions where they may exist as </a:t>
            </a:r>
            <a:r>
              <a:rPr lang="en-US" sz="1700" u="sng" dirty="0" err="1"/>
              <a:t>heterodimeric</a:t>
            </a:r>
            <a:r>
              <a:rPr lang="en-US" sz="1700" u="sng" dirty="0"/>
              <a:t> systems</a:t>
            </a:r>
            <a:r>
              <a:rPr lang="en-US" sz="1700" dirty="0"/>
              <a:t>. Both receptors also have cross-modulatory pharmacologic effects, including cross-</a:t>
            </a:r>
            <a:r>
              <a:rPr lang="en-US" sz="1700" dirty="0" err="1"/>
              <a:t>agonism</a:t>
            </a:r>
            <a:r>
              <a:rPr lang="en-US" sz="1700" dirty="0"/>
              <a:t>, -antagonism, -sensitization, and -tolerance. Accordingly, several studies suggest that opioid receptor antagonists might counter the effects of very potent cannabinoid agonists. In April 2015, synthetic cannabinoid-related emergency department visits increased dramatically in New York City. In response, the New York City Department of Health and Mental Hygiene conducted a public health investigation to gain a better understanding of the circumstances, symptoms, and severity of synthetic cannabinoid overdose. The co-occurrence of symptoms such as loss of alertness, unconsciousness may further demonstrate the interrelatedness of endogenous opioid and cannabinoid systems and may add credibility to the potential utility of naloxone in cases of synthetic cannabinoid overdose.</a:t>
            </a:r>
          </a:p>
        </p:txBody>
      </p:sp>
    </p:spTree>
    <p:extLst>
      <p:ext uri="{BB962C8B-B14F-4D97-AF65-F5344CB8AC3E}">
        <p14:creationId xmlns:p14="http://schemas.microsoft.com/office/powerpoint/2010/main" val="796728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77</a:t>
            </a:fld>
            <a:endParaRPr lang="en-US"/>
          </a:p>
        </p:txBody>
      </p:sp>
      <p:sp>
        <p:nvSpPr>
          <p:cNvPr id="3" name="Rectangle 2"/>
          <p:cNvSpPr/>
          <p:nvPr/>
        </p:nvSpPr>
        <p:spPr>
          <a:xfrm>
            <a:off x="457200" y="3960674"/>
            <a:ext cx="8077200" cy="2031325"/>
          </a:xfrm>
          <a:prstGeom prst="rect">
            <a:avLst/>
          </a:prstGeom>
        </p:spPr>
        <p:txBody>
          <a:bodyPr wrap="square">
            <a:spAutoFit/>
          </a:bodyPr>
          <a:lstStyle/>
          <a:p>
            <a:pPr algn="ctr"/>
            <a:r>
              <a:rPr lang="en-US" b="1" dirty="0"/>
              <a:t>Site-directed mutagenesis of amino acid residues of </a:t>
            </a:r>
            <a:r>
              <a:rPr lang="en-US" b="1" dirty="0" err="1"/>
              <a:t>hMOR</a:t>
            </a:r>
            <a:endParaRPr lang="en-US" b="1" dirty="0"/>
          </a:p>
          <a:p>
            <a:r>
              <a:rPr lang="en-US" dirty="0"/>
              <a:t>A schematic representation of the putative seven </a:t>
            </a:r>
            <a:r>
              <a:rPr lang="en-US" dirty="0" err="1"/>
              <a:t>transmembrane</a:t>
            </a:r>
            <a:r>
              <a:rPr lang="en-US" dirty="0"/>
              <a:t> domain topology of the receptor is shown. The single-letter amino acid code is used, and numbers next to mutated residues refer to their positions within the </a:t>
            </a:r>
            <a:r>
              <a:rPr lang="en-US" dirty="0" err="1"/>
              <a:t>hMOR</a:t>
            </a:r>
            <a:r>
              <a:rPr lang="en-US" dirty="0"/>
              <a:t> protein sequence. Polymorphisms that affect protein sequence are indicated, and mutations examined in this study are highlighted (bold letters, black circle). The </a:t>
            </a:r>
            <a:r>
              <a:rPr lang="en-US" b="1" dirty="0">
                <a:solidFill>
                  <a:srgbClr val="FF0000"/>
                </a:solidFill>
              </a:rPr>
              <a:t>N40D</a:t>
            </a:r>
            <a:r>
              <a:rPr lang="en-US" dirty="0"/>
              <a:t> and </a:t>
            </a:r>
            <a:r>
              <a:rPr lang="en-US" b="1" dirty="0">
                <a:solidFill>
                  <a:srgbClr val="0070C0"/>
                </a:solidFill>
              </a:rPr>
              <a:t>A6V</a:t>
            </a:r>
            <a:r>
              <a:rPr lang="en-US" dirty="0"/>
              <a:t> variants are most frequent.</a:t>
            </a:r>
            <a:endParaRPr lang="he-IL"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163" y="381000"/>
            <a:ext cx="5273675"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4200" y="381000"/>
            <a:ext cx="53340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p:cNvSpPr/>
          <p:nvPr/>
        </p:nvSpPr>
        <p:spPr>
          <a:xfrm>
            <a:off x="6096000" y="457200"/>
            <a:ext cx="381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79319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78</a:t>
            </a:fld>
            <a:endParaRPr lang="en-US"/>
          </a:p>
        </p:txBody>
      </p:sp>
      <p:sp>
        <p:nvSpPr>
          <p:cNvPr id="3" name="Rectangle 2"/>
          <p:cNvSpPr/>
          <p:nvPr/>
        </p:nvSpPr>
        <p:spPr>
          <a:xfrm>
            <a:off x="685800" y="474345"/>
            <a:ext cx="8229600" cy="3016210"/>
          </a:xfrm>
          <a:prstGeom prst="rect">
            <a:avLst/>
          </a:prstGeom>
        </p:spPr>
        <p:txBody>
          <a:bodyPr wrap="square">
            <a:spAutoFit/>
          </a:bodyPr>
          <a:lstStyle/>
          <a:p>
            <a:pPr algn="ctr"/>
            <a:r>
              <a:rPr lang="en-US" sz="2000" b="1" dirty="0"/>
              <a:t>MOR Gene – OPRK1</a:t>
            </a:r>
          </a:p>
          <a:p>
            <a:r>
              <a:rPr lang="en-US" sz="1700" dirty="0"/>
              <a:t>This gene encodes an opioid receptor, which is a member of the 7 </a:t>
            </a:r>
            <a:r>
              <a:rPr lang="en-US" sz="1700" dirty="0" err="1"/>
              <a:t>transmembrane</a:t>
            </a:r>
            <a:r>
              <a:rPr lang="en-US" sz="1700" dirty="0"/>
              <a:t>-spanning GPCR family. It functions as a receptor for endogenous ligands, as well as a receptor for various synthetic opioids. Ligand binding results in inhibition of </a:t>
            </a:r>
            <a:r>
              <a:rPr lang="en-US" sz="1700" dirty="0" err="1"/>
              <a:t>adenylate</a:t>
            </a:r>
            <a:r>
              <a:rPr lang="en-US" sz="1700" dirty="0"/>
              <a:t> </a:t>
            </a:r>
            <a:r>
              <a:rPr lang="en-US" sz="1700" dirty="0" err="1"/>
              <a:t>cyclase</a:t>
            </a:r>
            <a:r>
              <a:rPr lang="en-US" sz="1700" dirty="0"/>
              <a:t> [AC] activity and neurotransmitter [NT] release. This opioid receptor plays a role in the perception of pain and mediating the </a:t>
            </a:r>
            <a:r>
              <a:rPr lang="en-US" sz="1700" dirty="0" err="1"/>
              <a:t>hypolocomotor</a:t>
            </a:r>
            <a:r>
              <a:rPr lang="en-US" sz="1700" dirty="0"/>
              <a:t>, analgesic and aversive actions of synthetic opioids. Variations in this gene have also been associated with alcohol dependence and opioid addiction. Alternatively spliced transcript variants encoding different isoforms have been found for this gene. A recent study provided evidence for translational read-through in this gene, and expression of an additional C-terminally extended isoform via the use of an alternative in-frame translation termination codon.</a:t>
            </a:r>
          </a:p>
        </p:txBody>
      </p:sp>
      <p:sp>
        <p:nvSpPr>
          <p:cNvPr id="4" name="Rectangle 3"/>
          <p:cNvSpPr/>
          <p:nvPr/>
        </p:nvSpPr>
        <p:spPr>
          <a:xfrm>
            <a:off x="685800" y="3448883"/>
            <a:ext cx="7772400" cy="3031599"/>
          </a:xfrm>
          <a:prstGeom prst="rect">
            <a:avLst/>
          </a:prstGeom>
        </p:spPr>
        <p:txBody>
          <a:bodyPr wrap="square">
            <a:spAutoFit/>
          </a:bodyPr>
          <a:lstStyle/>
          <a:p>
            <a:pPr algn="ctr"/>
            <a:r>
              <a:rPr lang="en-US" sz="2000" b="1" dirty="0"/>
              <a:t>Kappa Opioid Receptor [KOR]</a:t>
            </a:r>
          </a:p>
          <a:p>
            <a:r>
              <a:rPr lang="en-US" sz="1700" dirty="0"/>
              <a:t>The κ-opioid receptor or KOR is a GPCR that in humans is encoded by the </a:t>
            </a:r>
            <a:r>
              <a:rPr lang="en-US" sz="1700" i="1" dirty="0"/>
              <a:t>OPRK1</a:t>
            </a:r>
            <a:r>
              <a:rPr lang="en-US" sz="1700" dirty="0"/>
              <a:t> gene. The KOR is coupled to the G protein </a:t>
            </a:r>
            <a:r>
              <a:rPr lang="en-US" sz="1700" dirty="0" err="1"/>
              <a:t>Gi</a:t>
            </a:r>
            <a:r>
              <a:rPr lang="en-US" sz="1700" dirty="0"/>
              <a:t>/G0. These effects include: altering nociception, consciousness, motor control, and mood. </a:t>
            </a:r>
            <a:r>
              <a:rPr lang="en-US" sz="1700" dirty="0" err="1"/>
              <a:t>Dys</a:t>
            </a:r>
            <a:r>
              <a:rPr lang="en-US" sz="1700" dirty="0"/>
              <a:t>-regulation of this receptor system has been implicated in alcohol and drug </a:t>
            </a:r>
            <a:r>
              <a:rPr lang="en-US" sz="1700" b="1" dirty="0"/>
              <a:t>addiction</a:t>
            </a:r>
            <a:r>
              <a:rPr lang="en-US" sz="1700" dirty="0"/>
              <a:t>. The KOR is a type of opioid receptor that binds the opioid peptide </a:t>
            </a:r>
            <a:r>
              <a:rPr lang="en-US" sz="1700" dirty="0" err="1"/>
              <a:t>dynorphin</a:t>
            </a:r>
            <a:r>
              <a:rPr lang="en-US" sz="1700" dirty="0"/>
              <a:t> as the primary endogenous ligand (naturally occurring in the body). In addition to </a:t>
            </a:r>
            <a:r>
              <a:rPr lang="en-US" sz="1700" dirty="0" err="1"/>
              <a:t>dynorphin</a:t>
            </a:r>
            <a:r>
              <a:rPr lang="en-US" sz="1700" dirty="0"/>
              <a:t>, a variety of natural alkaloids, </a:t>
            </a:r>
            <a:r>
              <a:rPr lang="en-US" sz="1700" u="sng" dirty="0" err="1"/>
              <a:t>terpenes</a:t>
            </a:r>
            <a:r>
              <a:rPr lang="en-US" sz="1700" dirty="0"/>
              <a:t> and synthetic ligands bind to the receptor. The KOR may provide a natural addiction control mechanism, and therefore, drugs that target this receptor may have therapeutic potential in the treatment of addiction. There is evidence that distribution and/or function of this receptor may differ between sexes</a:t>
            </a:r>
            <a:r>
              <a:rPr lang="en-US" dirty="0"/>
              <a:t>.</a:t>
            </a:r>
          </a:p>
        </p:txBody>
      </p:sp>
    </p:spTree>
    <p:extLst>
      <p:ext uri="{BB962C8B-B14F-4D97-AF65-F5344CB8AC3E}">
        <p14:creationId xmlns:p14="http://schemas.microsoft.com/office/powerpoint/2010/main" val="17958641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79</a:t>
            </a:fld>
            <a:endParaRPr lang="en-US"/>
          </a:p>
        </p:txBody>
      </p:sp>
      <p:sp>
        <p:nvSpPr>
          <p:cNvPr id="3" name="Rectangle 2"/>
          <p:cNvSpPr/>
          <p:nvPr/>
        </p:nvSpPr>
        <p:spPr>
          <a:xfrm>
            <a:off x="609600" y="152400"/>
            <a:ext cx="7924800" cy="6001643"/>
          </a:xfrm>
          <a:prstGeom prst="rect">
            <a:avLst/>
          </a:prstGeom>
        </p:spPr>
        <p:txBody>
          <a:bodyPr wrap="square">
            <a:spAutoFit/>
          </a:bodyPr>
          <a:lstStyle/>
          <a:p>
            <a:pPr algn="ctr"/>
            <a:r>
              <a:rPr lang="en-US" sz="2400" b="1" dirty="0"/>
              <a:t>Natural KOR agonists:</a:t>
            </a:r>
          </a:p>
          <a:p>
            <a:r>
              <a:rPr lang="en-US" u="sng" dirty="0" err="1"/>
              <a:t>Mentha</a:t>
            </a:r>
            <a:r>
              <a:rPr lang="en-US" u="sng" dirty="0"/>
              <a:t> spp</a:t>
            </a:r>
            <a:r>
              <a:rPr lang="en-US" dirty="0"/>
              <a:t>.</a:t>
            </a:r>
          </a:p>
          <a:p>
            <a:r>
              <a:rPr lang="en-US" b="1" dirty="0"/>
              <a:t>Menthol</a:t>
            </a:r>
            <a:r>
              <a:rPr lang="en-US" dirty="0"/>
              <a:t> - Found in numerous species of mint, (including peppermint, spearmint, and </a:t>
            </a:r>
            <a:r>
              <a:rPr lang="en-US" dirty="0" err="1"/>
              <a:t>watermint</a:t>
            </a:r>
            <a:r>
              <a:rPr lang="en-US" dirty="0"/>
              <a:t>), the naturally-occurring compound menthol is a weak KOR agonist owing to its </a:t>
            </a:r>
            <a:r>
              <a:rPr lang="en-US" dirty="0" err="1"/>
              <a:t>antinociceptive</a:t>
            </a:r>
            <a:r>
              <a:rPr lang="en-US" dirty="0"/>
              <a:t>, or pain blocking, effects in rats. In addition, mints can desensitize a region through the activation of TRPM8 receptors (the 'cold'/menthol receptor). Menthol is a </a:t>
            </a:r>
            <a:r>
              <a:rPr lang="en-US" dirty="0" err="1"/>
              <a:t>monoterpenoid</a:t>
            </a:r>
            <a:r>
              <a:rPr lang="en-US" dirty="0"/>
              <a:t>, made synthetically or obtained from the oils of corn mint, peppermint, or other mints. The main form of menthol occurring in nature is (</a:t>
            </a:r>
            <a:r>
              <a:rPr lang="en-US" b="1" dirty="0"/>
              <a:t>−</a:t>
            </a:r>
            <a:r>
              <a:rPr lang="en-US" dirty="0"/>
              <a:t>)-menthol, which is assigned the (1R,2S,5R) configuration. Menthol has local anesthetic and counterirritant qualities, and it is widely used to relieve minor throat irritation. Menthol also acts as a weak κ-opioid receptor </a:t>
            </a:r>
            <a:r>
              <a:rPr lang="en-US" b="1" dirty="0"/>
              <a:t>a</a:t>
            </a:r>
            <a:r>
              <a:rPr lang="en-US" dirty="0"/>
              <a:t>gonist.</a:t>
            </a:r>
          </a:p>
          <a:p>
            <a:r>
              <a:rPr lang="en-US" sz="800" dirty="0"/>
              <a:t>  </a:t>
            </a:r>
          </a:p>
          <a:p>
            <a:r>
              <a:rPr lang="en-US" u="sng" dirty="0"/>
              <a:t>Salvia </a:t>
            </a:r>
            <a:r>
              <a:rPr lang="en-US" u="sng" dirty="0" err="1"/>
              <a:t>divinorum</a:t>
            </a:r>
            <a:r>
              <a:rPr lang="en-US" dirty="0"/>
              <a:t>:</a:t>
            </a:r>
          </a:p>
          <a:p>
            <a:r>
              <a:rPr lang="en-US" dirty="0"/>
              <a:t>The key compound in Salvia </a:t>
            </a:r>
            <a:r>
              <a:rPr lang="en-US" dirty="0" err="1"/>
              <a:t>divinorum</a:t>
            </a:r>
            <a:r>
              <a:rPr lang="en-US" dirty="0"/>
              <a:t>, </a:t>
            </a:r>
            <a:r>
              <a:rPr lang="en-US" dirty="0" err="1"/>
              <a:t>salvinorin</a:t>
            </a:r>
            <a:r>
              <a:rPr lang="en-US" dirty="0"/>
              <a:t> A, is known as a powerful, short-acting KOR agonist.</a:t>
            </a:r>
          </a:p>
          <a:p>
            <a:r>
              <a:rPr lang="en-US" dirty="0" err="1"/>
              <a:t>Salvinorin</a:t>
            </a:r>
            <a:r>
              <a:rPr lang="en-US" dirty="0"/>
              <a:t> A is a trans-</a:t>
            </a:r>
            <a:r>
              <a:rPr lang="en-US" dirty="0" err="1"/>
              <a:t>neoclerodane</a:t>
            </a:r>
            <a:r>
              <a:rPr lang="en-US" dirty="0"/>
              <a:t> </a:t>
            </a:r>
            <a:r>
              <a:rPr lang="en-US" dirty="0" err="1"/>
              <a:t>diterpenoid</a:t>
            </a:r>
            <a:r>
              <a:rPr lang="en-US" dirty="0"/>
              <a:t> with the chemical formula C23H28O8. Unlike other known opioid-receptor ligands, </a:t>
            </a:r>
            <a:r>
              <a:rPr lang="en-US" dirty="0" err="1"/>
              <a:t>salvinorin</a:t>
            </a:r>
            <a:r>
              <a:rPr lang="en-US" dirty="0"/>
              <a:t> A is not an alkaloid, as it does not contain a basic nitrogen atom. </a:t>
            </a:r>
            <a:r>
              <a:rPr lang="en-US" dirty="0" err="1"/>
              <a:t>Salvinorin</a:t>
            </a:r>
            <a:r>
              <a:rPr lang="en-US" dirty="0"/>
              <a:t> A has no action at the 5-HT</a:t>
            </a:r>
            <a:r>
              <a:rPr lang="en-US" b="1" dirty="0"/>
              <a:t>2A</a:t>
            </a:r>
            <a:r>
              <a:rPr lang="en-US" dirty="0"/>
              <a:t> serotonin receptor, the principal molecular target responsible for the actions of 'classical' psychedelics such as LSD and mescaline.</a:t>
            </a:r>
          </a:p>
          <a:p>
            <a:r>
              <a:rPr lang="en-US" dirty="0"/>
              <a:t> </a:t>
            </a:r>
          </a:p>
        </p:txBody>
      </p:sp>
    </p:spTree>
    <p:extLst>
      <p:ext uri="{BB962C8B-B14F-4D97-AF65-F5344CB8AC3E}">
        <p14:creationId xmlns:p14="http://schemas.microsoft.com/office/powerpoint/2010/main" val="294361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639762"/>
          </a:xfrm>
        </p:spPr>
        <p:txBody>
          <a:bodyPr>
            <a:normAutofit fontScale="90000"/>
          </a:bodyPr>
          <a:lstStyle/>
          <a:p>
            <a:r>
              <a:rPr lang="en-US" sz="2800" b="1" dirty="0"/>
              <a:t>Review of Relevant Current Research:</a:t>
            </a:r>
            <a:br>
              <a:rPr lang="en-US" sz="2800" dirty="0"/>
            </a:br>
            <a:endParaRPr lang="he-IL" sz="2800" dirty="0"/>
          </a:p>
        </p:txBody>
      </p:sp>
      <p:sp>
        <p:nvSpPr>
          <p:cNvPr id="3" name="Content Placeholder 2"/>
          <p:cNvSpPr>
            <a:spLocks noGrp="1"/>
          </p:cNvSpPr>
          <p:nvPr>
            <p:ph idx="1"/>
          </p:nvPr>
        </p:nvSpPr>
        <p:spPr>
          <a:xfrm>
            <a:off x="457200" y="990600"/>
            <a:ext cx="8305800" cy="4800600"/>
          </a:xfrm>
        </p:spPr>
        <p:txBody>
          <a:bodyPr>
            <a:normAutofit fontScale="32500" lnSpcReduction="20000"/>
          </a:bodyPr>
          <a:lstStyle/>
          <a:p>
            <a:pPr marL="0" indent="0" algn="ctr">
              <a:buNone/>
            </a:pPr>
            <a:r>
              <a:rPr lang="en-US" sz="6200" b="1" dirty="0"/>
              <a:t>Species-specific susceptibility to cannabis-induced convulsions (2019)</a:t>
            </a:r>
            <a:endParaRPr lang="en-US" sz="6200" dirty="0"/>
          </a:p>
          <a:p>
            <a:pPr marL="0" indent="0">
              <a:buNone/>
            </a:pPr>
            <a:r>
              <a:rPr lang="en-US" sz="4300" dirty="0"/>
              <a:t>Br. J. </a:t>
            </a:r>
            <a:r>
              <a:rPr lang="en-US" sz="4300" dirty="0" err="1"/>
              <a:t>Pharmacol</a:t>
            </a:r>
            <a:r>
              <a:rPr lang="en-US" sz="4300" dirty="0"/>
              <a:t>. 2019 May; 176(10):1506-1523.</a:t>
            </a:r>
          </a:p>
          <a:p>
            <a:pPr marL="0" indent="0">
              <a:buNone/>
            </a:pPr>
            <a:r>
              <a:rPr lang="en-US" sz="4300" dirty="0"/>
              <a:t>Benjamin J </a:t>
            </a:r>
            <a:r>
              <a:rPr lang="en-US" sz="4300" b="1" dirty="0" err="1"/>
              <a:t>Whalley</a:t>
            </a:r>
            <a:r>
              <a:rPr lang="en-US" sz="4300" dirty="0"/>
              <a:t>, et al.</a:t>
            </a:r>
          </a:p>
          <a:p>
            <a:pPr rtl="1"/>
            <a:r>
              <a:rPr lang="en-US" sz="4900" b="1" dirty="0"/>
              <a:t>Background and purpose: </a:t>
            </a:r>
            <a:r>
              <a:rPr lang="en-US" sz="4900" dirty="0"/>
              <a:t> Numerous claims are made for cannabis' therapeutic utility upon human </a:t>
            </a:r>
            <a:r>
              <a:rPr lang="en-US" sz="4900" b="1" dirty="0"/>
              <a:t>seizures</a:t>
            </a:r>
            <a:r>
              <a:rPr lang="en-US" sz="4900" dirty="0"/>
              <a:t>, but concerns persist about </a:t>
            </a:r>
            <a:r>
              <a:rPr lang="en-US" sz="4900" u="sng" dirty="0"/>
              <a:t>risks</a:t>
            </a:r>
            <a:r>
              <a:rPr lang="en-US" sz="4900" dirty="0"/>
              <a:t>. A potential confounder is the presence of both Δ9 -</a:t>
            </a:r>
            <a:r>
              <a:rPr lang="en-US" sz="4900" dirty="0" err="1"/>
              <a:t>tetrahydrocannabinol</a:t>
            </a:r>
            <a:r>
              <a:rPr lang="en-US" sz="4900" dirty="0"/>
              <a:t> (</a:t>
            </a:r>
            <a:r>
              <a:rPr lang="en-US" sz="4900" b="1" dirty="0"/>
              <a:t>THC</a:t>
            </a:r>
            <a:r>
              <a:rPr lang="en-US" sz="4900" dirty="0"/>
              <a:t>), variously reported to be both </a:t>
            </a:r>
            <a:r>
              <a:rPr lang="en-US" sz="4900" b="1" dirty="0"/>
              <a:t>pro</a:t>
            </a:r>
            <a:r>
              <a:rPr lang="en-US" sz="4900" dirty="0"/>
              <a:t>- and </a:t>
            </a:r>
            <a:r>
              <a:rPr lang="en-US" sz="4900" b="1" dirty="0"/>
              <a:t>anti</a:t>
            </a:r>
            <a:r>
              <a:rPr lang="en-US" sz="4900" dirty="0"/>
              <a:t>convulsant, and </a:t>
            </a:r>
            <a:r>
              <a:rPr lang="en-US" sz="4900" dirty="0" err="1"/>
              <a:t>cannabidiol</a:t>
            </a:r>
            <a:r>
              <a:rPr lang="en-US" sz="4900" dirty="0"/>
              <a:t> (</a:t>
            </a:r>
            <a:r>
              <a:rPr lang="en-US" sz="4900" b="1" dirty="0"/>
              <a:t>CBD</a:t>
            </a:r>
            <a:r>
              <a:rPr lang="en-US" sz="4900" dirty="0"/>
              <a:t>), widely confirmed as </a:t>
            </a:r>
            <a:r>
              <a:rPr lang="en-US" sz="4900" b="1" dirty="0"/>
              <a:t>anti</a:t>
            </a:r>
            <a:r>
              <a:rPr lang="en-US" sz="4900" dirty="0"/>
              <a:t>convulsant. Therefore, we investigated effects of </a:t>
            </a:r>
            <a:r>
              <a:rPr lang="en-US" sz="4900" u="sng" dirty="0"/>
              <a:t>prolonged exposure</a:t>
            </a:r>
            <a:r>
              <a:rPr lang="en-US" sz="4900" dirty="0"/>
              <a:t> to different THC/CBD cannabis extracts on seizure activity and associated measures of </a:t>
            </a:r>
            <a:r>
              <a:rPr lang="en-US" sz="4900" dirty="0" err="1"/>
              <a:t>endocannabinoid</a:t>
            </a:r>
            <a:r>
              <a:rPr lang="en-US" sz="4900" dirty="0"/>
              <a:t> (</a:t>
            </a:r>
            <a:r>
              <a:rPr lang="en-US" sz="4900" dirty="0" err="1"/>
              <a:t>eCB</a:t>
            </a:r>
            <a:r>
              <a:rPr lang="en-US" sz="4900" dirty="0"/>
              <a:t>) system [ECS] signaling.</a:t>
            </a:r>
          </a:p>
          <a:p>
            <a:pPr rtl="1"/>
            <a:r>
              <a:rPr lang="en-US" sz="4900" b="1" dirty="0"/>
              <a:t>Experimental approach: </a:t>
            </a:r>
            <a:r>
              <a:rPr lang="en-US" sz="4900" dirty="0"/>
              <a:t> Cannabis extract effects on in vivo neurological and behavioral responses, and on </a:t>
            </a:r>
            <a:r>
              <a:rPr lang="en-US" sz="4900" dirty="0" err="1"/>
              <a:t>bioanalyte</a:t>
            </a:r>
            <a:r>
              <a:rPr lang="en-US" sz="4900" dirty="0"/>
              <a:t> levels, were measured in </a:t>
            </a:r>
            <a:r>
              <a:rPr lang="en-US" sz="4900" b="1" dirty="0"/>
              <a:t>rats</a:t>
            </a:r>
            <a:r>
              <a:rPr lang="en-US" sz="4900" dirty="0"/>
              <a:t> and </a:t>
            </a:r>
            <a:r>
              <a:rPr lang="en-US" sz="4900" b="1" dirty="0"/>
              <a:t>dogs</a:t>
            </a:r>
            <a:r>
              <a:rPr lang="en-US" sz="4900" dirty="0"/>
              <a:t>. Extract effects on </a:t>
            </a:r>
            <a:r>
              <a:rPr lang="en-US" sz="4900" u="sng" dirty="0"/>
              <a:t>seizure activity</a:t>
            </a:r>
            <a:r>
              <a:rPr lang="en-US" sz="4900" dirty="0"/>
              <a:t> were measured using electroencephalography [</a:t>
            </a:r>
            <a:r>
              <a:rPr lang="en-US" sz="4900" b="1" dirty="0"/>
              <a:t>EEG</a:t>
            </a:r>
            <a:r>
              <a:rPr lang="en-US" sz="4900" dirty="0"/>
              <a:t>] telemetry in rats. </a:t>
            </a:r>
            <a:r>
              <a:rPr lang="en-US" sz="4900" dirty="0" err="1"/>
              <a:t>eCB</a:t>
            </a:r>
            <a:r>
              <a:rPr lang="en-US" sz="4900" dirty="0"/>
              <a:t> signaling was also investigated using </a:t>
            </a:r>
            <a:r>
              <a:rPr lang="en-US" sz="4900" dirty="0" err="1"/>
              <a:t>radioligand</a:t>
            </a:r>
            <a:r>
              <a:rPr lang="en-US" sz="4900" dirty="0"/>
              <a:t> binding in cannabis extract-treated rats and treatment-naïve rat, mouse, chicken, dog and human tissue.</a:t>
            </a:r>
          </a:p>
          <a:p>
            <a:pPr rtl="1"/>
            <a:r>
              <a:rPr lang="en-US" sz="4900" b="1" dirty="0"/>
              <a:t>Key results: </a:t>
            </a:r>
            <a:r>
              <a:rPr lang="en-US" sz="4900" dirty="0"/>
              <a:t>Prolonged exposure to cannabis extracts caused spontaneous, generalized seizures, sub served by </a:t>
            </a:r>
            <a:r>
              <a:rPr lang="en-US" sz="4900" u="sng" dirty="0" err="1"/>
              <a:t>epileptiform</a:t>
            </a:r>
            <a:r>
              <a:rPr lang="en-US" sz="4900" u="sng" dirty="0"/>
              <a:t> discharges</a:t>
            </a:r>
            <a:r>
              <a:rPr lang="en-US" sz="4900" dirty="0"/>
              <a:t> in </a:t>
            </a:r>
            <a:r>
              <a:rPr lang="en-US" sz="4900" b="1" dirty="0"/>
              <a:t>rats</a:t>
            </a:r>
            <a:r>
              <a:rPr lang="en-US" sz="4900" dirty="0"/>
              <a:t>, but </a:t>
            </a:r>
            <a:r>
              <a:rPr lang="en-US" sz="4900" u="sng" dirty="0"/>
              <a:t>not dogs</a:t>
            </a:r>
            <a:r>
              <a:rPr lang="en-US" sz="4900" dirty="0"/>
              <a:t>, and produced </a:t>
            </a:r>
            <a:r>
              <a:rPr lang="en-US" sz="4900" u="sng" dirty="0"/>
              <a:t>higher THC</a:t>
            </a:r>
            <a:r>
              <a:rPr lang="en-US" sz="4900" dirty="0"/>
              <a:t>, but </a:t>
            </a:r>
            <a:r>
              <a:rPr lang="en-US" sz="4900" b="1" u="sng" dirty="0"/>
              <a:t>lower</a:t>
            </a:r>
            <a:r>
              <a:rPr lang="en-US" sz="4900" u="sng" dirty="0"/>
              <a:t> 11-hydroxy-THC (</a:t>
            </a:r>
            <a:r>
              <a:rPr lang="en-US" sz="4900" b="1" u="sng" dirty="0"/>
              <a:t>11-OH-THC</a:t>
            </a:r>
            <a:r>
              <a:rPr lang="en-US" sz="4900" u="sng" dirty="0"/>
              <a:t>) and </a:t>
            </a:r>
            <a:r>
              <a:rPr lang="en-US" sz="4900" b="1" u="sng" dirty="0"/>
              <a:t>CBD</a:t>
            </a:r>
            <a:r>
              <a:rPr lang="en-US" sz="4900" dirty="0"/>
              <a:t>, plasma concentrations in </a:t>
            </a:r>
            <a:r>
              <a:rPr lang="en-US" sz="4900" b="1" dirty="0"/>
              <a:t>rats </a:t>
            </a:r>
            <a:r>
              <a:rPr lang="en-US" sz="4900" dirty="0"/>
              <a:t>versus dogs. In the same rats, prolonged exposure to cannabis also impaired cannabinoid type 1 receptor (CB1R)-mediated signaling. Profiling CB1R expression, basal activity, extent of activation and sensitivity to THC, suggested</a:t>
            </a:r>
            <a:r>
              <a:rPr lang="en-US" sz="4900" b="1" dirty="0"/>
              <a:t> interspecies differences</a:t>
            </a:r>
            <a:r>
              <a:rPr lang="en-US" sz="4900" dirty="0"/>
              <a:t> in </a:t>
            </a:r>
            <a:r>
              <a:rPr lang="en-US" sz="4900" dirty="0" err="1"/>
              <a:t>eCB</a:t>
            </a:r>
            <a:r>
              <a:rPr lang="en-US" sz="4900" dirty="0"/>
              <a:t> signaling, being </a:t>
            </a:r>
            <a:r>
              <a:rPr lang="en-US" sz="4900" u="sng" dirty="0"/>
              <a:t>more pronounced </a:t>
            </a:r>
            <a:r>
              <a:rPr lang="en-US" sz="4900" dirty="0"/>
              <a:t>in a</a:t>
            </a:r>
            <a:r>
              <a:rPr lang="en-US" sz="4900" u="sng" dirty="0"/>
              <a:t> species that exhibited cannabis extract-induced seizures </a:t>
            </a:r>
            <a:r>
              <a:rPr lang="en-US" sz="4900" dirty="0"/>
              <a:t>(</a:t>
            </a:r>
            <a:r>
              <a:rPr lang="en-US" sz="4900" b="1" dirty="0"/>
              <a:t>rat</a:t>
            </a:r>
            <a:r>
              <a:rPr lang="en-US" sz="4900" dirty="0"/>
              <a:t>) than one that did not (dog).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3903462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80</a:t>
            </a:fld>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381000"/>
            <a:ext cx="179715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8200" y="2286000"/>
            <a:ext cx="7620000" cy="646331"/>
          </a:xfrm>
          <a:prstGeom prst="rect">
            <a:avLst/>
          </a:prstGeom>
        </p:spPr>
        <p:txBody>
          <a:bodyPr wrap="square">
            <a:spAutoFit/>
          </a:bodyPr>
          <a:lstStyle/>
          <a:p>
            <a:r>
              <a:rPr lang="en-US" b="1" dirty="0" err="1"/>
              <a:t>Salvinorin</a:t>
            </a:r>
            <a:r>
              <a:rPr lang="en-US" b="1" dirty="0"/>
              <a:t> A </a:t>
            </a:r>
            <a:r>
              <a:rPr lang="en-US" dirty="0"/>
              <a:t>is the main active psychotropic molecule in </a:t>
            </a:r>
            <a:r>
              <a:rPr lang="en-US" u="sng" dirty="0"/>
              <a:t>Salvia </a:t>
            </a:r>
            <a:r>
              <a:rPr lang="en-US" u="sng" dirty="0" err="1"/>
              <a:t>divinorum</a:t>
            </a:r>
            <a:r>
              <a:rPr lang="en-US" dirty="0"/>
              <a:t>. </a:t>
            </a:r>
            <a:r>
              <a:rPr lang="en-US" dirty="0" err="1"/>
              <a:t>Salvinorin</a:t>
            </a:r>
            <a:r>
              <a:rPr lang="en-US" dirty="0"/>
              <a:t> A is considered a </a:t>
            </a:r>
            <a:r>
              <a:rPr lang="en-US" b="1" dirty="0"/>
              <a:t>dissociative hallucinogen</a:t>
            </a:r>
            <a:r>
              <a:rPr lang="en-US" dirty="0"/>
              <a:t>.</a:t>
            </a:r>
            <a:endParaRPr lang="he-IL" dirty="0"/>
          </a:p>
        </p:txBody>
      </p:sp>
      <p:sp>
        <p:nvSpPr>
          <p:cNvPr id="4" name="Rectangle 3"/>
          <p:cNvSpPr/>
          <p:nvPr/>
        </p:nvSpPr>
        <p:spPr>
          <a:xfrm>
            <a:off x="838200" y="2895600"/>
            <a:ext cx="7467600" cy="923330"/>
          </a:xfrm>
          <a:prstGeom prst="rect">
            <a:avLst/>
          </a:prstGeom>
        </p:spPr>
        <p:txBody>
          <a:bodyPr wrap="square">
            <a:spAutoFit/>
          </a:bodyPr>
          <a:lstStyle/>
          <a:p>
            <a:r>
              <a:rPr lang="en-US" dirty="0" err="1"/>
              <a:t>Salvinorin</a:t>
            </a:r>
            <a:r>
              <a:rPr lang="en-US" dirty="0"/>
              <a:t> is a trans-</a:t>
            </a:r>
            <a:r>
              <a:rPr lang="en-US" dirty="0" err="1"/>
              <a:t>neoclerodane</a:t>
            </a:r>
            <a:r>
              <a:rPr lang="en-US" dirty="0"/>
              <a:t> </a:t>
            </a:r>
            <a:r>
              <a:rPr lang="en-US" dirty="0" err="1"/>
              <a:t>diterpenoid</a:t>
            </a:r>
            <a:r>
              <a:rPr lang="en-US" dirty="0"/>
              <a:t>. It acts as a kappa opioid receptor </a:t>
            </a:r>
            <a:r>
              <a:rPr lang="en-US" b="1" dirty="0"/>
              <a:t>a</a:t>
            </a:r>
            <a:r>
              <a:rPr lang="en-US" dirty="0"/>
              <a:t>gonist and is the first known compound acting on this receptor that is not an alkaloid.</a:t>
            </a:r>
            <a:endParaRPr lang="he-IL" dirty="0"/>
          </a:p>
        </p:txBody>
      </p:sp>
      <p:sp>
        <p:nvSpPr>
          <p:cNvPr id="5" name="Rectangle 4"/>
          <p:cNvSpPr/>
          <p:nvPr/>
        </p:nvSpPr>
        <p:spPr>
          <a:xfrm>
            <a:off x="838200" y="3810000"/>
            <a:ext cx="7543800" cy="2862322"/>
          </a:xfrm>
          <a:prstGeom prst="rect">
            <a:avLst/>
          </a:prstGeom>
        </p:spPr>
        <p:txBody>
          <a:bodyPr wrap="square">
            <a:spAutoFit/>
          </a:bodyPr>
          <a:lstStyle/>
          <a:p>
            <a:r>
              <a:rPr lang="en-US" b="1" dirty="0" err="1"/>
              <a:t>Ibogaine</a:t>
            </a:r>
            <a:r>
              <a:rPr lang="en-US" b="1" dirty="0"/>
              <a:t>:</a:t>
            </a:r>
          </a:p>
          <a:p>
            <a:r>
              <a:rPr lang="en-US" dirty="0"/>
              <a:t>Used for the treatment of addiction in limited countries, </a:t>
            </a:r>
            <a:r>
              <a:rPr lang="en-US" dirty="0" err="1"/>
              <a:t>ibogaine</a:t>
            </a:r>
            <a:r>
              <a:rPr lang="en-US" dirty="0"/>
              <a:t> has become an icon of addiction management among certain underground circles. Despite its lack of addictive properties, </a:t>
            </a:r>
            <a:r>
              <a:rPr lang="en-US" dirty="0" err="1"/>
              <a:t>ibogaine</a:t>
            </a:r>
            <a:r>
              <a:rPr lang="en-US" dirty="0"/>
              <a:t> is listed as a Schedule I compound in the US because it is a psychoactive substance, hence it is considered illegal to possess under any circumstances. </a:t>
            </a:r>
            <a:r>
              <a:rPr lang="en-US" dirty="0" err="1"/>
              <a:t>Ibogaine</a:t>
            </a:r>
            <a:r>
              <a:rPr lang="en-US" dirty="0"/>
              <a:t> is also a </a:t>
            </a:r>
            <a:r>
              <a:rPr lang="en-US" b="1" dirty="0"/>
              <a:t>KOR agonist </a:t>
            </a:r>
            <a:r>
              <a:rPr lang="en-US" dirty="0"/>
              <a:t>and this property may contribute to the drug's anti-addictive efficacy.</a:t>
            </a:r>
          </a:p>
          <a:p>
            <a:r>
              <a:rPr lang="en-US" dirty="0" err="1"/>
              <a:t>Ibogaine</a:t>
            </a:r>
            <a:r>
              <a:rPr lang="en-US" dirty="0"/>
              <a:t> is a naturally occurring psychoactive substance found in plants in the family </a:t>
            </a:r>
            <a:r>
              <a:rPr lang="en-US" dirty="0" err="1"/>
              <a:t>Apocynaceae</a:t>
            </a:r>
            <a:r>
              <a:rPr lang="en-US" dirty="0"/>
              <a:t> such as </a:t>
            </a:r>
            <a:r>
              <a:rPr lang="en-US" i="1" dirty="0" err="1"/>
              <a:t>Tabernanthe</a:t>
            </a:r>
            <a:r>
              <a:rPr lang="en-US" i="1" dirty="0"/>
              <a:t> </a:t>
            </a:r>
            <a:r>
              <a:rPr lang="en-US" i="1" dirty="0" err="1"/>
              <a:t>iboga</a:t>
            </a:r>
            <a:r>
              <a:rPr lang="en-US" dirty="0"/>
              <a:t>, </a:t>
            </a:r>
            <a:r>
              <a:rPr lang="en-US" i="1" dirty="0" err="1"/>
              <a:t>Voacanga</a:t>
            </a:r>
            <a:r>
              <a:rPr lang="en-US" i="1" dirty="0"/>
              <a:t> </a:t>
            </a:r>
            <a:r>
              <a:rPr lang="en-US" i="1" dirty="0" err="1"/>
              <a:t>africana</a:t>
            </a:r>
            <a:r>
              <a:rPr lang="en-US" dirty="0"/>
              <a:t>, and </a:t>
            </a:r>
            <a:r>
              <a:rPr lang="en-US" i="1" dirty="0" err="1"/>
              <a:t>Tabernaemontana</a:t>
            </a:r>
            <a:r>
              <a:rPr lang="en-US" i="1" dirty="0"/>
              <a:t> </a:t>
            </a:r>
            <a:r>
              <a:rPr lang="en-US" i="1" dirty="0" err="1"/>
              <a:t>undulata</a:t>
            </a:r>
            <a:r>
              <a:rPr lang="en-US" dirty="0"/>
              <a:t>. It is a psychedelic with dissociative properties.</a:t>
            </a:r>
          </a:p>
        </p:txBody>
      </p:sp>
    </p:spTree>
    <p:extLst>
      <p:ext uri="{BB962C8B-B14F-4D97-AF65-F5344CB8AC3E}">
        <p14:creationId xmlns:p14="http://schemas.microsoft.com/office/powerpoint/2010/main" val="33153768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81</a:t>
            </a:fld>
            <a:endParaRPr lang="en-US"/>
          </a:p>
        </p:txBody>
      </p:sp>
      <p:sp>
        <p:nvSpPr>
          <p:cNvPr id="3" name="Rectangle 2"/>
          <p:cNvSpPr/>
          <p:nvPr/>
        </p:nvSpPr>
        <p:spPr>
          <a:xfrm>
            <a:off x="838200" y="685800"/>
            <a:ext cx="7467600" cy="923330"/>
          </a:xfrm>
          <a:prstGeom prst="rect">
            <a:avLst/>
          </a:prstGeom>
        </p:spPr>
        <p:txBody>
          <a:bodyPr wrap="square">
            <a:spAutoFit/>
          </a:bodyPr>
          <a:lstStyle/>
          <a:p>
            <a:r>
              <a:rPr lang="en-US" dirty="0" err="1"/>
              <a:t>Ibogaine</a:t>
            </a:r>
            <a:r>
              <a:rPr lang="en-US" dirty="0"/>
              <a:t> is an </a:t>
            </a:r>
            <a:r>
              <a:rPr lang="en-US" b="1" dirty="0" err="1"/>
              <a:t>indole</a:t>
            </a:r>
            <a:r>
              <a:rPr lang="en-US" b="1" dirty="0"/>
              <a:t> alkaloid </a:t>
            </a:r>
            <a:r>
              <a:rPr lang="en-US" dirty="0"/>
              <a:t>that is obtained either by extraction from the </a:t>
            </a:r>
            <a:r>
              <a:rPr lang="en-US" dirty="0" err="1"/>
              <a:t>iboga</a:t>
            </a:r>
            <a:r>
              <a:rPr lang="en-US" dirty="0"/>
              <a:t> plant or by semi-synthesis from the precursor compound </a:t>
            </a:r>
            <a:r>
              <a:rPr lang="en-US" dirty="0" err="1"/>
              <a:t>voacangine</a:t>
            </a:r>
            <a:r>
              <a:rPr lang="en-US" dirty="0"/>
              <a:t>, another plant alkaloid.</a:t>
            </a:r>
            <a:endParaRPr lang="he-IL"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1579563"/>
            <a:ext cx="2571154"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2956679"/>
            <a:ext cx="7848600" cy="3539430"/>
          </a:xfrm>
          <a:prstGeom prst="rect">
            <a:avLst/>
          </a:prstGeom>
        </p:spPr>
        <p:txBody>
          <a:bodyPr wrap="square">
            <a:spAutoFit/>
          </a:bodyPr>
          <a:lstStyle/>
          <a:p>
            <a:r>
              <a:rPr lang="en-US" dirty="0"/>
              <a:t>The </a:t>
            </a:r>
            <a:r>
              <a:rPr lang="en-US" dirty="0" err="1"/>
              <a:t>psychoactivity</a:t>
            </a:r>
            <a:r>
              <a:rPr lang="en-US" dirty="0"/>
              <a:t> of the root bark of the </a:t>
            </a:r>
            <a:r>
              <a:rPr lang="en-US" dirty="0" err="1"/>
              <a:t>iboga</a:t>
            </a:r>
            <a:r>
              <a:rPr lang="en-US" dirty="0"/>
              <a:t> tree, from which </a:t>
            </a:r>
            <a:r>
              <a:rPr lang="en-US" dirty="0" err="1"/>
              <a:t>ibogaine</a:t>
            </a:r>
            <a:r>
              <a:rPr lang="en-US" dirty="0"/>
              <a:t> is extracted, was first discovered by the </a:t>
            </a:r>
            <a:r>
              <a:rPr lang="en-US" b="1" dirty="0"/>
              <a:t>Pygmy tribes </a:t>
            </a:r>
            <a:r>
              <a:rPr lang="en-US" dirty="0"/>
              <a:t>of Central Africa, who passed the knowledge to the </a:t>
            </a:r>
            <a:r>
              <a:rPr lang="en-US" b="1" dirty="0" err="1"/>
              <a:t>Bwiti</a:t>
            </a:r>
            <a:r>
              <a:rPr lang="en-US" b="1" dirty="0"/>
              <a:t> tribe of Gabon</a:t>
            </a:r>
            <a:r>
              <a:rPr lang="en-US" dirty="0"/>
              <a:t>. French explorers in turn learned of it from the </a:t>
            </a:r>
            <a:r>
              <a:rPr lang="en-US" dirty="0" err="1"/>
              <a:t>Bwiti</a:t>
            </a:r>
            <a:r>
              <a:rPr lang="en-US" dirty="0"/>
              <a:t> tribe and brought </a:t>
            </a:r>
            <a:r>
              <a:rPr lang="en-US" dirty="0" err="1"/>
              <a:t>ibogaine</a:t>
            </a:r>
            <a:r>
              <a:rPr lang="en-US" dirty="0"/>
              <a:t> back to Europe, where it was subsequently marketed in France as a stimulant under the trade name “</a:t>
            </a:r>
            <a:r>
              <a:rPr lang="en-US" dirty="0" err="1"/>
              <a:t>Lambarène</a:t>
            </a:r>
            <a:r>
              <a:rPr lang="en-US" dirty="0"/>
              <a:t>”. </a:t>
            </a:r>
            <a:r>
              <a:rPr lang="en-US" dirty="0" err="1"/>
              <a:t>Ibogaine</a:t>
            </a:r>
            <a:r>
              <a:rPr lang="en-US" dirty="0"/>
              <a:t>-containing preparations are used for medicinal and ritual purposes within African spiritual traditions of the </a:t>
            </a:r>
            <a:r>
              <a:rPr lang="en-US" dirty="0" err="1"/>
              <a:t>Bwiti</a:t>
            </a:r>
            <a:r>
              <a:rPr lang="en-US" dirty="0"/>
              <a:t>. Although </a:t>
            </a:r>
            <a:r>
              <a:rPr lang="en-US" dirty="0" err="1"/>
              <a:t>ibogaine's</a:t>
            </a:r>
            <a:r>
              <a:rPr lang="en-US" dirty="0"/>
              <a:t> anti-addictive properties were first widely promoted in 1962 by </a:t>
            </a:r>
            <a:r>
              <a:rPr lang="en-US" b="1" dirty="0"/>
              <a:t>Howard </a:t>
            </a:r>
            <a:r>
              <a:rPr lang="en-US" b="1" dirty="0" err="1"/>
              <a:t>Lotsof</a:t>
            </a:r>
            <a:r>
              <a:rPr lang="en-US" dirty="0"/>
              <a:t>, its Western medical use predates that by at least a century.</a:t>
            </a:r>
          </a:p>
          <a:p>
            <a:r>
              <a:rPr lang="en-US" dirty="0" err="1"/>
              <a:t>Ibogaine</a:t>
            </a:r>
            <a:r>
              <a:rPr lang="en-US" dirty="0"/>
              <a:t> is obtained either by extraction from the </a:t>
            </a:r>
            <a:r>
              <a:rPr lang="en-US" dirty="0" err="1"/>
              <a:t>iboga</a:t>
            </a:r>
            <a:r>
              <a:rPr lang="en-US" dirty="0"/>
              <a:t> plant or by semi-synthesis from the precursor compound </a:t>
            </a:r>
            <a:r>
              <a:rPr lang="en-US" dirty="0" err="1"/>
              <a:t>voacangine</a:t>
            </a:r>
            <a:r>
              <a:rPr lang="en-US" dirty="0"/>
              <a:t>.</a:t>
            </a:r>
          </a:p>
          <a:p>
            <a:r>
              <a:rPr lang="en-US" sz="800" dirty="0"/>
              <a:t> </a:t>
            </a:r>
          </a:p>
          <a:p>
            <a:r>
              <a:rPr lang="en-US" dirty="0"/>
              <a:t>Back to Norris’s study (2019):</a:t>
            </a:r>
          </a:p>
        </p:txBody>
      </p:sp>
    </p:spTree>
    <p:extLst>
      <p:ext uri="{BB962C8B-B14F-4D97-AF65-F5344CB8AC3E}">
        <p14:creationId xmlns:p14="http://schemas.microsoft.com/office/powerpoint/2010/main" val="3588733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82</a:t>
            </a:fld>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316798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1000" y="304800"/>
            <a:ext cx="4572000" cy="4093428"/>
          </a:xfrm>
          <a:prstGeom prst="rect">
            <a:avLst/>
          </a:prstGeom>
        </p:spPr>
        <p:txBody>
          <a:bodyPr>
            <a:spAutoFit/>
          </a:bodyPr>
          <a:lstStyle/>
          <a:p>
            <a:r>
              <a:rPr lang="en-US" b="1" dirty="0"/>
              <a:t>Histological analysis of intra-Nucleus </a:t>
            </a:r>
            <a:r>
              <a:rPr lang="en-US" b="1" dirty="0" err="1"/>
              <a:t>Accumbens</a:t>
            </a:r>
            <a:r>
              <a:rPr lang="en-US" b="1" dirty="0"/>
              <a:t> Shell [</a:t>
            </a:r>
            <a:r>
              <a:rPr lang="en-US" b="1" dirty="0" err="1"/>
              <a:t>NASh</a:t>
            </a:r>
            <a:r>
              <a:rPr lang="en-US" b="1" dirty="0"/>
              <a:t>] microinjection sites</a:t>
            </a:r>
          </a:p>
          <a:p>
            <a:r>
              <a:rPr lang="en-US" sz="1600" dirty="0"/>
              <a:t>(a) Microphotograph of representative injector placement within the anterior portion of the </a:t>
            </a:r>
            <a:r>
              <a:rPr lang="en-US" sz="1600" dirty="0" err="1"/>
              <a:t>NASh</a:t>
            </a:r>
            <a:r>
              <a:rPr lang="en-US" sz="1600" dirty="0"/>
              <a:t>. </a:t>
            </a:r>
          </a:p>
          <a:p>
            <a:r>
              <a:rPr lang="en-US" sz="1600" dirty="0"/>
              <a:t>(b) Schematic representation of select intra-</a:t>
            </a:r>
            <a:r>
              <a:rPr lang="en-US" sz="1600" b="1" dirty="0">
                <a:solidFill>
                  <a:srgbClr val="00B0F0"/>
                </a:solidFill>
              </a:rPr>
              <a:t>anterior</a:t>
            </a:r>
            <a:r>
              <a:rPr lang="en-US" sz="1600" dirty="0"/>
              <a:t>-</a:t>
            </a:r>
            <a:r>
              <a:rPr lang="en-US" sz="1600" dirty="0" err="1"/>
              <a:t>NASh</a:t>
            </a:r>
            <a:r>
              <a:rPr lang="en-US" sz="1600" dirty="0"/>
              <a:t> injector locations; ● = 100 </a:t>
            </a:r>
            <a:r>
              <a:rPr lang="en-US" sz="1600" dirty="0" err="1"/>
              <a:t>ng</a:t>
            </a:r>
            <a:r>
              <a:rPr lang="en-US" sz="1600" dirty="0"/>
              <a:t> THC group, ◆ = 100 </a:t>
            </a:r>
            <a:r>
              <a:rPr lang="en-US" sz="1600" dirty="0" err="1"/>
              <a:t>ng</a:t>
            </a:r>
            <a:r>
              <a:rPr lang="en-US" sz="1600" dirty="0"/>
              <a:t> THC + 1 µg CYP. </a:t>
            </a:r>
          </a:p>
          <a:p>
            <a:r>
              <a:rPr lang="en-US" sz="1600" dirty="0"/>
              <a:t>(c) Microphotograph of representative intra-anterior-</a:t>
            </a:r>
            <a:r>
              <a:rPr lang="en-US" sz="1600" dirty="0" err="1"/>
              <a:t>NASh</a:t>
            </a:r>
            <a:r>
              <a:rPr lang="en-US" sz="1600" dirty="0"/>
              <a:t> bilateral </a:t>
            </a:r>
            <a:r>
              <a:rPr lang="en-US" sz="1600" dirty="0" err="1"/>
              <a:t>cannulae</a:t>
            </a:r>
            <a:r>
              <a:rPr lang="en-US" sz="1600" dirty="0"/>
              <a:t> placements. </a:t>
            </a:r>
          </a:p>
          <a:p>
            <a:r>
              <a:rPr lang="en-US" sz="1600" dirty="0"/>
              <a:t>d) Microphotograph of representative injector placement within the posterior portion of the </a:t>
            </a:r>
            <a:r>
              <a:rPr lang="en-US" sz="1600" dirty="0" err="1"/>
              <a:t>NASh</a:t>
            </a:r>
            <a:r>
              <a:rPr lang="en-US" sz="1600" dirty="0"/>
              <a:t>. </a:t>
            </a:r>
          </a:p>
          <a:p>
            <a:r>
              <a:rPr lang="en-US" sz="1600" dirty="0"/>
              <a:t>(e) Schematic representation of select intra-</a:t>
            </a:r>
            <a:r>
              <a:rPr lang="en-US" sz="1600" b="1" dirty="0">
                <a:solidFill>
                  <a:srgbClr val="FF0000"/>
                </a:solidFill>
              </a:rPr>
              <a:t>posterior</a:t>
            </a:r>
            <a:r>
              <a:rPr lang="en-US" sz="1600" dirty="0"/>
              <a:t>-</a:t>
            </a:r>
            <a:r>
              <a:rPr lang="en-US" sz="1600" dirty="0" err="1"/>
              <a:t>NASh</a:t>
            </a:r>
            <a:r>
              <a:rPr lang="en-US" sz="1600" dirty="0"/>
              <a:t> injector locations; ● = 100 </a:t>
            </a:r>
            <a:r>
              <a:rPr lang="en-US" sz="1600" dirty="0" err="1"/>
              <a:t>ng</a:t>
            </a:r>
            <a:r>
              <a:rPr lang="en-US" sz="1600" dirty="0"/>
              <a:t> THC group, ◆ = 100 </a:t>
            </a:r>
            <a:r>
              <a:rPr lang="en-US" sz="1600" dirty="0" err="1"/>
              <a:t>ng</a:t>
            </a:r>
            <a:r>
              <a:rPr lang="en-US" sz="1600" dirty="0"/>
              <a:t> THC + 1 µg CYP. </a:t>
            </a:r>
          </a:p>
          <a:p>
            <a:r>
              <a:rPr lang="en-US" sz="1600" dirty="0"/>
              <a:t>(f) Microphotograph of representative intra-posterior-</a:t>
            </a:r>
            <a:r>
              <a:rPr lang="en-US" sz="1600" dirty="0" err="1"/>
              <a:t>NASh</a:t>
            </a:r>
            <a:r>
              <a:rPr lang="en-US" sz="1600" dirty="0"/>
              <a:t> bilateral </a:t>
            </a:r>
            <a:r>
              <a:rPr lang="en-US" sz="1600" dirty="0" err="1"/>
              <a:t>cannulae</a:t>
            </a:r>
            <a:r>
              <a:rPr lang="en-US" sz="1600" dirty="0"/>
              <a:t> placements.</a:t>
            </a:r>
          </a:p>
        </p:txBody>
      </p:sp>
      <p:sp>
        <p:nvSpPr>
          <p:cNvPr id="4" name="Rectangle 3"/>
          <p:cNvSpPr/>
          <p:nvPr/>
        </p:nvSpPr>
        <p:spPr>
          <a:xfrm>
            <a:off x="2133600" y="76200"/>
            <a:ext cx="1828800" cy="1905000"/>
          </a:xfrm>
          <a:prstGeom prst="rect">
            <a:avLst/>
          </a:pr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p:cNvSpPr/>
          <p:nvPr/>
        </p:nvSpPr>
        <p:spPr>
          <a:xfrm>
            <a:off x="2133600" y="2057400"/>
            <a:ext cx="1828800" cy="2286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p:cNvSpPr/>
          <p:nvPr/>
        </p:nvSpPr>
        <p:spPr>
          <a:xfrm>
            <a:off x="685800" y="4444186"/>
            <a:ext cx="8001000" cy="2185214"/>
          </a:xfrm>
          <a:prstGeom prst="rect">
            <a:avLst/>
          </a:prstGeom>
        </p:spPr>
        <p:txBody>
          <a:bodyPr wrap="square">
            <a:spAutoFit/>
          </a:bodyPr>
          <a:lstStyle/>
          <a:p>
            <a:r>
              <a:rPr lang="en-US" sz="1700" dirty="0"/>
              <a:t>∆-9 </a:t>
            </a:r>
            <a:r>
              <a:rPr lang="en-US" sz="1700" dirty="0" err="1"/>
              <a:t>tetrahydrocannabinol</a:t>
            </a:r>
            <a:r>
              <a:rPr lang="en-US" sz="1700" dirty="0"/>
              <a:t> (</a:t>
            </a:r>
            <a:r>
              <a:rPr lang="en-US" sz="1700" b="1" dirty="0"/>
              <a:t>THC</a:t>
            </a:r>
            <a:r>
              <a:rPr lang="en-US" sz="1700" dirty="0"/>
              <a:t>), the primary psychoactive component of cannabis, strongly modulates affective processing via interactions with the mesolimbic circuitry. THC can produce both rewarding and aversive effects in humans and other animals and strongly modulates the mesolimbic </a:t>
            </a:r>
            <a:r>
              <a:rPr lang="en-US" sz="1700" b="1" dirty="0"/>
              <a:t>DA</a:t>
            </a:r>
            <a:r>
              <a:rPr lang="en-US" sz="1700" dirty="0"/>
              <a:t> system. For example, acute THC administration in the rodent </a:t>
            </a:r>
            <a:r>
              <a:rPr lang="en-US" sz="1700" dirty="0" err="1"/>
              <a:t>NAc</a:t>
            </a:r>
            <a:r>
              <a:rPr lang="en-US" sz="1700" dirty="0"/>
              <a:t> strongly activates VTA </a:t>
            </a:r>
            <a:r>
              <a:rPr lang="en-US" sz="1700" dirty="0" err="1"/>
              <a:t>DAergic</a:t>
            </a:r>
            <a:r>
              <a:rPr lang="en-US" sz="1700" dirty="0"/>
              <a:t> neuronal activity and systemic THC administration directly activates VTA DA neurons. In humans, chronic cannabis use has been shown to induce </a:t>
            </a:r>
            <a:r>
              <a:rPr lang="en-US" sz="1700" b="1" dirty="0"/>
              <a:t>salience sensitization </a:t>
            </a:r>
            <a:r>
              <a:rPr lang="en-US" sz="1700" dirty="0"/>
              <a:t>to cues associated with cannabis administration, via sensitization of the mesolimbic system. </a:t>
            </a:r>
            <a:endParaRPr lang="he-IL" sz="1700" dirty="0"/>
          </a:p>
        </p:txBody>
      </p:sp>
    </p:spTree>
    <p:extLst>
      <p:ext uri="{BB962C8B-B14F-4D97-AF65-F5344CB8AC3E}">
        <p14:creationId xmlns:p14="http://schemas.microsoft.com/office/powerpoint/2010/main" val="1804502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83</a:t>
            </a:fld>
            <a:endParaRPr lang="en-US"/>
          </a:p>
        </p:txBody>
      </p:sp>
      <p:sp>
        <p:nvSpPr>
          <p:cNvPr id="3" name="Rectangle 2"/>
          <p:cNvSpPr/>
          <p:nvPr/>
        </p:nvSpPr>
        <p:spPr>
          <a:xfrm>
            <a:off x="685800" y="636687"/>
            <a:ext cx="7924800" cy="5078313"/>
          </a:xfrm>
          <a:prstGeom prst="rect">
            <a:avLst/>
          </a:prstGeom>
        </p:spPr>
        <p:txBody>
          <a:bodyPr wrap="square">
            <a:spAutoFit/>
          </a:bodyPr>
          <a:lstStyle/>
          <a:p>
            <a:r>
              <a:rPr lang="en-US" dirty="0"/>
              <a:t>Nevertheless, the precise neuroanatomical and pharmacological mechanisms by which THC may produce </a:t>
            </a:r>
            <a:r>
              <a:rPr lang="en-US" u="sng" dirty="0"/>
              <a:t>rewarding, dependence-producing effects</a:t>
            </a:r>
            <a:r>
              <a:rPr lang="en-US" dirty="0"/>
              <a:t> vs. </a:t>
            </a:r>
            <a:r>
              <a:rPr lang="en-US" b="1" dirty="0"/>
              <a:t>neuropsychiatric side-effects </a:t>
            </a:r>
            <a:r>
              <a:rPr lang="en-US" dirty="0"/>
              <a:t>are not currently understood. The primary pharmacological targets of THC, the CB1Rs, are widely distributed throughout the brain, including the mesolimbic circuitry. Substantial evidence implicates the </a:t>
            </a:r>
            <a:r>
              <a:rPr lang="en-US" dirty="0" err="1"/>
              <a:t>NAc</a:t>
            </a:r>
            <a:r>
              <a:rPr lang="en-US" dirty="0"/>
              <a:t> as an important area for THC’s effects on cognitive and affective processing. For example, </a:t>
            </a:r>
            <a:r>
              <a:rPr lang="en-US" u="sng" dirty="0"/>
              <a:t>systemic THC</a:t>
            </a:r>
            <a:r>
              <a:rPr lang="en-US" dirty="0"/>
              <a:t> causes opioid receptor (</a:t>
            </a:r>
            <a:r>
              <a:rPr lang="en-US" b="1" dirty="0"/>
              <a:t>OR</a:t>
            </a:r>
            <a:r>
              <a:rPr lang="en-US" dirty="0"/>
              <a:t>)- dependent </a:t>
            </a:r>
            <a:r>
              <a:rPr lang="en-US" b="1" dirty="0"/>
              <a:t>DA</a:t>
            </a:r>
            <a:r>
              <a:rPr lang="en-US" dirty="0"/>
              <a:t> </a:t>
            </a:r>
            <a:r>
              <a:rPr lang="en-US" b="1" dirty="0"/>
              <a:t>e</a:t>
            </a:r>
            <a:r>
              <a:rPr lang="en-US" dirty="0"/>
              <a:t>fflux in the </a:t>
            </a:r>
            <a:r>
              <a:rPr lang="en-US" dirty="0" err="1"/>
              <a:t>NAc</a:t>
            </a:r>
            <a:r>
              <a:rPr lang="en-US" dirty="0"/>
              <a:t> and </a:t>
            </a:r>
            <a:r>
              <a:rPr lang="en-US" u="sng" dirty="0"/>
              <a:t>chronic THC exposure</a:t>
            </a:r>
            <a:r>
              <a:rPr lang="en-US" dirty="0"/>
              <a:t> alters </a:t>
            </a:r>
            <a:r>
              <a:rPr lang="en-US" u="sng" dirty="0"/>
              <a:t>synaptic plasticity</a:t>
            </a:r>
            <a:r>
              <a:rPr lang="en-US" dirty="0"/>
              <a:t> within the </a:t>
            </a:r>
            <a:r>
              <a:rPr lang="en-US" dirty="0" err="1"/>
              <a:t>NAc</a:t>
            </a:r>
            <a:r>
              <a:rPr lang="en-US" dirty="0"/>
              <a:t>. Importantly, the </a:t>
            </a:r>
            <a:r>
              <a:rPr lang="en-US" dirty="0" err="1"/>
              <a:t>NAc</a:t>
            </a:r>
            <a:r>
              <a:rPr lang="en-US" dirty="0"/>
              <a:t> is involved in both reward and aversion processing, particularly the medial </a:t>
            </a:r>
            <a:r>
              <a:rPr lang="en-US" b="1" dirty="0"/>
              <a:t>shell</a:t>
            </a:r>
            <a:r>
              <a:rPr lang="en-US" dirty="0"/>
              <a:t> sub-region (</a:t>
            </a:r>
            <a:r>
              <a:rPr lang="en-US" dirty="0" err="1"/>
              <a:t>NASh</a:t>
            </a:r>
            <a:r>
              <a:rPr lang="en-US" dirty="0"/>
              <a:t>), which is implicated in motivational salience, the processing of emotional stimuli, reinforcement, and addiction.</a:t>
            </a:r>
          </a:p>
          <a:p>
            <a:r>
              <a:rPr lang="en-US" dirty="0"/>
              <a:t>The </a:t>
            </a:r>
            <a:r>
              <a:rPr lang="en-US" dirty="0" err="1"/>
              <a:t>accumbens</a:t>
            </a:r>
            <a:r>
              <a:rPr lang="en-US" dirty="0"/>
              <a:t> is a highly complex limbic structure involved in processing both reward and aversion-related behaviors. Previous evidence has identified the </a:t>
            </a:r>
            <a:r>
              <a:rPr lang="en-US" b="1" dirty="0"/>
              <a:t>anterior pole </a:t>
            </a:r>
            <a:r>
              <a:rPr lang="en-US" dirty="0"/>
              <a:t>of the </a:t>
            </a:r>
            <a:r>
              <a:rPr lang="en-US" dirty="0" err="1"/>
              <a:t>NASh</a:t>
            </a:r>
            <a:r>
              <a:rPr lang="en-US" dirty="0"/>
              <a:t> as a region containing high concentrations of </a:t>
            </a:r>
            <a:r>
              <a:rPr lang="en-US" b="1" dirty="0"/>
              <a:t>µ</a:t>
            </a:r>
            <a:r>
              <a:rPr lang="en-US" dirty="0"/>
              <a:t>-opioid receptors. Thus, </a:t>
            </a:r>
            <a:r>
              <a:rPr lang="en-US" u="sng" dirty="0"/>
              <a:t>stimulation of the anterior </a:t>
            </a:r>
            <a:r>
              <a:rPr lang="en-US" u="sng" dirty="0" err="1"/>
              <a:t>NASh</a:t>
            </a:r>
            <a:r>
              <a:rPr lang="en-US" dirty="0"/>
              <a:t> with a µ-opioid receptor (µOR/MOR) </a:t>
            </a:r>
            <a:r>
              <a:rPr lang="en-US" b="1" dirty="0"/>
              <a:t>a</a:t>
            </a:r>
            <a:r>
              <a:rPr lang="en-US" dirty="0"/>
              <a:t>gonist </a:t>
            </a:r>
            <a:r>
              <a:rPr lang="en-US" u="sng" dirty="0"/>
              <a:t>produces reward</a:t>
            </a:r>
            <a:r>
              <a:rPr lang="en-US" dirty="0"/>
              <a:t> while stimulation of the </a:t>
            </a:r>
            <a:r>
              <a:rPr lang="en-US" b="1" dirty="0"/>
              <a:t>posterior </a:t>
            </a:r>
            <a:r>
              <a:rPr lang="en-US" b="1" dirty="0" err="1"/>
              <a:t>NASh</a:t>
            </a:r>
            <a:r>
              <a:rPr lang="en-US" b="1" dirty="0"/>
              <a:t> </a:t>
            </a:r>
            <a:r>
              <a:rPr lang="en-US" dirty="0"/>
              <a:t>with a κ-opioid (KOR) </a:t>
            </a:r>
            <a:r>
              <a:rPr lang="en-US" b="1" dirty="0"/>
              <a:t>a</a:t>
            </a:r>
            <a:r>
              <a:rPr lang="en-US" dirty="0"/>
              <a:t>gonist, </a:t>
            </a:r>
            <a:r>
              <a:rPr lang="en-US" u="sng" dirty="0"/>
              <a:t>produces aversion</a:t>
            </a:r>
            <a:r>
              <a:rPr lang="en-US" dirty="0"/>
              <a:t>. In addition, there is significant co-localization of CB1Rs and different ORs within the </a:t>
            </a:r>
            <a:r>
              <a:rPr lang="en-US" dirty="0" err="1"/>
              <a:t>NASh</a:t>
            </a:r>
            <a:r>
              <a:rPr lang="en-US" dirty="0"/>
              <a:t> region.</a:t>
            </a:r>
            <a:endParaRPr lang="he-IL" dirty="0"/>
          </a:p>
        </p:txBody>
      </p:sp>
    </p:spTree>
    <p:extLst>
      <p:ext uri="{BB962C8B-B14F-4D97-AF65-F5344CB8AC3E}">
        <p14:creationId xmlns:p14="http://schemas.microsoft.com/office/powerpoint/2010/main" val="39091933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84</a:t>
            </a:fld>
            <a:endParaRPr lang="en-US"/>
          </a:p>
        </p:txBody>
      </p:sp>
      <p:sp>
        <p:nvSpPr>
          <p:cNvPr id="3" name="Rectangle 2"/>
          <p:cNvSpPr/>
          <p:nvPr/>
        </p:nvSpPr>
        <p:spPr>
          <a:xfrm>
            <a:off x="914400" y="290691"/>
            <a:ext cx="7391400" cy="6186309"/>
          </a:xfrm>
          <a:prstGeom prst="rect">
            <a:avLst/>
          </a:prstGeom>
        </p:spPr>
        <p:txBody>
          <a:bodyPr wrap="square">
            <a:spAutoFit/>
          </a:bodyPr>
          <a:lstStyle/>
          <a:p>
            <a:r>
              <a:rPr lang="en-US" dirty="0"/>
              <a:t>Given that THC serves as a partial CB1 receptor agonist, this evidence may suggest that the differential affective stimulus effects of THC might depends upon </a:t>
            </a:r>
            <a:r>
              <a:rPr lang="en-US" u="sng" dirty="0"/>
              <a:t>differential activation</a:t>
            </a:r>
            <a:r>
              <a:rPr lang="en-US" dirty="0"/>
              <a:t> of </a:t>
            </a:r>
            <a:r>
              <a:rPr lang="en-US" b="1" dirty="0"/>
              <a:t>anatomically distinct OR subtypes</a:t>
            </a:r>
            <a:r>
              <a:rPr lang="en-US" dirty="0"/>
              <a:t>, within the mammalian </a:t>
            </a:r>
            <a:r>
              <a:rPr lang="en-US" dirty="0" err="1"/>
              <a:t>NAc</a:t>
            </a:r>
            <a:r>
              <a:rPr lang="en-US" dirty="0"/>
              <a:t>. At the neuronal level, medium spiny neuron (</a:t>
            </a:r>
            <a:r>
              <a:rPr lang="en-US" b="1" dirty="0"/>
              <a:t>MSN</a:t>
            </a:r>
            <a:r>
              <a:rPr lang="en-US" dirty="0"/>
              <a:t>) activity states are functionally linked to reward and aversion processing, with </a:t>
            </a:r>
            <a:r>
              <a:rPr lang="en-US" u="sng" dirty="0"/>
              <a:t>reward states characterized by </a:t>
            </a:r>
            <a:r>
              <a:rPr lang="en-US" b="1" u="sng" dirty="0"/>
              <a:t>decreased</a:t>
            </a:r>
            <a:r>
              <a:rPr lang="en-US" u="sng" dirty="0"/>
              <a:t> MSN activity levels</a:t>
            </a:r>
            <a:r>
              <a:rPr lang="en-US" dirty="0"/>
              <a:t>, and </a:t>
            </a:r>
            <a:r>
              <a:rPr lang="en-US" u="sng" dirty="0"/>
              <a:t>aversive states associated with </a:t>
            </a:r>
            <a:r>
              <a:rPr lang="en-US" b="1" u="sng" dirty="0"/>
              <a:t>increased</a:t>
            </a:r>
            <a:r>
              <a:rPr lang="en-US" u="sng" dirty="0"/>
              <a:t> activity</a:t>
            </a:r>
            <a:r>
              <a:rPr lang="en-US" dirty="0"/>
              <a:t>. Additionally, neuronal population activity within the </a:t>
            </a:r>
            <a:r>
              <a:rPr lang="en-US" dirty="0" err="1"/>
              <a:t>NAc</a:t>
            </a:r>
            <a:r>
              <a:rPr lang="en-US" dirty="0"/>
              <a:t> -- specifically γ-oscillations, are associated with the processing of reward-related information and disturbances in γ-oscillations are linked to various neuropsychiatric disturbances, including schizophrenia-related affective </a:t>
            </a:r>
            <a:r>
              <a:rPr lang="en-US" dirty="0" err="1"/>
              <a:t>dys</a:t>
            </a:r>
            <a:r>
              <a:rPr lang="en-US" dirty="0"/>
              <a:t>-regulation.</a:t>
            </a:r>
          </a:p>
          <a:p>
            <a:r>
              <a:rPr lang="en-US" dirty="0"/>
              <a:t>In the present study, we investigated the effects of direct micro-infusions of THC on reward and aversion conditioning, social behavior and neuronal activity states within the </a:t>
            </a:r>
            <a:r>
              <a:rPr lang="en-US" dirty="0" err="1"/>
              <a:t>NASh</a:t>
            </a:r>
            <a:r>
              <a:rPr lang="en-US" dirty="0"/>
              <a:t>. Using a combination of behavioral assays and in vivo neuronal electrophysiology, we report that THC infused into the </a:t>
            </a:r>
            <a:r>
              <a:rPr lang="en-US" b="1" dirty="0">
                <a:solidFill>
                  <a:srgbClr val="0070C0"/>
                </a:solidFill>
              </a:rPr>
              <a:t>anterior</a:t>
            </a:r>
            <a:r>
              <a:rPr lang="en-US" dirty="0"/>
              <a:t> </a:t>
            </a:r>
            <a:r>
              <a:rPr lang="en-US" dirty="0" err="1"/>
              <a:t>NASh</a:t>
            </a:r>
            <a:r>
              <a:rPr lang="en-US" dirty="0"/>
              <a:t> produces </a:t>
            </a:r>
            <a:r>
              <a:rPr lang="en-US" b="1" dirty="0"/>
              <a:t>µ-opioid receptor [</a:t>
            </a:r>
            <a:r>
              <a:rPr lang="en-US" b="1" dirty="0">
                <a:solidFill>
                  <a:srgbClr val="0070C0"/>
                </a:solidFill>
              </a:rPr>
              <a:t>MOR</a:t>
            </a:r>
            <a:r>
              <a:rPr lang="en-US" b="1" dirty="0"/>
              <a:t>] dependent </a:t>
            </a:r>
            <a:r>
              <a:rPr lang="en-US" b="1" dirty="0">
                <a:solidFill>
                  <a:srgbClr val="0070C0"/>
                </a:solidFill>
              </a:rPr>
              <a:t>reward</a:t>
            </a:r>
            <a:r>
              <a:rPr lang="en-US" dirty="0"/>
              <a:t>, potentiates morphine reward salience, decreases medium spiny neuron activity and increases the power of high frequency γ-oscillations. In contrast, THC in the </a:t>
            </a:r>
            <a:r>
              <a:rPr lang="en-US" b="1" dirty="0">
                <a:solidFill>
                  <a:srgbClr val="FF0000"/>
                </a:solidFill>
              </a:rPr>
              <a:t>posterior</a:t>
            </a:r>
            <a:r>
              <a:rPr lang="en-US" dirty="0"/>
              <a:t> </a:t>
            </a:r>
            <a:r>
              <a:rPr lang="en-US" dirty="0" err="1"/>
              <a:t>NASh</a:t>
            </a:r>
            <a:r>
              <a:rPr lang="en-US" dirty="0"/>
              <a:t> produces </a:t>
            </a:r>
            <a:r>
              <a:rPr lang="en-US" b="1" dirty="0">
                <a:solidFill>
                  <a:srgbClr val="FF0000"/>
                </a:solidFill>
              </a:rPr>
              <a:t>KOR</a:t>
            </a:r>
            <a:r>
              <a:rPr lang="en-US" b="1" dirty="0"/>
              <a:t> dependent </a:t>
            </a:r>
            <a:r>
              <a:rPr lang="en-US" b="1" dirty="0">
                <a:solidFill>
                  <a:srgbClr val="FF0000"/>
                </a:solidFill>
              </a:rPr>
              <a:t>aversion</a:t>
            </a:r>
            <a:r>
              <a:rPr lang="en-US" dirty="0"/>
              <a:t>, impairs social recognition, increases MSN activity and decreases the power of high frequency γ-oscillations. These findings reveal novel dissociable and distinct mechanisms for the </a:t>
            </a:r>
            <a:r>
              <a:rPr lang="en-US" u="sng" dirty="0"/>
              <a:t>bivalent motivational</a:t>
            </a:r>
            <a:r>
              <a:rPr lang="en-US" dirty="0"/>
              <a:t> effects of THC directly in the </a:t>
            </a:r>
            <a:r>
              <a:rPr lang="en-US" dirty="0" err="1"/>
              <a:t>NAc</a:t>
            </a:r>
            <a:r>
              <a:rPr lang="en-US" dirty="0"/>
              <a:t>.</a:t>
            </a:r>
          </a:p>
        </p:txBody>
      </p:sp>
    </p:spTree>
    <p:extLst>
      <p:ext uri="{BB962C8B-B14F-4D97-AF65-F5344CB8AC3E}">
        <p14:creationId xmlns:p14="http://schemas.microsoft.com/office/powerpoint/2010/main" val="856311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85</a:t>
            </a:fld>
            <a:endParaRPr lang="en-US"/>
          </a:p>
        </p:txBody>
      </p:sp>
      <p:sp>
        <p:nvSpPr>
          <p:cNvPr id="3" name="Rectangle 2"/>
          <p:cNvSpPr/>
          <p:nvPr/>
        </p:nvSpPr>
        <p:spPr>
          <a:xfrm>
            <a:off x="381000" y="228600"/>
            <a:ext cx="8458200" cy="3108543"/>
          </a:xfrm>
          <a:prstGeom prst="rect">
            <a:avLst/>
          </a:prstGeom>
          <a:noFill/>
          <a:ln>
            <a:solidFill>
              <a:schemeClr val="accent3">
                <a:lumMod val="40000"/>
                <a:lumOff val="60000"/>
              </a:schemeClr>
            </a:solidFill>
          </a:ln>
        </p:spPr>
        <p:txBody>
          <a:bodyPr wrap="square">
            <a:spAutoFit/>
          </a:bodyPr>
          <a:lstStyle/>
          <a:p>
            <a:r>
              <a:rPr lang="en-US" b="1" dirty="0"/>
              <a:t>Gamma oscillations </a:t>
            </a:r>
            <a:r>
              <a:rPr lang="en-US" dirty="0"/>
              <a:t>are rhythmic fluctuations in local field potentials (LFPs) that span a broad range of frequencies (∼25–100 Hz). Gamma oscillations are prominent across multiple brain regions including the hippocampus, where they are believed to play a role in attention and memory operations.</a:t>
            </a:r>
          </a:p>
          <a:p>
            <a:r>
              <a:rPr lang="en-US" sz="800" dirty="0"/>
              <a:t> </a:t>
            </a:r>
          </a:p>
          <a:p>
            <a:r>
              <a:rPr lang="en-US" b="1" i="1" u="sng" dirty="0"/>
              <a:t>Hypothesis</a:t>
            </a:r>
            <a:r>
              <a:rPr lang="en-US" dirty="0"/>
              <a:t>: People, in whom the posterior </a:t>
            </a:r>
            <a:r>
              <a:rPr lang="en-US" dirty="0" err="1"/>
              <a:t>NASh</a:t>
            </a:r>
            <a:r>
              <a:rPr lang="en-US" dirty="0"/>
              <a:t> is activated by THC, and that are greatly affected by KOR specific agonists (such as: morphine, </a:t>
            </a:r>
            <a:r>
              <a:rPr lang="en-US" b="1" dirty="0"/>
              <a:t>menthol</a:t>
            </a:r>
            <a:r>
              <a:rPr lang="en-US" dirty="0"/>
              <a:t>, </a:t>
            </a:r>
            <a:r>
              <a:rPr lang="en-US" dirty="0" err="1"/>
              <a:t>salvinorin</a:t>
            </a:r>
            <a:r>
              <a:rPr lang="en-US" dirty="0"/>
              <a:t> A &amp; </a:t>
            </a:r>
            <a:r>
              <a:rPr lang="en-US" dirty="0" err="1"/>
              <a:t>ibogaine</a:t>
            </a:r>
            <a:r>
              <a:rPr lang="en-US" dirty="0"/>
              <a:t>) should be careful from cannabis containing high levels of THC. People, in whom the anterior </a:t>
            </a:r>
            <a:r>
              <a:rPr lang="en-US" dirty="0" err="1"/>
              <a:t>NASh</a:t>
            </a:r>
            <a:r>
              <a:rPr lang="en-US" dirty="0"/>
              <a:t> is activated by THC, and that are sensitive to MOR specific agonists (such as: </a:t>
            </a:r>
            <a:r>
              <a:rPr lang="en-US" dirty="0" err="1"/>
              <a:t>dermorphine</a:t>
            </a:r>
            <a:r>
              <a:rPr lang="en-US" dirty="0"/>
              <a:t>) are </a:t>
            </a:r>
            <a:r>
              <a:rPr lang="en-US" u="sng" dirty="0"/>
              <a:t>less vulnerable to THC</a:t>
            </a:r>
            <a:r>
              <a:rPr lang="en-US" dirty="0"/>
              <a:t>.</a:t>
            </a:r>
          </a:p>
          <a:p>
            <a:r>
              <a:rPr lang="en-US" sz="800" dirty="0"/>
              <a:t>  </a:t>
            </a:r>
          </a:p>
          <a:p>
            <a:r>
              <a:rPr lang="en-US" dirty="0">
                <a:solidFill>
                  <a:srgbClr val="00B050"/>
                </a:solidFill>
              </a:rPr>
              <a:t>Which group cannot feel any effect of </a:t>
            </a:r>
            <a:r>
              <a:rPr lang="en-US" b="1" dirty="0">
                <a:solidFill>
                  <a:srgbClr val="00B050"/>
                </a:solidFill>
              </a:rPr>
              <a:t>CBD</a:t>
            </a:r>
            <a:r>
              <a:rPr lang="en-US" dirty="0">
                <a:solidFill>
                  <a:srgbClr val="00B050"/>
                </a:solidFill>
              </a:rPr>
              <a:t> treatment?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6853"/>
          <a:stretch/>
        </p:blipFill>
        <p:spPr>
          <a:xfrm>
            <a:off x="906157" y="3429000"/>
            <a:ext cx="7018643" cy="2667000"/>
          </a:xfrm>
          <a:prstGeom prst="rect">
            <a:avLst/>
          </a:prstGeom>
        </p:spPr>
      </p:pic>
    </p:spTree>
    <p:extLst>
      <p:ext uri="{BB962C8B-B14F-4D97-AF65-F5344CB8AC3E}">
        <p14:creationId xmlns:p14="http://schemas.microsoft.com/office/powerpoint/2010/main" val="588239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86</a:t>
            </a:fld>
            <a:endParaRPr lang="en-US"/>
          </a:p>
        </p:txBody>
      </p:sp>
      <p:sp>
        <p:nvSpPr>
          <p:cNvPr id="3" name="Rectangle 2"/>
          <p:cNvSpPr/>
          <p:nvPr/>
        </p:nvSpPr>
        <p:spPr>
          <a:xfrm>
            <a:off x="762000" y="491490"/>
            <a:ext cx="7696200" cy="5909310"/>
          </a:xfrm>
          <a:prstGeom prst="rect">
            <a:avLst/>
          </a:prstGeom>
        </p:spPr>
        <p:txBody>
          <a:bodyPr wrap="square">
            <a:spAutoFit/>
          </a:bodyPr>
          <a:lstStyle/>
          <a:p>
            <a:pPr algn="ctr"/>
            <a:r>
              <a:rPr lang="en-US" sz="2000" b="1" dirty="0"/>
              <a:t>Interrelations between ECS &amp; Opioid systems</a:t>
            </a:r>
          </a:p>
          <a:p>
            <a:r>
              <a:rPr lang="en-US" b="1" dirty="0"/>
              <a:t>Interactions of the opioid and cannabinoid systems in reward: Insights from knockout studies </a:t>
            </a:r>
            <a:r>
              <a:rPr lang="en-US" dirty="0"/>
              <a:t>(2015)</a:t>
            </a:r>
          </a:p>
          <a:p>
            <a:r>
              <a:rPr lang="en-US" sz="1400" dirty="0"/>
              <a:t>Front. </a:t>
            </a:r>
            <a:r>
              <a:rPr lang="en-US" sz="1400" dirty="0" err="1"/>
              <a:t>Pharmacol</a:t>
            </a:r>
            <a:r>
              <a:rPr lang="en-US" sz="1400" dirty="0"/>
              <a:t>., 05 February 2015 </a:t>
            </a:r>
          </a:p>
          <a:p>
            <a:r>
              <a:rPr lang="en-US" sz="1400" dirty="0"/>
              <a:t>Katia </a:t>
            </a:r>
            <a:r>
              <a:rPr lang="en-US" sz="1400" b="1" dirty="0" err="1"/>
              <a:t>Befort</a:t>
            </a:r>
            <a:endParaRPr lang="en-US" sz="1400" b="1" dirty="0"/>
          </a:p>
          <a:p>
            <a:r>
              <a:rPr lang="en-US" dirty="0"/>
              <a:t>The opioid system consists of three main receptors, mu, delta, and kappa, which are activated by endogenous opioid peptides (</a:t>
            </a:r>
            <a:r>
              <a:rPr lang="en-US" dirty="0" err="1"/>
              <a:t>enkephalins</a:t>
            </a:r>
            <a:r>
              <a:rPr lang="en-US" dirty="0"/>
              <a:t>, endorphins, and </a:t>
            </a:r>
            <a:r>
              <a:rPr lang="en-US" dirty="0" err="1"/>
              <a:t>dynorphins</a:t>
            </a:r>
            <a:r>
              <a:rPr lang="en-US" dirty="0"/>
              <a:t>). The endogenous cannabinoid system comprises lipid neuromodulators (</a:t>
            </a:r>
            <a:r>
              <a:rPr lang="en-US" dirty="0" err="1"/>
              <a:t>endocannabinoids</a:t>
            </a:r>
            <a:r>
              <a:rPr lang="en-US" dirty="0"/>
              <a:t> [</a:t>
            </a:r>
            <a:r>
              <a:rPr lang="en-US" dirty="0" err="1"/>
              <a:t>eCBs</a:t>
            </a:r>
            <a:r>
              <a:rPr lang="en-US" dirty="0"/>
              <a:t>]), enzymes for their synthesis and their degradation and two cannabinoid receptors CB1 and CB2. These systems play a major role in the control of </a:t>
            </a:r>
            <a:r>
              <a:rPr lang="en-US" b="1" dirty="0"/>
              <a:t>pain</a:t>
            </a:r>
            <a:r>
              <a:rPr lang="en-US" dirty="0"/>
              <a:t> as well as in </a:t>
            </a:r>
            <a:r>
              <a:rPr lang="en-US" b="1" dirty="0"/>
              <a:t>mood</a:t>
            </a:r>
            <a:r>
              <a:rPr lang="en-US" dirty="0"/>
              <a:t> regulation, </a:t>
            </a:r>
            <a:r>
              <a:rPr lang="en-US" b="1" dirty="0"/>
              <a:t>reward processing</a:t>
            </a:r>
            <a:r>
              <a:rPr lang="en-US" dirty="0"/>
              <a:t> and the development of </a:t>
            </a:r>
            <a:r>
              <a:rPr lang="en-US" b="1" dirty="0"/>
              <a:t>addiction</a:t>
            </a:r>
            <a:r>
              <a:rPr lang="en-US" dirty="0"/>
              <a:t>. Both opioid and cannabinoid receptors are coupled to G proteins and are expressed throughout the brain </a:t>
            </a:r>
            <a:r>
              <a:rPr lang="en-US" u="sng" dirty="0"/>
              <a:t>reinforcement circuitry</a:t>
            </a:r>
            <a:r>
              <a:rPr lang="en-US" dirty="0"/>
              <a:t>. Extending classical pharmacology, research using genetically modified mice has provided important progress in the identification of the specific contribution of each component of these endogenous systems in vivo on reward process. This review will summarize available genetic tools and our present knowledge on the consequences of gene knockout [KO] on reinforced behaviors in both systems, with a focus on their potential interactions. A better understanding of opioid–cannabinoid interactions may provide novel strategies for therapies in addicted individuals.</a:t>
            </a:r>
          </a:p>
        </p:txBody>
      </p:sp>
    </p:spTree>
    <p:extLst>
      <p:ext uri="{BB962C8B-B14F-4D97-AF65-F5344CB8AC3E}">
        <p14:creationId xmlns:p14="http://schemas.microsoft.com/office/powerpoint/2010/main" val="423428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87</a:t>
            </a:fld>
            <a:endParaRPr lang="en-US"/>
          </a:p>
        </p:txBody>
      </p:sp>
      <p:sp>
        <p:nvSpPr>
          <p:cNvPr id="3" name="Rectangle 2"/>
          <p:cNvSpPr/>
          <p:nvPr/>
        </p:nvSpPr>
        <p:spPr>
          <a:xfrm>
            <a:off x="762000" y="381000"/>
            <a:ext cx="7772400" cy="5847755"/>
          </a:xfrm>
          <a:prstGeom prst="rect">
            <a:avLst/>
          </a:prstGeom>
        </p:spPr>
        <p:txBody>
          <a:bodyPr wrap="square">
            <a:spAutoFit/>
          </a:bodyPr>
          <a:lstStyle/>
          <a:p>
            <a:r>
              <a:rPr lang="en-US" sz="1700" dirty="0"/>
              <a:t>Drug abuse often leads to a complex </a:t>
            </a:r>
            <a:r>
              <a:rPr lang="en-US" sz="1700" dirty="0" err="1"/>
              <a:t>pharmaco</a:t>
            </a:r>
            <a:r>
              <a:rPr lang="en-US" sz="1700" dirty="0"/>
              <a:t>-dependent state which is defined by the term addiction. Addiction is considered as a </a:t>
            </a:r>
            <a:r>
              <a:rPr lang="en-US" sz="1700" u="sng" dirty="0"/>
              <a:t>neuropsychiatric disease</a:t>
            </a:r>
            <a:r>
              <a:rPr lang="en-US" sz="1700" dirty="0"/>
              <a:t>. It develops from an initial recreational drug use, evolves toward compulsive drug-seeking behavior and excessive drug-intake with the appearance of negative emotional states such as anxiety or irritability when the drug is not accessible, and uncontrolled intake reaching a stage where the drug interferes with daily activities, despite the emergence of adverse consequences. This pathological process develops in </a:t>
            </a:r>
            <a:r>
              <a:rPr lang="en-US" sz="1700" b="1" dirty="0"/>
              <a:t>15–30% of casual drug users </a:t>
            </a:r>
            <a:r>
              <a:rPr lang="en-US" sz="1700" dirty="0"/>
              <a:t>and several factors may explain </a:t>
            </a:r>
            <a:r>
              <a:rPr lang="en-US" sz="1700" b="1" dirty="0"/>
              <a:t>individual’s vulnerability to addiction</a:t>
            </a:r>
            <a:r>
              <a:rPr lang="en-US" sz="1700" dirty="0"/>
              <a:t>, including </a:t>
            </a:r>
            <a:r>
              <a:rPr lang="en-US" sz="1700" u="sng" dirty="0"/>
              <a:t>genetic</a:t>
            </a:r>
            <a:r>
              <a:rPr lang="en-US" sz="1700" dirty="0"/>
              <a:t>, psychological and environmental factors. Among illicit drugs, opiate and cannabinoid derivatives are highly abused in Europe. Morphine-like opiates are powerful analgesics and currently represent the major therapeutic remedies for the treatment of severe pain. They are also abused for their recreational euphoric effects. In Europe, 1.3 million people are addicted to heroin. Cannabis is the most worldwide consumed drug of abuse, with THC being the most abundant active constituent found in the various preparations of the drug. More than 73 million European citizens have used cannabis in the last year and it is estimated that about </a:t>
            </a:r>
            <a:r>
              <a:rPr lang="en-US" sz="1700" b="1" dirty="0"/>
              <a:t>7% of cannabis users </a:t>
            </a:r>
            <a:r>
              <a:rPr lang="en-US" sz="1700" dirty="0"/>
              <a:t>has </a:t>
            </a:r>
            <a:r>
              <a:rPr lang="en-US" sz="1700" b="1" dirty="0"/>
              <a:t>become</a:t>
            </a:r>
            <a:r>
              <a:rPr lang="en-US" sz="1700" dirty="0"/>
              <a:t> </a:t>
            </a:r>
            <a:r>
              <a:rPr lang="en-US" sz="1700" b="1" dirty="0"/>
              <a:t>dependent</a:t>
            </a:r>
            <a:r>
              <a:rPr lang="en-US" sz="1700" dirty="0"/>
              <a:t> on this drug. There is also a high prevalence of users who seek treatment for dependence on it. Interestingly, new derivatives of these abused drugs are invading the market, notably through internet. Fentanyl derivatives as new opioid drugs and synthetic </a:t>
            </a:r>
            <a:r>
              <a:rPr lang="en-US" sz="1700" dirty="0" err="1"/>
              <a:t>cannabimimetics</a:t>
            </a:r>
            <a:r>
              <a:rPr lang="en-US" sz="1700" dirty="0"/>
              <a:t>, also known as “K2”, "Nice-guy" or “spice,” are becoming more and more popular. These abusive substances interact with two neuromodulator systems, the opioid and the </a:t>
            </a:r>
            <a:r>
              <a:rPr lang="en-US" sz="1700" dirty="0" err="1"/>
              <a:t>endocannabinoid</a:t>
            </a:r>
            <a:r>
              <a:rPr lang="en-US" sz="1700" dirty="0"/>
              <a:t> systems [ECS].</a:t>
            </a:r>
          </a:p>
        </p:txBody>
      </p:sp>
    </p:spTree>
    <p:extLst>
      <p:ext uri="{BB962C8B-B14F-4D97-AF65-F5344CB8AC3E}">
        <p14:creationId xmlns:p14="http://schemas.microsoft.com/office/powerpoint/2010/main" val="19114254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88</a:t>
            </a:fld>
            <a:endParaRPr lang="en-US"/>
          </a:p>
        </p:txBody>
      </p:sp>
      <p:sp>
        <p:nvSpPr>
          <p:cNvPr id="3" name="Rectangle 2"/>
          <p:cNvSpPr/>
          <p:nvPr/>
        </p:nvSpPr>
        <p:spPr>
          <a:xfrm>
            <a:off x="762000" y="457200"/>
            <a:ext cx="7848600" cy="6186309"/>
          </a:xfrm>
          <a:prstGeom prst="rect">
            <a:avLst/>
          </a:prstGeom>
        </p:spPr>
        <p:txBody>
          <a:bodyPr wrap="square">
            <a:spAutoFit/>
          </a:bodyPr>
          <a:lstStyle/>
          <a:p>
            <a:r>
              <a:rPr lang="en-US" b="1" dirty="0"/>
              <a:t>The Opioid System</a:t>
            </a:r>
            <a:r>
              <a:rPr lang="en-US" dirty="0"/>
              <a:t>: The opioid system consists of endogenous opioid peptides (</a:t>
            </a:r>
            <a:r>
              <a:rPr lang="en-US" dirty="0" err="1"/>
              <a:t>enkephalins</a:t>
            </a:r>
            <a:r>
              <a:rPr lang="en-US" dirty="0"/>
              <a:t>, endorphins, and </a:t>
            </a:r>
            <a:r>
              <a:rPr lang="en-US" dirty="0" err="1"/>
              <a:t>dynorphins</a:t>
            </a:r>
            <a:r>
              <a:rPr lang="en-US" dirty="0"/>
              <a:t>) from precursors (</a:t>
            </a:r>
            <a:r>
              <a:rPr lang="en-US" dirty="0" err="1"/>
              <a:t>Penk</a:t>
            </a:r>
            <a:r>
              <a:rPr lang="en-US" dirty="0"/>
              <a:t>, </a:t>
            </a:r>
            <a:r>
              <a:rPr lang="en-US" dirty="0" err="1"/>
              <a:t>Pdyn</a:t>
            </a:r>
            <a:r>
              <a:rPr lang="en-US" dirty="0"/>
              <a:t>, and </a:t>
            </a:r>
            <a:r>
              <a:rPr lang="en-US" dirty="0" err="1"/>
              <a:t>Pomc</a:t>
            </a:r>
            <a:r>
              <a:rPr lang="en-US" dirty="0"/>
              <a:t>) which activate three opioid receptors, namely mu, delta, and kappa. The three membrane receptors are GPCR with coupling to </a:t>
            </a:r>
            <a:r>
              <a:rPr lang="en-US" dirty="0" err="1"/>
              <a:t>Gi</a:t>
            </a:r>
            <a:r>
              <a:rPr lang="en-US" dirty="0"/>
              <a:t>/Go proteins. Opioid receptors and endogenous opioid peptides are largely expressed throughout the nervous system, noticeably within areas of the </a:t>
            </a:r>
            <a:r>
              <a:rPr lang="en-US" dirty="0" err="1"/>
              <a:t>neuro</a:t>
            </a:r>
            <a:r>
              <a:rPr lang="en-US" dirty="0"/>
              <a:t>-circuitry of addiction associated with reward, motivation, or learning and stress. Besides its key role in many aspects of addiction, the opioid system also plays a part in a diverse range of physiological functions including nociception, mood control, eating behavior, or cognitive processes.</a:t>
            </a:r>
          </a:p>
          <a:p>
            <a:r>
              <a:rPr lang="en-US" b="1" dirty="0"/>
              <a:t>The </a:t>
            </a:r>
            <a:r>
              <a:rPr lang="en-US" b="1" dirty="0" err="1"/>
              <a:t>Endocannabinoid</a:t>
            </a:r>
            <a:r>
              <a:rPr lang="en-US" b="1" dirty="0"/>
              <a:t> System </a:t>
            </a:r>
            <a:r>
              <a:rPr lang="en-US" dirty="0"/>
              <a:t>[ECS]: A </a:t>
            </a:r>
            <a:r>
              <a:rPr lang="en-US" dirty="0" err="1"/>
              <a:t>neuromodulatory</a:t>
            </a:r>
            <a:r>
              <a:rPr lang="en-US" dirty="0"/>
              <a:t> system consisting of two well characterized trans-membrane receptors coupled to G protein (</a:t>
            </a:r>
            <a:r>
              <a:rPr lang="en-US" dirty="0" err="1"/>
              <a:t>Gi</a:t>
            </a:r>
            <a:r>
              <a:rPr lang="en-US" dirty="0"/>
              <a:t>/Go), CB1, and CB2. The endogenous ligands are lipid neuromodulators, the main ones being AEA and 2-AG. Both are </a:t>
            </a:r>
            <a:r>
              <a:rPr lang="en-US" u="sng" dirty="0"/>
              <a:t>synthesized from phospholipid precursors</a:t>
            </a:r>
            <a:r>
              <a:rPr lang="en-US" dirty="0"/>
              <a:t> and act locally as </a:t>
            </a:r>
            <a:r>
              <a:rPr lang="en-US" b="1" dirty="0"/>
              <a:t>retrograde regulators </a:t>
            </a:r>
            <a:r>
              <a:rPr lang="en-US" dirty="0"/>
              <a:t>of synaptic transmission throughout the CNS. These lipids are released by </a:t>
            </a:r>
            <a:r>
              <a:rPr lang="en-US" u="sng" dirty="0"/>
              <a:t>post</a:t>
            </a:r>
            <a:r>
              <a:rPr lang="en-US" dirty="0"/>
              <a:t>synaptic neurons and mainly activate </a:t>
            </a:r>
            <a:r>
              <a:rPr lang="en-US" u="sng" dirty="0"/>
              <a:t>pre</a:t>
            </a:r>
            <a:r>
              <a:rPr lang="en-US" dirty="0"/>
              <a:t>synaptic cannabinoid receptors to transiently or persistently suppress NT release from both excitatory and inhibitory synapses. Multiple pathways are involved in AEA biosynthesis. The ECS plays a key role in energy balance, modulation of pain response, with processing of central and peripheral pain signals, learning and memory, reward and emotions. It has also been shown to be involved in neurogenesis and play a </a:t>
            </a:r>
            <a:r>
              <a:rPr lang="en-US" dirty="0" err="1"/>
              <a:t>neuroprotective</a:t>
            </a:r>
            <a:r>
              <a:rPr lang="en-US" dirty="0"/>
              <a:t> role in some pathological conditions. </a:t>
            </a:r>
            <a:endParaRPr lang="he-IL" dirty="0"/>
          </a:p>
        </p:txBody>
      </p:sp>
    </p:spTree>
    <p:extLst>
      <p:ext uri="{BB962C8B-B14F-4D97-AF65-F5344CB8AC3E}">
        <p14:creationId xmlns:p14="http://schemas.microsoft.com/office/powerpoint/2010/main" val="4117270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89</a:t>
            </a:fld>
            <a:endParaRPr lang="en-US"/>
          </a:p>
        </p:txBody>
      </p:sp>
      <p:sp>
        <p:nvSpPr>
          <p:cNvPr id="3" name="Rectangle 2"/>
          <p:cNvSpPr/>
          <p:nvPr/>
        </p:nvSpPr>
        <p:spPr>
          <a:xfrm>
            <a:off x="533400" y="586800"/>
            <a:ext cx="7848600" cy="5509200"/>
          </a:xfrm>
          <a:prstGeom prst="rect">
            <a:avLst/>
          </a:prstGeom>
        </p:spPr>
        <p:txBody>
          <a:bodyPr wrap="square">
            <a:spAutoFit/>
          </a:bodyPr>
          <a:lstStyle/>
          <a:p>
            <a:r>
              <a:rPr lang="en-US" sz="1600" dirty="0"/>
              <a:t>Distribution of the two receptors in the central and peripheral system is rather different. Indeed, CB1 is highly abundant in the CNS in areas involved in reward, regulation of appetite and nociception while CB2 was initially described as a peripheral receptor. Recent studies have proposed a low but significant expression of CB2 in several brain structures including striatum, hippocampus, thalamus and ventral tegmental area neurons. Very limited data is available for the involvement of CB2 receptor in central function but growing evidence suggest a role in </a:t>
            </a:r>
            <a:r>
              <a:rPr lang="en-US" sz="1600" b="1" dirty="0"/>
              <a:t>addictive processes</a:t>
            </a:r>
            <a:r>
              <a:rPr lang="en-US" sz="1600" dirty="0"/>
              <a:t>, with an implication in </a:t>
            </a:r>
            <a:r>
              <a:rPr lang="en-US" sz="1600" u="sng" dirty="0"/>
              <a:t>cocaine</a:t>
            </a:r>
            <a:r>
              <a:rPr lang="en-US" sz="1600" dirty="0"/>
              <a:t>, </a:t>
            </a:r>
            <a:r>
              <a:rPr lang="en-US" sz="1600" u="sng" dirty="0"/>
              <a:t>nicotine</a:t>
            </a:r>
            <a:r>
              <a:rPr lang="en-US" sz="1600" dirty="0"/>
              <a:t>, or </a:t>
            </a:r>
            <a:r>
              <a:rPr lang="en-US" sz="1600" u="sng" dirty="0"/>
              <a:t>ethanol</a:t>
            </a:r>
            <a:r>
              <a:rPr lang="en-US" sz="1600" dirty="0"/>
              <a:t> effects. Interestingly, other non-CB1 and non-CB2 receptors have been proposed to interact with </a:t>
            </a:r>
            <a:r>
              <a:rPr lang="en-US" sz="1600" dirty="0" err="1"/>
              <a:t>eCBs</a:t>
            </a:r>
            <a:r>
              <a:rPr lang="en-US" sz="1600" dirty="0"/>
              <a:t> like the orphan GPCR - </a:t>
            </a:r>
            <a:r>
              <a:rPr lang="en-US" sz="1600" b="1" dirty="0"/>
              <a:t>GPR55</a:t>
            </a:r>
            <a:r>
              <a:rPr lang="en-US" sz="1600" dirty="0"/>
              <a:t> or a channel </a:t>
            </a:r>
            <a:r>
              <a:rPr lang="en-US" sz="1600" dirty="0" err="1"/>
              <a:t>vanilloid</a:t>
            </a:r>
            <a:r>
              <a:rPr lang="en-US" sz="1600" dirty="0"/>
              <a:t> </a:t>
            </a:r>
            <a:r>
              <a:rPr lang="en-US" sz="1600" b="1" dirty="0"/>
              <a:t>TRPV1</a:t>
            </a:r>
            <a:r>
              <a:rPr lang="en-US" sz="1600" dirty="0"/>
              <a:t> recognizing capsaicin. These interactions could potentially explain some pharmacology of cannabis that cannot be accounted for by CB1 and CB2 activation. </a:t>
            </a:r>
          </a:p>
          <a:p>
            <a:r>
              <a:rPr lang="en-US" sz="1600" dirty="0"/>
              <a:t>Many NT systems are involved when </a:t>
            </a:r>
            <a:r>
              <a:rPr lang="en-US" sz="1600" b="1" dirty="0"/>
              <a:t>addiction develops</a:t>
            </a:r>
            <a:r>
              <a:rPr lang="en-US" sz="1600" dirty="0"/>
              <a:t>, and both opioid and ECS are major players in addictive disorders. In addition to their specific ligands, both systems have also been implicated in the action mechanism of several other addictive drugs, like ethanol, nicotine, or psycho-stimulants. The ECS has been known to interact with other systems like dopaminergic, </a:t>
            </a:r>
            <a:r>
              <a:rPr lang="en-US" sz="1600" dirty="0" err="1"/>
              <a:t>adenosinergic</a:t>
            </a:r>
            <a:r>
              <a:rPr lang="en-US" sz="1600" dirty="0"/>
              <a:t> and opioid. The two systems </a:t>
            </a:r>
            <a:r>
              <a:rPr lang="en-US" sz="1600" u="sng" dirty="0"/>
              <a:t>share</a:t>
            </a:r>
            <a:r>
              <a:rPr lang="en-US" sz="1600" dirty="0"/>
              <a:t> neuroanatomical, neurochemical, and pharmacological characteristics. The existence of a specific opioid–cannabinoid interaction in the modulation of neurochemical effects as well as behavioral responses associated with </a:t>
            </a:r>
            <a:r>
              <a:rPr lang="en-US" sz="1600" u="sng" dirty="0"/>
              <a:t>reward</a:t>
            </a:r>
            <a:r>
              <a:rPr lang="en-US" sz="1600" dirty="0"/>
              <a:t> and </a:t>
            </a:r>
            <a:r>
              <a:rPr lang="en-US" sz="1600" u="sng" dirty="0"/>
              <a:t>relapse</a:t>
            </a:r>
            <a:r>
              <a:rPr lang="en-US" sz="1600" dirty="0"/>
              <a:t> have been demonstrated by pharmacological and genetic approaches. Molecular interactions between receptors have been shown with </a:t>
            </a:r>
            <a:r>
              <a:rPr lang="en-US" sz="1600" b="1" dirty="0"/>
              <a:t>co-localization</a:t>
            </a:r>
            <a:r>
              <a:rPr lang="en-US" sz="1600" dirty="0"/>
              <a:t> or </a:t>
            </a:r>
            <a:r>
              <a:rPr lang="en-US" sz="1600" b="1" dirty="0"/>
              <a:t>hetero-dimerization </a:t>
            </a:r>
            <a:r>
              <a:rPr lang="en-US" sz="1600" dirty="0"/>
              <a:t>data mainly for CB</a:t>
            </a:r>
            <a:r>
              <a:rPr lang="en-US" sz="1600" b="1" dirty="0"/>
              <a:t>1</a:t>
            </a:r>
            <a:r>
              <a:rPr lang="en-US" sz="1600" dirty="0"/>
              <a:t> and </a:t>
            </a:r>
            <a:r>
              <a:rPr lang="en-US" sz="1600" b="1" dirty="0"/>
              <a:t>d</a:t>
            </a:r>
            <a:r>
              <a:rPr lang="en-US" sz="1600" dirty="0"/>
              <a:t>elta or </a:t>
            </a:r>
            <a:r>
              <a:rPr lang="en-US" sz="1600" b="1" dirty="0"/>
              <a:t>m</a:t>
            </a:r>
            <a:r>
              <a:rPr lang="en-US" sz="1600" dirty="0"/>
              <a:t>u opioid receptors within spinal cord &amp; striatum.</a:t>
            </a:r>
            <a:endParaRPr lang="he-IL" sz="1600" dirty="0"/>
          </a:p>
        </p:txBody>
      </p:sp>
    </p:spTree>
    <p:extLst>
      <p:ext uri="{BB962C8B-B14F-4D97-AF65-F5344CB8AC3E}">
        <p14:creationId xmlns:p14="http://schemas.microsoft.com/office/powerpoint/2010/main" val="250214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4237"/>
            <a:ext cx="8305800" cy="4602163"/>
          </a:xfrm>
        </p:spPr>
        <p:txBody>
          <a:bodyPr>
            <a:normAutofit fontScale="47500" lnSpcReduction="20000"/>
          </a:bodyPr>
          <a:lstStyle/>
          <a:p>
            <a:pPr marL="0" indent="0">
              <a:buNone/>
            </a:pPr>
            <a:r>
              <a:rPr lang="en-US" sz="3400" b="1" dirty="0"/>
              <a:t>Conclusions and implications:  </a:t>
            </a:r>
            <a:r>
              <a:rPr lang="en-US" sz="3400" dirty="0"/>
              <a:t>Sustained cannabis extract treatment caused differential seizure, behavioral and </a:t>
            </a:r>
            <a:r>
              <a:rPr lang="en-US" sz="3400" dirty="0" err="1"/>
              <a:t>bioanalyte</a:t>
            </a:r>
            <a:r>
              <a:rPr lang="en-US" sz="3400" dirty="0"/>
              <a:t> levels between </a:t>
            </a:r>
            <a:r>
              <a:rPr lang="en-US" sz="3400" b="1" dirty="0"/>
              <a:t>rats</a:t>
            </a:r>
            <a:r>
              <a:rPr lang="en-US" sz="3400" dirty="0"/>
              <a:t> and </a:t>
            </a:r>
            <a:r>
              <a:rPr lang="en-US" sz="3400" b="1" dirty="0"/>
              <a:t>dogs</a:t>
            </a:r>
            <a:r>
              <a:rPr lang="en-US" sz="3400" dirty="0"/>
              <a:t>. Supporting </a:t>
            </a:r>
            <a:r>
              <a:rPr lang="en-US" sz="3400" dirty="0" err="1"/>
              <a:t>radioligand</a:t>
            </a:r>
            <a:r>
              <a:rPr lang="en-US" sz="3400" dirty="0"/>
              <a:t> binding data suggest </a:t>
            </a:r>
            <a:r>
              <a:rPr lang="en-US" sz="3400" u="sng" dirty="0"/>
              <a:t>species differences</a:t>
            </a:r>
            <a:r>
              <a:rPr lang="en-US" sz="3400" dirty="0"/>
              <a:t> in </a:t>
            </a:r>
            <a:r>
              <a:rPr lang="en-US" sz="3400" dirty="0" err="1"/>
              <a:t>eCB</a:t>
            </a:r>
            <a:r>
              <a:rPr lang="en-US" sz="3400" dirty="0"/>
              <a:t> signaling. </a:t>
            </a:r>
            <a:r>
              <a:rPr lang="en-US" sz="3400" b="1" dirty="0"/>
              <a:t>Interspecies variations</a:t>
            </a:r>
            <a:r>
              <a:rPr lang="en-US" sz="3400" dirty="0"/>
              <a:t> may have important implications for </a:t>
            </a:r>
            <a:r>
              <a:rPr lang="en-US" sz="3400" u="sng" dirty="0"/>
              <a:t>predicting</a:t>
            </a:r>
            <a:r>
              <a:rPr lang="en-US" sz="3400" dirty="0"/>
              <a:t> cannabis-induced </a:t>
            </a:r>
            <a:r>
              <a:rPr lang="en-US" sz="3400" u="sng" dirty="0"/>
              <a:t>convulsions</a:t>
            </a:r>
            <a:r>
              <a:rPr lang="en-US" sz="3400" dirty="0"/>
              <a:t> from animal models.</a:t>
            </a:r>
          </a:p>
          <a:p>
            <a:pPr marL="0" indent="0" rtl="1">
              <a:buNone/>
            </a:pPr>
            <a:r>
              <a:rPr lang="he-IL" sz="1700" b="1" dirty="0"/>
              <a:t> </a:t>
            </a:r>
            <a:endParaRPr lang="en-US" sz="1700" b="1" dirty="0"/>
          </a:p>
          <a:p>
            <a:pPr marL="0" indent="0" rtl="1">
              <a:buNone/>
            </a:pPr>
            <a:r>
              <a:rPr lang="en-US" b="1" dirty="0"/>
              <a:t>Rats are very different from mice. The fact that rats treated with CBD have lower CBD plasma levels as well as lower 11-OH-THC plasma levels may indicate </a:t>
            </a:r>
            <a:r>
              <a:rPr lang="en-US" b="1" u="sng" dirty="0"/>
              <a:t>in</a:t>
            </a:r>
            <a:r>
              <a:rPr lang="en-US" b="1" dirty="0"/>
              <a:t>active hepatic CYP450 enzymes – CYP</a:t>
            </a:r>
            <a:r>
              <a:rPr lang="en-US" b="1" u="sng" dirty="0"/>
              <a:t>3A4</a:t>
            </a:r>
            <a:r>
              <a:rPr lang="en-US" b="1" dirty="0"/>
              <a:t>, </a:t>
            </a:r>
            <a:r>
              <a:rPr lang="en-US" b="1" u="sng" dirty="0"/>
              <a:t>2C9</a:t>
            </a:r>
            <a:r>
              <a:rPr lang="en-US" b="1" dirty="0"/>
              <a:t> or </a:t>
            </a:r>
            <a:r>
              <a:rPr lang="en-US" b="1" u="sng" dirty="0"/>
              <a:t>2C19</a:t>
            </a:r>
            <a:r>
              <a:rPr lang="en-US" b="1" dirty="0"/>
              <a:t> subtypes.</a:t>
            </a:r>
          </a:p>
          <a:p>
            <a:pPr marL="0" indent="0" algn="ctr" rtl="1">
              <a:buNone/>
            </a:pPr>
            <a:r>
              <a:rPr lang="en-US" b="1" dirty="0"/>
              <a:t>Species-specific response in </a:t>
            </a:r>
            <a:r>
              <a:rPr lang="en-US" b="1" dirty="0" err="1"/>
              <a:t>radioligand</a:t>
            </a:r>
            <a:r>
              <a:rPr lang="en-US" b="1" dirty="0"/>
              <a:t> binding assay</a:t>
            </a:r>
          </a:p>
          <a:p>
            <a:pPr rtl="1"/>
            <a:endParaRPr lang="en-US" b="1" dirty="0"/>
          </a:p>
          <a:p>
            <a:pPr rtl="1"/>
            <a:endParaRPr lang="en-US" dirty="0"/>
          </a:p>
          <a:p>
            <a:endParaRPr lang="en-US" u="sng" dirty="0"/>
          </a:p>
          <a:p>
            <a:pPr marL="0" indent="0">
              <a:buNone/>
            </a:pPr>
            <a:endParaRPr lang="en-US" u="sng" dirty="0"/>
          </a:p>
          <a:p>
            <a:pPr marL="0" indent="0">
              <a:buNone/>
            </a:pPr>
            <a:endParaRPr lang="en-US" sz="2300" u="sng" dirty="0"/>
          </a:p>
          <a:p>
            <a:pPr marL="0" indent="0">
              <a:buNone/>
            </a:pPr>
            <a:endParaRPr lang="en-US" sz="2300" u="sng" dirty="0"/>
          </a:p>
          <a:p>
            <a:pPr marL="0" indent="0">
              <a:buNone/>
            </a:pPr>
            <a:endParaRPr lang="en-US" sz="2300" u="sng" dirty="0"/>
          </a:p>
          <a:p>
            <a:pPr marL="0" indent="0">
              <a:buNone/>
            </a:pPr>
            <a:endParaRPr lang="en-US" sz="2300" u="sng" dirty="0"/>
          </a:p>
          <a:p>
            <a:pPr marL="0" indent="0">
              <a:buNone/>
            </a:pPr>
            <a:r>
              <a:rPr lang="en-US" sz="2500" u="sng" dirty="0" err="1"/>
              <a:t>Bmax</a:t>
            </a:r>
            <a:r>
              <a:rPr lang="en-US" sz="2500" dirty="0"/>
              <a:t> (pmol·mg−1) and </a:t>
            </a:r>
            <a:r>
              <a:rPr lang="en-US" sz="2500" u="sng" dirty="0"/>
              <a:t>KD</a:t>
            </a:r>
            <a:r>
              <a:rPr lang="en-US" sz="2500" dirty="0"/>
              <a:t> (</a:t>
            </a:r>
            <a:r>
              <a:rPr lang="en-US" sz="2500" dirty="0" err="1"/>
              <a:t>nM</a:t>
            </a:r>
            <a:r>
              <a:rPr lang="en-US" sz="2500" dirty="0"/>
              <a:t>) derived from saturation binding of [</a:t>
            </a:r>
            <a:r>
              <a:rPr lang="en-US" sz="2500" baseline="30000" dirty="0"/>
              <a:t>3</a:t>
            </a:r>
            <a:r>
              <a:rPr lang="en-US" sz="2500" dirty="0"/>
              <a:t>H]‐</a:t>
            </a:r>
            <a:r>
              <a:rPr lang="en-US" sz="2500" b="1" dirty="0"/>
              <a:t>SR141716A </a:t>
            </a:r>
            <a:r>
              <a:rPr lang="en-US" sz="2500" dirty="0"/>
              <a:t> and </a:t>
            </a:r>
            <a:r>
              <a:rPr lang="en-US" sz="2500" u="sng" dirty="0"/>
              <a:t>EC50</a:t>
            </a:r>
            <a:r>
              <a:rPr lang="en-US" sz="2500" dirty="0"/>
              <a:t> (</a:t>
            </a:r>
            <a:r>
              <a:rPr lang="en-US" sz="2500" dirty="0" err="1"/>
              <a:t>nM</a:t>
            </a:r>
            <a:r>
              <a:rPr lang="en-US" sz="2500" dirty="0"/>
              <a:t>) (derived from a single fit to group data) and </a:t>
            </a:r>
            <a:r>
              <a:rPr lang="en-US" sz="2500" u="sng" dirty="0" err="1"/>
              <a:t>Emax</a:t>
            </a:r>
            <a:r>
              <a:rPr lang="en-US" sz="2500" dirty="0"/>
              <a:t> (% over basal) for THC and THC + CBD (1.08:1.00 ratio) derived from [</a:t>
            </a:r>
            <a:r>
              <a:rPr lang="en-US" sz="2500" baseline="30000" dirty="0"/>
              <a:t>35</a:t>
            </a:r>
            <a:r>
              <a:rPr lang="en-US" sz="2500" dirty="0"/>
              <a:t>S]‐</a:t>
            </a:r>
            <a:r>
              <a:rPr lang="en-US" sz="2500" dirty="0" err="1"/>
              <a:t>GTPγS</a:t>
            </a:r>
            <a:r>
              <a:rPr lang="en-US" sz="2500" dirty="0"/>
              <a:t> assays conducted using membranes prepared from treatment‐naïve </a:t>
            </a:r>
            <a:r>
              <a:rPr lang="en-US" sz="2500" dirty="0" err="1"/>
              <a:t>cerebellae</a:t>
            </a:r>
            <a:r>
              <a:rPr lang="en-US" sz="2500" dirty="0"/>
              <a:t>. EC50 for THC + CBD (derived from a single fit to group data) is expressed against concentration of THC present in the assay. </a:t>
            </a:r>
            <a:r>
              <a:rPr lang="en-US" sz="2500" b="1" dirty="0"/>
              <a:t>CBD</a:t>
            </a:r>
            <a:r>
              <a:rPr lang="en-US" sz="2500" dirty="0"/>
              <a:t> alone was also examined in all species but revealed approximately </a:t>
            </a:r>
            <a:r>
              <a:rPr lang="en-US" sz="2500" b="1" dirty="0"/>
              <a:t>negligible [</a:t>
            </a:r>
            <a:r>
              <a:rPr lang="en-US" sz="2500" b="1" baseline="30000" dirty="0"/>
              <a:t>35</a:t>
            </a:r>
            <a:r>
              <a:rPr lang="en-US" sz="2500" b="1" dirty="0"/>
              <a:t>S]‐</a:t>
            </a:r>
            <a:r>
              <a:rPr lang="en-US" sz="2500" b="1" dirty="0" err="1"/>
              <a:t>GTPγS</a:t>
            </a:r>
            <a:r>
              <a:rPr lang="en-US" sz="2500" b="1" dirty="0"/>
              <a:t> binding</a:t>
            </a:r>
            <a:r>
              <a:rPr lang="en-US" sz="2500" dirty="0"/>
              <a:t>, as was also the case for THC + CBD in human, dog and mouse membranes. In these cases, EC50 and </a:t>
            </a:r>
            <a:r>
              <a:rPr lang="en-US" sz="2500" dirty="0" err="1"/>
              <a:t>Emax</a:t>
            </a:r>
            <a:r>
              <a:rPr lang="en-US" sz="2500" dirty="0"/>
              <a:t> could not be confidently estimated and are omitted and recorded as N/A = not available. Values shown are mean ± SEM; experiments in triplicate in three separate preparations.</a:t>
            </a:r>
          </a:p>
          <a:p>
            <a:endParaRPr lang="he-IL"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5" name="תמונה 1"/>
          <p:cNvPicPr/>
          <p:nvPr/>
        </p:nvPicPr>
        <p:blipFill rotWithShape="1">
          <a:blip r:embed="rId2">
            <a:extLst>
              <a:ext uri="{28A0092B-C50C-407E-A947-70E740481C1C}">
                <a14:useLocalDpi xmlns:a14="http://schemas.microsoft.com/office/drawing/2010/main" val="0"/>
              </a:ext>
            </a:extLst>
          </a:blip>
          <a:srcRect t="13992" b="6201"/>
          <a:stretch/>
        </p:blipFill>
        <p:spPr bwMode="auto">
          <a:xfrm>
            <a:off x="1524000" y="2800350"/>
            <a:ext cx="6200775" cy="1466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04772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90</a:t>
            </a:fld>
            <a:endParaRPr lang="en-US"/>
          </a:p>
        </p:txBody>
      </p:sp>
      <p:sp>
        <p:nvSpPr>
          <p:cNvPr id="3" name="Rectangle 2"/>
          <p:cNvSpPr/>
          <p:nvPr/>
        </p:nvSpPr>
        <p:spPr>
          <a:xfrm>
            <a:off x="533400" y="512088"/>
            <a:ext cx="8001000" cy="5355312"/>
          </a:xfrm>
          <a:prstGeom prst="rect">
            <a:avLst/>
          </a:prstGeom>
        </p:spPr>
        <p:txBody>
          <a:bodyPr wrap="square">
            <a:spAutoFit/>
          </a:bodyPr>
          <a:lstStyle/>
          <a:p>
            <a:r>
              <a:rPr lang="en-US" dirty="0"/>
              <a:t>No effective therapeutic approaches for </a:t>
            </a:r>
            <a:r>
              <a:rPr lang="en-US" b="1" dirty="0"/>
              <a:t>cannabis dependence </a:t>
            </a:r>
            <a:r>
              <a:rPr lang="en-US" dirty="0"/>
              <a:t>are currently available and opioid addiction therapies are not fully satisfying for all patients. Further studies are therefore needed to clarify the mechanistic basis of interaction of the two systems. Antibodies or bivalent ligands represent interesting therapeutic targets. In addition, dual </a:t>
            </a:r>
            <a:r>
              <a:rPr lang="en-US" dirty="0" err="1"/>
              <a:t>enkephalinase</a:t>
            </a:r>
            <a:r>
              <a:rPr lang="en-US" dirty="0"/>
              <a:t> inhibitors and cannabinoid catabolic enzyme inhibitors have been proposed as attractive therapeutic targets to treat pain. Such </a:t>
            </a:r>
            <a:r>
              <a:rPr lang="en-US" u="sng" dirty="0"/>
              <a:t>bi-functional compounds</a:t>
            </a:r>
            <a:r>
              <a:rPr lang="en-US" dirty="0"/>
              <a:t> may also be relevant as promising strategies for </a:t>
            </a:r>
            <a:r>
              <a:rPr lang="en-US" b="1" dirty="0"/>
              <a:t>alleviating dependence</a:t>
            </a:r>
            <a:r>
              <a:rPr lang="en-US" dirty="0"/>
              <a:t>.</a:t>
            </a:r>
          </a:p>
          <a:p>
            <a:r>
              <a:rPr lang="en-US" dirty="0"/>
              <a:t>Substantial progress has been made in understanding the cellular and molecular mechanisms of prolonged use of cannabinoid or opioid drugs. In addition to their direct role in reward, interaction between opioid and cannabinoid neuromodulator systems has been proposed to explain some aspects of </a:t>
            </a:r>
            <a:r>
              <a:rPr lang="en-US" b="1" dirty="0"/>
              <a:t>vulnerability to addiction </a:t>
            </a:r>
            <a:r>
              <a:rPr lang="en-US" dirty="0"/>
              <a:t>and, in this perspective, recent attention has been focused on yet another critical level, </a:t>
            </a:r>
            <a:r>
              <a:rPr lang="en-US" u="sng" dirty="0"/>
              <a:t>epigenetics</a:t>
            </a:r>
            <a:r>
              <a:rPr lang="en-US" dirty="0"/>
              <a:t>. These molecular processes, including </a:t>
            </a:r>
            <a:r>
              <a:rPr lang="en-US" u="sng" dirty="0"/>
              <a:t>methylation of DNA</a:t>
            </a:r>
            <a:r>
              <a:rPr lang="en-US" dirty="0"/>
              <a:t>, </a:t>
            </a:r>
            <a:r>
              <a:rPr lang="en-US" u="sng" dirty="0"/>
              <a:t>post-translational modifications of histones</a:t>
            </a:r>
            <a:r>
              <a:rPr lang="en-US" dirty="0"/>
              <a:t> and regulation by </a:t>
            </a:r>
            <a:r>
              <a:rPr lang="en-US" u="sng" dirty="0"/>
              <a:t>microRNA</a:t>
            </a:r>
            <a:r>
              <a:rPr lang="en-US" dirty="0"/>
              <a:t>, regulate </a:t>
            </a:r>
            <a:r>
              <a:rPr lang="en-US" b="1" dirty="0"/>
              <a:t>gene expression </a:t>
            </a:r>
            <a:r>
              <a:rPr lang="en-US" dirty="0"/>
              <a:t>and are crucial in long-term adaptations induced by drugs. Recent studies have shown a direct association between THC-induced </a:t>
            </a:r>
            <a:r>
              <a:rPr lang="en-US" dirty="0" err="1"/>
              <a:t>Penk</a:t>
            </a:r>
            <a:r>
              <a:rPr lang="en-US" dirty="0"/>
              <a:t> up-regulation through reduction of histone H3 lysine 9 pattern of methylation and increased heroin self-administration [SA].</a:t>
            </a:r>
          </a:p>
        </p:txBody>
      </p:sp>
    </p:spTree>
    <p:extLst>
      <p:ext uri="{BB962C8B-B14F-4D97-AF65-F5344CB8AC3E}">
        <p14:creationId xmlns:p14="http://schemas.microsoft.com/office/powerpoint/2010/main" val="17419469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91</a:t>
            </a:fld>
            <a:endParaRPr lang="en-US"/>
          </a:p>
        </p:txBody>
      </p:sp>
      <p:sp>
        <p:nvSpPr>
          <p:cNvPr id="6" name="Rectangle 5"/>
          <p:cNvSpPr/>
          <p:nvPr/>
        </p:nvSpPr>
        <p:spPr>
          <a:xfrm>
            <a:off x="838200" y="381000"/>
            <a:ext cx="7315200" cy="2708434"/>
          </a:xfrm>
          <a:prstGeom prst="rect">
            <a:avLst/>
          </a:prstGeom>
        </p:spPr>
        <p:txBody>
          <a:bodyPr wrap="square">
            <a:spAutoFit/>
          </a:bodyPr>
          <a:lstStyle/>
          <a:p>
            <a:r>
              <a:rPr lang="en-US" sz="1700" dirty="0"/>
              <a:t>Adolescent THC-exposure also resulted in altered heroin SA in the subsequent generation of rats, an effect associated with changes in mRNA expression of </a:t>
            </a:r>
            <a:r>
              <a:rPr lang="en-US" sz="1700" u="sng" dirty="0"/>
              <a:t>cannabinoid</a:t>
            </a:r>
            <a:r>
              <a:rPr lang="en-US" sz="1700" dirty="0"/>
              <a:t>, </a:t>
            </a:r>
            <a:r>
              <a:rPr lang="en-US" sz="1700" u="sng" dirty="0"/>
              <a:t>DA</a:t>
            </a:r>
            <a:r>
              <a:rPr lang="en-US" sz="1700" dirty="0"/>
              <a:t>, and </a:t>
            </a:r>
            <a:r>
              <a:rPr lang="en-US" sz="1700" u="sng" dirty="0" err="1"/>
              <a:t>glutamatergic</a:t>
            </a:r>
            <a:r>
              <a:rPr lang="en-US" sz="1700" dirty="0"/>
              <a:t> receptor genes in the striatum, suggesting </a:t>
            </a:r>
            <a:r>
              <a:rPr lang="en-US" sz="1700" b="1" dirty="0"/>
              <a:t>adaptations to long-term drug effect</a:t>
            </a:r>
            <a:r>
              <a:rPr lang="en-US" sz="1700" dirty="0"/>
              <a:t> and germ line transmission, most likely involving </a:t>
            </a:r>
            <a:r>
              <a:rPr lang="en-US" sz="1700" b="1" dirty="0"/>
              <a:t>epigenetic changes</a:t>
            </a:r>
            <a:r>
              <a:rPr lang="en-US" sz="1700" dirty="0"/>
              <a:t>. How these neuromodulator systems are dependent on various internal and external environmental factors, and therefore are involved in epigenetics and whether one system influences the epigenetic machinery to control the other system, are unresolved questions for upcoming studies. Future investigation in this field will be necessary to better delineate the neurobiological mechanisms underlying these </a:t>
            </a:r>
            <a:r>
              <a:rPr lang="en-US" sz="1700" dirty="0" err="1"/>
              <a:t>neuro</a:t>
            </a:r>
            <a:r>
              <a:rPr lang="en-US" sz="1700" dirty="0"/>
              <a:t>-adaptations.</a:t>
            </a:r>
          </a:p>
        </p:txBody>
      </p:sp>
      <p:sp>
        <p:nvSpPr>
          <p:cNvPr id="7" name="Rectangle 6"/>
          <p:cNvSpPr/>
          <p:nvPr/>
        </p:nvSpPr>
        <p:spPr>
          <a:xfrm>
            <a:off x="838200" y="3048000"/>
            <a:ext cx="7848600" cy="2862322"/>
          </a:xfrm>
          <a:prstGeom prst="rect">
            <a:avLst/>
          </a:prstGeom>
        </p:spPr>
        <p:txBody>
          <a:bodyPr wrap="square">
            <a:spAutoFit/>
          </a:bodyPr>
          <a:lstStyle/>
          <a:p>
            <a:r>
              <a:rPr lang="en-US" b="1" dirty="0"/>
              <a:t>Epigenetics</a:t>
            </a:r>
            <a:r>
              <a:rPr lang="en-US" dirty="0"/>
              <a:t> is the study of heritable phenotype changes that do not involve alterations in the DNA sequence. Epigenetics most often involves changes that affect </a:t>
            </a:r>
            <a:r>
              <a:rPr lang="en-US" u="sng" dirty="0"/>
              <a:t>gene activity and expression</a:t>
            </a:r>
            <a:r>
              <a:rPr lang="en-US" dirty="0"/>
              <a:t>, but the term can also be used to describe any heritable phenotypic change. Such effects on cellular and physiological phenotypic traits may result from external or environmental factors, or be part of normal development. The term also refers to the changes themselves: functionally relevant changes to the genome that </a:t>
            </a:r>
            <a:r>
              <a:rPr lang="en-US" u="sng" dirty="0"/>
              <a:t>do not involve a change in the nucleotide sequence</a:t>
            </a:r>
            <a:r>
              <a:rPr lang="en-US" dirty="0"/>
              <a:t>. Examples of mechanisms that produce such changes are </a:t>
            </a:r>
            <a:r>
              <a:rPr lang="en-US" b="1" dirty="0"/>
              <a:t>DNA methylation</a:t>
            </a:r>
            <a:r>
              <a:rPr lang="en-US" dirty="0"/>
              <a:t> and </a:t>
            </a:r>
            <a:r>
              <a:rPr lang="en-US" b="1" dirty="0"/>
              <a:t>histone modification</a:t>
            </a:r>
            <a:r>
              <a:rPr lang="en-US" dirty="0"/>
              <a:t>, each of which alters how genes are expressed without altering the underlying DNA sequence.</a:t>
            </a:r>
          </a:p>
        </p:txBody>
      </p:sp>
    </p:spTree>
    <p:extLst>
      <p:ext uri="{BB962C8B-B14F-4D97-AF65-F5344CB8AC3E}">
        <p14:creationId xmlns:p14="http://schemas.microsoft.com/office/powerpoint/2010/main" val="500849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92</a:t>
            </a:fld>
            <a:endParaRPr lang="en-US"/>
          </a:p>
        </p:txBody>
      </p:sp>
      <p:sp>
        <p:nvSpPr>
          <p:cNvPr id="3" name="Rectangle 2"/>
          <p:cNvSpPr/>
          <p:nvPr/>
        </p:nvSpPr>
        <p:spPr>
          <a:xfrm>
            <a:off x="609600" y="304800"/>
            <a:ext cx="7848600" cy="1754326"/>
          </a:xfrm>
          <a:prstGeom prst="rect">
            <a:avLst/>
          </a:prstGeom>
        </p:spPr>
        <p:txBody>
          <a:bodyPr wrap="square">
            <a:spAutoFit/>
          </a:bodyPr>
          <a:lstStyle/>
          <a:p>
            <a:r>
              <a:rPr lang="en-US" dirty="0"/>
              <a:t>Gene expression can be controlled through the action of </a:t>
            </a:r>
            <a:r>
              <a:rPr lang="en-US" b="1" dirty="0"/>
              <a:t>repressor proteins </a:t>
            </a:r>
            <a:r>
              <a:rPr lang="en-US" dirty="0"/>
              <a:t>that attach to </a:t>
            </a:r>
            <a:r>
              <a:rPr lang="en-US" u="sng" dirty="0"/>
              <a:t>silencer regions of the DNA</a:t>
            </a:r>
            <a:r>
              <a:rPr lang="en-US" dirty="0"/>
              <a:t>. These epigenetic changes may last through cell divisions for the duration of the cell's life, and may also last for multiple generations, even though they do not involve changes in the underlying DNA sequence of the organism; instead, non-genetic factors cause the organism's genes to behave (or "express themselves") differently.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110" y="2205037"/>
            <a:ext cx="6288890" cy="4271963"/>
          </a:xfrm>
          <a:prstGeom prst="rect">
            <a:avLst/>
          </a:prstGeom>
        </p:spPr>
      </p:pic>
    </p:spTree>
    <p:extLst>
      <p:ext uri="{BB962C8B-B14F-4D97-AF65-F5344CB8AC3E}">
        <p14:creationId xmlns:p14="http://schemas.microsoft.com/office/powerpoint/2010/main" val="3772750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93</a:t>
            </a:fld>
            <a:endParaRPr lang="en-US"/>
          </a:p>
        </p:txBody>
      </p:sp>
      <p:sp>
        <p:nvSpPr>
          <p:cNvPr id="4" name="Rectangle 3"/>
          <p:cNvSpPr/>
          <p:nvPr/>
        </p:nvSpPr>
        <p:spPr>
          <a:xfrm>
            <a:off x="685800" y="685800"/>
            <a:ext cx="7543800" cy="2677656"/>
          </a:xfrm>
          <a:prstGeom prst="rect">
            <a:avLst/>
          </a:prstGeom>
        </p:spPr>
        <p:txBody>
          <a:bodyPr wrap="square">
            <a:spAutoFit/>
          </a:bodyPr>
          <a:lstStyle/>
          <a:p>
            <a:pPr algn="ctr"/>
            <a:r>
              <a:rPr lang="en-US" sz="2400" b="1" dirty="0"/>
              <a:t>Transient potential receptor Vanilloid1 [TRPV1]</a:t>
            </a:r>
            <a:endParaRPr lang="en-US" sz="2400" dirty="0"/>
          </a:p>
          <a:p>
            <a:r>
              <a:rPr lang="en-US" sz="800" dirty="0"/>
              <a:t> </a:t>
            </a:r>
          </a:p>
          <a:p>
            <a:r>
              <a:rPr lang="en-US" sz="1700" dirty="0"/>
              <a:t>The transient receptor potential </a:t>
            </a:r>
            <a:r>
              <a:rPr lang="en-US" sz="1700" b="1" dirty="0" err="1"/>
              <a:t>cation</a:t>
            </a:r>
            <a:r>
              <a:rPr lang="en-US" sz="1700" b="1" dirty="0"/>
              <a:t> channel</a:t>
            </a:r>
            <a:r>
              <a:rPr lang="en-US" sz="1700" dirty="0"/>
              <a:t> subfamily V member 1, also known as the </a:t>
            </a:r>
            <a:r>
              <a:rPr lang="en-US" sz="1700" b="1" dirty="0"/>
              <a:t>capsaicin receptor</a:t>
            </a:r>
            <a:r>
              <a:rPr lang="en-US" sz="1700" dirty="0"/>
              <a:t> and the </a:t>
            </a:r>
            <a:r>
              <a:rPr lang="en-US" sz="1700" b="1" dirty="0" err="1"/>
              <a:t>vanilloid</a:t>
            </a:r>
            <a:r>
              <a:rPr lang="en-US" sz="1700" b="1" dirty="0"/>
              <a:t> receptor</a:t>
            </a:r>
            <a:r>
              <a:rPr lang="en-US" sz="1700" dirty="0"/>
              <a:t> </a:t>
            </a:r>
            <a:r>
              <a:rPr lang="en-US" sz="1700" b="1" dirty="0"/>
              <a:t>1</a:t>
            </a:r>
            <a:r>
              <a:rPr lang="en-US" sz="1700" dirty="0"/>
              <a:t>, is a protein that, in humans, is encoded by the </a:t>
            </a:r>
            <a:r>
              <a:rPr lang="en-US" sz="1700" i="1" dirty="0"/>
              <a:t>TRPV1</a:t>
            </a:r>
            <a:r>
              <a:rPr lang="en-US" sz="1700" dirty="0"/>
              <a:t> gene. It was the first isolated member of the TRPV receptor proteins. The function of TRPV1 is </a:t>
            </a:r>
            <a:r>
              <a:rPr lang="en-US" sz="1700" b="1" dirty="0"/>
              <a:t>detection and regulation of body temperature</a:t>
            </a:r>
            <a:r>
              <a:rPr lang="en-US" sz="1700" dirty="0"/>
              <a:t>. In addition, TRPV1 provides a </a:t>
            </a:r>
            <a:r>
              <a:rPr lang="en-US" sz="1700" u="sng" dirty="0"/>
              <a:t>sensation of scalding heat and pain</a:t>
            </a:r>
            <a:r>
              <a:rPr lang="en-US" sz="1700" dirty="0"/>
              <a:t> (nociception). In primary afferent sensory neurons, it cooperates with TRP</a:t>
            </a:r>
            <a:r>
              <a:rPr lang="en-US" sz="1700" b="1" dirty="0"/>
              <a:t>A1</a:t>
            </a:r>
            <a:r>
              <a:rPr lang="en-US" sz="1700" dirty="0"/>
              <a:t> (a chemical irritant receptor) to mediate the detection of noxious environmental stimuli.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3276600"/>
            <a:ext cx="4762500" cy="3019425"/>
          </a:xfrm>
          <a:prstGeom prst="rect">
            <a:avLst/>
          </a:prstGeom>
        </p:spPr>
      </p:pic>
    </p:spTree>
    <p:extLst>
      <p:ext uri="{BB962C8B-B14F-4D97-AF65-F5344CB8AC3E}">
        <p14:creationId xmlns:p14="http://schemas.microsoft.com/office/powerpoint/2010/main" val="1088297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94</a:t>
            </a:fld>
            <a:endParaRPr lang="en-US"/>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2133600" y="222130"/>
            <a:ext cx="4648200" cy="2920780"/>
          </a:xfrm>
          <a:prstGeom prst="rect">
            <a:avLst/>
          </a:prstGeom>
        </p:spPr>
      </p:pic>
      <p:sp>
        <p:nvSpPr>
          <p:cNvPr id="4" name="Rectangle 3"/>
          <p:cNvSpPr/>
          <p:nvPr/>
        </p:nvSpPr>
        <p:spPr>
          <a:xfrm>
            <a:off x="646112" y="3142910"/>
            <a:ext cx="8001000" cy="3231654"/>
          </a:xfrm>
          <a:prstGeom prst="rect">
            <a:avLst/>
          </a:prstGeom>
        </p:spPr>
        <p:txBody>
          <a:bodyPr wrap="square">
            <a:spAutoFit/>
          </a:bodyPr>
          <a:lstStyle/>
          <a:p>
            <a:r>
              <a:rPr lang="en-US" sz="1700" b="1" dirty="0"/>
              <a:t>TRPV1</a:t>
            </a:r>
            <a:r>
              <a:rPr lang="en-US" sz="1700" dirty="0"/>
              <a:t> is an element of or mechanism used by the mammalian somatosensory system. It is a nonselective </a:t>
            </a:r>
            <a:r>
              <a:rPr lang="en-US" sz="1700" dirty="0" err="1"/>
              <a:t>cation</a:t>
            </a:r>
            <a:r>
              <a:rPr lang="en-US" sz="1700" dirty="0"/>
              <a:t> channel that may be activated by a wide variety of exogenous and endogenous physical and chemical stimuli. The best-known activators of TRPV1 are: </a:t>
            </a:r>
            <a:r>
              <a:rPr lang="en-US" sz="1700" b="1" dirty="0"/>
              <a:t>temperature</a:t>
            </a:r>
            <a:r>
              <a:rPr lang="en-US" sz="1700" dirty="0"/>
              <a:t> </a:t>
            </a:r>
            <a:r>
              <a:rPr lang="en-US" sz="1700" b="1" dirty="0"/>
              <a:t>greater than 43 °C</a:t>
            </a:r>
            <a:r>
              <a:rPr lang="en-US" sz="1700" dirty="0"/>
              <a:t> (109 °F); </a:t>
            </a:r>
            <a:r>
              <a:rPr lang="en-US" sz="1700" b="1" dirty="0"/>
              <a:t>acidic conditions</a:t>
            </a:r>
            <a:r>
              <a:rPr lang="en-US" sz="1700" dirty="0"/>
              <a:t>; </a:t>
            </a:r>
            <a:r>
              <a:rPr lang="en-US" sz="1700" b="1" dirty="0"/>
              <a:t>capsaicin</a:t>
            </a:r>
            <a:r>
              <a:rPr lang="en-US" sz="1700" dirty="0"/>
              <a:t> (the irritating compound in hot chili peppers); and </a:t>
            </a:r>
            <a:r>
              <a:rPr lang="en-US" sz="1700" b="1" dirty="0" err="1"/>
              <a:t>allyl</a:t>
            </a:r>
            <a:r>
              <a:rPr lang="en-US" sz="1700" b="1" dirty="0"/>
              <a:t> </a:t>
            </a:r>
            <a:r>
              <a:rPr lang="en-US" sz="1700" b="1" dirty="0" err="1"/>
              <a:t>isothiocyanate</a:t>
            </a:r>
            <a:r>
              <a:rPr lang="en-US" sz="1700" dirty="0"/>
              <a:t>, the pungent compound in mustard and wasabi. The activation of TRPV1 leads to a painful, burning sensation. Its endogenous activators include: the </a:t>
            </a:r>
            <a:r>
              <a:rPr lang="en-US" sz="1700" dirty="0" err="1"/>
              <a:t>endocannabinoid</a:t>
            </a:r>
            <a:r>
              <a:rPr lang="en-US" sz="1700" dirty="0"/>
              <a:t> </a:t>
            </a:r>
            <a:r>
              <a:rPr lang="en-US" sz="1700" dirty="0" err="1"/>
              <a:t>anandamide</a:t>
            </a:r>
            <a:r>
              <a:rPr lang="en-US" sz="1700" dirty="0"/>
              <a:t> [AEA], N-</a:t>
            </a:r>
            <a:r>
              <a:rPr lang="en-US" sz="1700" dirty="0" err="1"/>
              <a:t>oleyl</a:t>
            </a:r>
            <a:r>
              <a:rPr lang="en-US" sz="1700" dirty="0"/>
              <a:t>-dopamine and N-</a:t>
            </a:r>
            <a:r>
              <a:rPr lang="en-US" sz="1700" dirty="0" err="1"/>
              <a:t>arachidonoyl</a:t>
            </a:r>
            <a:r>
              <a:rPr lang="en-US" sz="1700" dirty="0"/>
              <a:t>-dopamine. TRPV1 receptors are found mainly in the nociceptive neurons of the peripheral nervous system [</a:t>
            </a:r>
            <a:r>
              <a:rPr lang="en-US" sz="1700" b="1" dirty="0"/>
              <a:t>PNS</a:t>
            </a:r>
            <a:r>
              <a:rPr lang="en-US" sz="1700" dirty="0"/>
              <a:t>], but they have also been described in many other tissues, including the central nervous system [</a:t>
            </a:r>
            <a:r>
              <a:rPr lang="en-US" sz="1700" b="1" dirty="0"/>
              <a:t>CNS</a:t>
            </a:r>
            <a:r>
              <a:rPr lang="en-US" sz="1700" dirty="0"/>
              <a:t>]. TRPV1 is involved in the transmission and modulation of pain (nociception), as well as the integration of diverse painful stimuli.</a:t>
            </a:r>
          </a:p>
        </p:txBody>
      </p:sp>
    </p:spTree>
    <p:extLst>
      <p:ext uri="{BB962C8B-B14F-4D97-AF65-F5344CB8AC3E}">
        <p14:creationId xmlns:p14="http://schemas.microsoft.com/office/powerpoint/2010/main" val="41702093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95</a:t>
            </a:fld>
            <a:endParaRPr lang="en-US"/>
          </a:p>
        </p:txBody>
      </p:sp>
      <p:sp>
        <p:nvSpPr>
          <p:cNvPr id="3" name="Rectangle 2"/>
          <p:cNvSpPr/>
          <p:nvPr/>
        </p:nvSpPr>
        <p:spPr>
          <a:xfrm>
            <a:off x="500743" y="609600"/>
            <a:ext cx="8153400" cy="4524315"/>
          </a:xfrm>
          <a:prstGeom prst="rect">
            <a:avLst/>
          </a:prstGeom>
        </p:spPr>
        <p:txBody>
          <a:bodyPr wrap="square">
            <a:spAutoFit/>
          </a:bodyPr>
          <a:lstStyle/>
          <a:p>
            <a:pPr algn="l"/>
            <a:r>
              <a:rPr lang="en-US" dirty="0"/>
              <a:t>TRPV1 is </a:t>
            </a:r>
            <a:r>
              <a:rPr lang="en-US" b="1" dirty="0"/>
              <a:t>activated</a:t>
            </a:r>
            <a:r>
              <a:rPr lang="en-US" dirty="0"/>
              <a:t> by numerous agonists from natural sources. Agonists such as </a:t>
            </a:r>
            <a:r>
              <a:rPr lang="en-US" u="sng" dirty="0"/>
              <a:t>capsaicin</a:t>
            </a:r>
            <a:r>
              <a:rPr lang="en-US" dirty="0"/>
              <a:t> and </a:t>
            </a:r>
            <a:r>
              <a:rPr lang="en-US" u="sng" dirty="0" err="1"/>
              <a:t>resiniferatoxin</a:t>
            </a:r>
            <a:r>
              <a:rPr lang="en-US" dirty="0"/>
              <a:t> activate TRPV1 and, upon prolonged application, cause TRPV1 activity to decrease (</a:t>
            </a:r>
            <a:r>
              <a:rPr lang="en-US" b="1" dirty="0"/>
              <a:t>de</a:t>
            </a:r>
            <a:r>
              <a:rPr lang="en-US" dirty="0"/>
              <a:t>sensitization), leading to </a:t>
            </a:r>
            <a:r>
              <a:rPr lang="en-US" b="1" dirty="0"/>
              <a:t>alleviation of pain</a:t>
            </a:r>
            <a:r>
              <a:rPr lang="en-US" dirty="0"/>
              <a:t> via the subsequent </a:t>
            </a:r>
            <a:r>
              <a:rPr lang="en-US" u="sng" dirty="0"/>
              <a:t>decrease</a:t>
            </a:r>
            <a:r>
              <a:rPr lang="en-US" dirty="0"/>
              <a:t> in the TRPV1 mediated release of inflammatory molecules following exposures to noxious stimuli. Agonists can be applied </a:t>
            </a:r>
            <a:r>
              <a:rPr lang="en-US" u="sng" dirty="0"/>
              <a:t>locally</a:t>
            </a:r>
            <a:r>
              <a:rPr lang="en-US" dirty="0"/>
              <a:t> to the painful area in various forms, generally as a patch or an ointment. Novel preparations containing higher capsaicin concentration (up to 10%) are under clinical trials. Eight percent capsaicin patches have recently become available for clinical use, with supporting evidence demonstrating that a 30-minute treatment can provide up to 3 months analgesia by causing </a:t>
            </a:r>
            <a:r>
              <a:rPr lang="en-US" u="sng" dirty="0"/>
              <a:t>regression of TRPV1-containing neurons in the skin</a:t>
            </a:r>
            <a:r>
              <a:rPr lang="en-US" dirty="0"/>
              <a:t>. Currently, these treatments must be re-administered on a regular schedule in order to maintain their analgesic effects. Capsaicin (8-methyl-N-vanillyl-6-nonenamide) is an active component of chili peppers, which are plants belonging to the genus Capsicum. It is a chemical irritant for mammals, and produces a sensation of burning in any tissue with which it comes into contact. Pure capsaicin is a hydrophobic, colorless, highly pungent, crystalline to waxy solid compound.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5181600"/>
            <a:ext cx="4038600" cy="1087477"/>
          </a:xfrm>
          <a:prstGeom prst="rect">
            <a:avLst/>
          </a:prstGeom>
        </p:spPr>
      </p:pic>
    </p:spTree>
    <p:extLst>
      <p:ext uri="{BB962C8B-B14F-4D97-AF65-F5344CB8AC3E}">
        <p14:creationId xmlns:p14="http://schemas.microsoft.com/office/powerpoint/2010/main" val="26565234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96</a:t>
            </a:fld>
            <a:endParaRPr lang="en-US"/>
          </a:p>
        </p:txBody>
      </p:sp>
      <p:sp>
        <p:nvSpPr>
          <p:cNvPr id="3" name="Rectangle 2"/>
          <p:cNvSpPr/>
          <p:nvPr/>
        </p:nvSpPr>
        <p:spPr>
          <a:xfrm>
            <a:off x="304800" y="228600"/>
            <a:ext cx="8610600" cy="6370975"/>
          </a:xfrm>
          <a:prstGeom prst="rect">
            <a:avLst/>
          </a:prstGeom>
        </p:spPr>
        <p:txBody>
          <a:bodyPr wrap="square">
            <a:spAutoFit/>
          </a:bodyPr>
          <a:lstStyle/>
          <a:p>
            <a:pPr algn="ctr"/>
            <a:r>
              <a:rPr lang="en-US" sz="2000" b="1" dirty="0"/>
              <a:t>TRPV1 Ligands:</a:t>
            </a:r>
          </a:p>
          <a:p>
            <a:r>
              <a:rPr lang="en-US" b="1" dirty="0"/>
              <a:t>Cannabinoid ligands</a:t>
            </a:r>
            <a:r>
              <a:rPr lang="en-US" dirty="0"/>
              <a:t>:</a:t>
            </a:r>
          </a:p>
          <a:p>
            <a:r>
              <a:rPr lang="en-US" sz="1600" dirty="0" err="1"/>
              <a:t>Cannabidiol</a:t>
            </a:r>
            <a:r>
              <a:rPr lang="en-US" sz="1600" dirty="0"/>
              <a:t> (CB</a:t>
            </a:r>
            <a:r>
              <a:rPr lang="en-US" sz="1600" b="1" dirty="0"/>
              <a:t>D</a:t>
            </a:r>
            <a:r>
              <a:rPr lang="en-US" sz="1600" dirty="0"/>
              <a:t>) – agonist, </a:t>
            </a:r>
            <a:r>
              <a:rPr lang="en-US" sz="1600" dirty="0" err="1"/>
              <a:t>Cannabigerol</a:t>
            </a:r>
            <a:r>
              <a:rPr lang="en-US" sz="1600" dirty="0"/>
              <a:t> (CB</a:t>
            </a:r>
            <a:r>
              <a:rPr lang="en-US" sz="1600" b="1" dirty="0"/>
              <a:t>G</a:t>
            </a:r>
            <a:r>
              <a:rPr lang="en-US" sz="1600" dirty="0"/>
              <a:t>) – agonist,</a:t>
            </a:r>
          </a:p>
          <a:p>
            <a:r>
              <a:rPr lang="en-US" sz="1600" dirty="0" err="1"/>
              <a:t>Tetrahydrocannabivarin</a:t>
            </a:r>
            <a:r>
              <a:rPr lang="en-US" sz="1600" dirty="0"/>
              <a:t> (</a:t>
            </a:r>
            <a:r>
              <a:rPr lang="en-US" sz="1600" b="1" dirty="0"/>
              <a:t>THCV</a:t>
            </a:r>
            <a:r>
              <a:rPr lang="en-US" sz="1600" dirty="0"/>
              <a:t>) - agonist</a:t>
            </a:r>
          </a:p>
          <a:p>
            <a:r>
              <a:rPr lang="en-US" sz="1600" dirty="0" err="1"/>
              <a:t>Cannabigerovarin</a:t>
            </a:r>
            <a:r>
              <a:rPr lang="en-US" sz="1600" dirty="0"/>
              <a:t> (</a:t>
            </a:r>
            <a:r>
              <a:rPr lang="en-US" sz="1600" b="1" dirty="0"/>
              <a:t>CBGV</a:t>
            </a:r>
            <a:r>
              <a:rPr lang="en-US" sz="1600" dirty="0"/>
              <a:t>) – agonist.</a:t>
            </a:r>
          </a:p>
          <a:p>
            <a:r>
              <a:rPr lang="en-US" b="1" dirty="0"/>
              <a:t>N-Acyl amides:</a:t>
            </a:r>
            <a:endParaRPr lang="en-US" dirty="0"/>
          </a:p>
          <a:p>
            <a:r>
              <a:rPr lang="en-US" sz="1600" dirty="0"/>
              <a:t>N-Acyl Amides that activate ECS receptors include:</a:t>
            </a:r>
          </a:p>
          <a:p>
            <a:r>
              <a:rPr lang="en-US" sz="1600" dirty="0" err="1"/>
              <a:t>Anandamide</a:t>
            </a:r>
            <a:r>
              <a:rPr lang="en-US" sz="1600" dirty="0"/>
              <a:t> (</a:t>
            </a:r>
            <a:r>
              <a:rPr lang="en-US" sz="1600" b="1" dirty="0"/>
              <a:t>AEA</a:t>
            </a:r>
            <a:r>
              <a:rPr lang="en-US" sz="1600" dirty="0"/>
              <a:t>), N-</a:t>
            </a:r>
            <a:r>
              <a:rPr lang="en-US" sz="1600" dirty="0" err="1"/>
              <a:t>Arachidonoyl</a:t>
            </a:r>
            <a:r>
              <a:rPr lang="en-US" sz="1600" dirty="0"/>
              <a:t> dopamine, N-</a:t>
            </a:r>
            <a:r>
              <a:rPr lang="en-US" sz="1600" dirty="0" err="1"/>
              <a:t>Oleoyl</a:t>
            </a:r>
            <a:r>
              <a:rPr lang="en-US" sz="1600" dirty="0"/>
              <a:t> dopamine </a:t>
            </a:r>
          </a:p>
          <a:p>
            <a:r>
              <a:rPr lang="en-US" sz="1600" dirty="0"/>
              <a:t>N-</a:t>
            </a:r>
            <a:r>
              <a:rPr lang="en-US" sz="1600" dirty="0" err="1"/>
              <a:t>Arachidonoyl</a:t>
            </a:r>
            <a:r>
              <a:rPr lang="en-US" sz="1600" dirty="0"/>
              <a:t> </a:t>
            </a:r>
            <a:r>
              <a:rPr lang="en-US" sz="1600" dirty="0" err="1"/>
              <a:t>taurine</a:t>
            </a:r>
            <a:r>
              <a:rPr lang="en-US" sz="1600" dirty="0"/>
              <a:t>, N-</a:t>
            </a:r>
            <a:r>
              <a:rPr lang="en-US" sz="1600" dirty="0" err="1"/>
              <a:t>Docosahexaenoyl</a:t>
            </a:r>
            <a:r>
              <a:rPr lang="en-US" sz="1600" dirty="0"/>
              <a:t> ethanolamine,</a:t>
            </a:r>
          </a:p>
          <a:p>
            <a:r>
              <a:rPr lang="en-US" sz="1600" dirty="0"/>
              <a:t>N-</a:t>
            </a:r>
            <a:r>
              <a:rPr lang="en-US" sz="1600" dirty="0" err="1"/>
              <a:t>Docosahexaenoyl</a:t>
            </a:r>
            <a:r>
              <a:rPr lang="en-US" sz="1600" dirty="0"/>
              <a:t> GABA, N-</a:t>
            </a:r>
            <a:r>
              <a:rPr lang="en-US" sz="1600" dirty="0" err="1"/>
              <a:t>Docosahexaenoyl</a:t>
            </a:r>
            <a:r>
              <a:rPr lang="en-US" sz="1600" dirty="0"/>
              <a:t> aspartic acid,</a:t>
            </a:r>
          </a:p>
          <a:p>
            <a:r>
              <a:rPr lang="en-US" sz="1600" dirty="0"/>
              <a:t>N-</a:t>
            </a:r>
            <a:r>
              <a:rPr lang="en-US" sz="1600" dirty="0" err="1"/>
              <a:t>Docosahexaenoyl</a:t>
            </a:r>
            <a:r>
              <a:rPr lang="en-US" sz="1600" dirty="0"/>
              <a:t> glycine, N-</a:t>
            </a:r>
            <a:r>
              <a:rPr lang="en-US" sz="1600" dirty="0" err="1"/>
              <a:t>Docosahexaenoyl</a:t>
            </a:r>
            <a:r>
              <a:rPr lang="en-US" sz="1600" dirty="0"/>
              <a:t> serine, N-</a:t>
            </a:r>
            <a:r>
              <a:rPr lang="en-US" sz="1600" dirty="0" err="1"/>
              <a:t>Arachidonoyl</a:t>
            </a:r>
            <a:r>
              <a:rPr lang="en-US" sz="1600" dirty="0"/>
              <a:t> GABA &amp; N-</a:t>
            </a:r>
            <a:r>
              <a:rPr lang="en-US" sz="1600" dirty="0" err="1"/>
              <a:t>Linoleyl</a:t>
            </a:r>
            <a:r>
              <a:rPr lang="en-US" sz="1600" dirty="0"/>
              <a:t> GABA.</a:t>
            </a:r>
          </a:p>
          <a:p>
            <a:r>
              <a:rPr lang="en-US" sz="1600" b="1" dirty="0"/>
              <a:t>Antagonists</a:t>
            </a:r>
            <a:r>
              <a:rPr lang="en-US" sz="1600" dirty="0"/>
              <a:t> block TRPV1 activity, thus </a:t>
            </a:r>
            <a:r>
              <a:rPr lang="en-US" sz="1600" u="sng" dirty="0"/>
              <a:t>reducing pain</a:t>
            </a:r>
            <a:r>
              <a:rPr lang="en-US" sz="1600" dirty="0"/>
              <a:t>. Identified antagonists include the competitive antagonist </a:t>
            </a:r>
            <a:r>
              <a:rPr lang="en-US" sz="1600" b="1" dirty="0" err="1"/>
              <a:t>capsazepine</a:t>
            </a:r>
            <a:r>
              <a:rPr lang="en-US" sz="1600" dirty="0"/>
              <a:t> and the non-competitive antagonist </a:t>
            </a:r>
            <a:r>
              <a:rPr lang="en-US" sz="1600" b="1" dirty="0"/>
              <a:t>ruthenium red</a:t>
            </a:r>
            <a:r>
              <a:rPr lang="en-US" sz="1600" dirty="0"/>
              <a:t>. </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These agents could be useful when applied systemically. TRPV1 antagonists have shown efficacy in reducing nociception from inflammatory and neuropathic pain models in rats. In humans, drugs acting at TRPV1 receptors could be used to treat neuropathic pain associated with multiple sclerosis [</a:t>
            </a:r>
            <a:r>
              <a:rPr lang="en-US" sz="1600" b="1" dirty="0"/>
              <a:t>MS</a:t>
            </a:r>
            <a:r>
              <a:rPr lang="en-US" sz="1600" dirty="0"/>
              <a:t>], chemotherapy, or amputation, as well as pain associated with the inflammatory response of damaged tissue, such as in osteoarthritis.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632200"/>
            <a:ext cx="2324100" cy="1549400"/>
          </a:xfrm>
          <a:prstGeom prst="rect">
            <a:avLst/>
          </a:prstGeom>
        </p:spPr>
      </p:pic>
    </p:spTree>
    <p:extLst>
      <p:ext uri="{BB962C8B-B14F-4D97-AF65-F5344CB8AC3E}">
        <p14:creationId xmlns:p14="http://schemas.microsoft.com/office/powerpoint/2010/main" val="3866270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97</a:t>
            </a:fld>
            <a:endParaRPr lang="en-US"/>
          </a:p>
        </p:txBody>
      </p:sp>
      <p:sp>
        <p:nvSpPr>
          <p:cNvPr id="3" name="Rectangle 2"/>
          <p:cNvSpPr/>
          <p:nvPr/>
        </p:nvSpPr>
        <p:spPr>
          <a:xfrm>
            <a:off x="609600" y="685800"/>
            <a:ext cx="8153400" cy="5355312"/>
          </a:xfrm>
          <a:prstGeom prst="rect">
            <a:avLst/>
          </a:prstGeom>
        </p:spPr>
        <p:txBody>
          <a:bodyPr wrap="square">
            <a:spAutoFit/>
          </a:bodyPr>
          <a:lstStyle/>
          <a:p>
            <a:r>
              <a:rPr lang="en-US" dirty="0"/>
              <a:t>TRPV1 is expressed at high levels in the CNS and has been proposed as a target for treatment not only of pain but also for other conditions such as </a:t>
            </a:r>
            <a:r>
              <a:rPr lang="en-US" b="1" dirty="0"/>
              <a:t>anxiety</a:t>
            </a:r>
            <a:r>
              <a:rPr lang="en-US" dirty="0"/>
              <a:t>.  Furthermore, TRPV1 appears to mediate long-term synaptic depression (</a:t>
            </a:r>
            <a:r>
              <a:rPr lang="en-US" b="1" dirty="0"/>
              <a:t>LTD</a:t>
            </a:r>
            <a:r>
              <a:rPr lang="en-US" dirty="0"/>
              <a:t>) in the hippocampus. LTD has been linked to a </a:t>
            </a:r>
            <a:r>
              <a:rPr lang="en-US" u="sng" dirty="0"/>
              <a:t>decrease in the ability to make new memories</a:t>
            </a:r>
            <a:r>
              <a:rPr lang="en-US" dirty="0"/>
              <a:t>, unlike its opposite long-term potentiation (LT</a:t>
            </a:r>
            <a:r>
              <a:rPr lang="en-US" b="1" dirty="0"/>
              <a:t>P</a:t>
            </a:r>
            <a:r>
              <a:rPr lang="en-US" dirty="0"/>
              <a:t>), which aids in memory formation. A dynamic pattern of LTD and LTP occurring at many synapses provides a code for </a:t>
            </a:r>
            <a:r>
              <a:rPr lang="en-US" b="1" dirty="0"/>
              <a:t>memory formation</a:t>
            </a:r>
            <a:r>
              <a:rPr lang="en-US" dirty="0"/>
              <a:t>. Long-term </a:t>
            </a:r>
            <a:r>
              <a:rPr lang="en-US" b="1" dirty="0"/>
              <a:t>depression</a:t>
            </a:r>
            <a:r>
              <a:rPr lang="en-US" dirty="0"/>
              <a:t> and subsequent </a:t>
            </a:r>
            <a:r>
              <a:rPr lang="en-US" b="1" dirty="0"/>
              <a:t>pruning of synapses</a:t>
            </a:r>
            <a:r>
              <a:rPr lang="en-US" dirty="0"/>
              <a:t> with reduced activity is an important aspect of </a:t>
            </a:r>
            <a:r>
              <a:rPr lang="en-US" u="sng" dirty="0"/>
              <a:t>memory formation</a:t>
            </a:r>
            <a:r>
              <a:rPr lang="en-US" dirty="0"/>
              <a:t>. In rat brain slices, activation of TRPV1 with heat or capsaicin induced LT</a:t>
            </a:r>
            <a:r>
              <a:rPr lang="en-US" b="1" dirty="0"/>
              <a:t>D</a:t>
            </a:r>
            <a:r>
              <a:rPr lang="en-US" dirty="0"/>
              <a:t> while </a:t>
            </a:r>
            <a:r>
              <a:rPr lang="en-US" dirty="0" err="1"/>
              <a:t>capsazepine</a:t>
            </a:r>
            <a:r>
              <a:rPr lang="en-US" dirty="0"/>
              <a:t> blocked capsaicin's ability to induce LTD. In the brainstem (solitary tract nucleus), TRPV1 controls the asynchronous and spontaneous release of glutamate [</a:t>
            </a:r>
            <a:r>
              <a:rPr lang="en-US" b="1" dirty="0" err="1"/>
              <a:t>Glu</a:t>
            </a:r>
            <a:r>
              <a:rPr lang="en-US" dirty="0"/>
              <a:t>] from un-</a:t>
            </a:r>
            <a:r>
              <a:rPr lang="en-US" dirty="0" err="1"/>
              <a:t>myelinated</a:t>
            </a:r>
            <a:r>
              <a:rPr lang="en-US" dirty="0"/>
              <a:t> cranial visceral afferents - release processes that are active at normal temperatures and hence quite distinct from TRPV1 responses in painful heat. Hence, there may be therapeutic potential in modulating TRPV1 in the CNS, perhaps as a treatment for </a:t>
            </a:r>
            <a:r>
              <a:rPr lang="en-US" b="1" dirty="0"/>
              <a:t>epilepsy</a:t>
            </a:r>
            <a:r>
              <a:rPr lang="en-US" dirty="0"/>
              <a:t>.</a:t>
            </a:r>
          </a:p>
          <a:p>
            <a:r>
              <a:rPr lang="en-US" dirty="0"/>
              <a:t>Epilepsy is a common condition that affects the brain and causes </a:t>
            </a:r>
            <a:r>
              <a:rPr lang="en-US" u="sng" dirty="0"/>
              <a:t>frequent seizures</a:t>
            </a:r>
            <a:r>
              <a:rPr lang="en-US" dirty="0"/>
              <a:t>. Seizures are bursts of electrical activity in the brain that temporarily affect how it works. They can cause a wide range of symptoms. Epilepsy can start at any age, but usually starts either in childhood or in people over 60.</a:t>
            </a:r>
          </a:p>
        </p:txBody>
      </p:sp>
    </p:spTree>
    <p:extLst>
      <p:ext uri="{BB962C8B-B14F-4D97-AF65-F5344CB8AC3E}">
        <p14:creationId xmlns:p14="http://schemas.microsoft.com/office/powerpoint/2010/main" val="15648881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98</a:t>
            </a:fld>
            <a:endParaRPr lang="en-US"/>
          </a:p>
        </p:txBody>
      </p:sp>
      <p:sp>
        <p:nvSpPr>
          <p:cNvPr id="3" name="Rectangle 2"/>
          <p:cNvSpPr>
            <a:spLocks noChangeArrowheads="1"/>
          </p:cNvSpPr>
          <p:nvPr/>
        </p:nvSpPr>
        <p:spPr bwMode="auto">
          <a:xfrm>
            <a:off x="3352800" y="221903"/>
            <a:ext cx="1905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pitchFamily="34" charset="0"/>
                <a:ea typeface="Calibri" pitchFamily="34" charset="0"/>
                <a:cs typeface="Arial" pitchFamily="34" charset="0"/>
              </a:rPr>
              <a:t>TRPV1 genes</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7409" name="Pictur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866775"/>
            <a:ext cx="5276850" cy="657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33400" y="1543883"/>
            <a:ext cx="842640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Sequence variations (</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SNP ID</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with clinical significance</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rs1567672200 5 110	</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Uncertain Significance</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(TRPV1):c.</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63C&gt;A</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(p.</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Cys21Ter</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NON</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SENSE</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rs199539626 5 110	</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Likely Benign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(TRPV1):c.</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1835C&gt;T</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(p.</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Thr612Met</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MI</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SSENSE</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rs199600911 5 110	</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Likely Benign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(TRPV1):c.</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1372G&gt;A</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(p.</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Val458Met</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MI</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SSENSE</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rs200283801 5 110	</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Likely Benign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(TRPV1):c.</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897G&gt;A</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(p.</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Thr299Met</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SYNONYMOUS</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rs200640999 5 110	</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Likely Benign</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(TRPV1):c.</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576C&gt;T</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(p.</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Asn192Met</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SYNONYMOUS</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err="1">
                <a:ln>
                  <a:noFill/>
                </a:ln>
                <a:solidFill>
                  <a:schemeClr val="tx1"/>
                </a:solidFill>
                <a:effectLst/>
                <a:latin typeface="Calibri" pitchFamily="34" charset="0"/>
                <a:ea typeface="Calibri" pitchFamily="34" charset="0"/>
                <a:cs typeface="Arial" pitchFamily="34" charset="0"/>
              </a:rPr>
              <a:t>dbSNP</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identifiers (</a:t>
            </a:r>
            <a:r>
              <a:rPr kumimoji="0" lang="en-US" b="0" i="0" u="none" strike="noStrike" cap="none" normalizeH="0" baseline="0" dirty="0" err="1">
                <a:ln>
                  <a:noFill/>
                </a:ln>
                <a:solidFill>
                  <a:schemeClr val="tx1"/>
                </a:solidFill>
                <a:effectLst/>
                <a:latin typeface="Calibri" pitchFamily="34" charset="0"/>
                <a:ea typeface="Calibri" pitchFamily="34" charset="0"/>
                <a:cs typeface="Arial" pitchFamily="34" charset="0"/>
              </a:rPr>
              <a:t>rs#s</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for variants </a:t>
            </a:r>
            <a:r>
              <a:rPr kumimoji="0" lang="en-US" b="1" i="0" u="none" strike="noStrike" cap="none" normalizeH="0" baseline="0" dirty="0">
                <a:ln>
                  <a:noFill/>
                </a:ln>
                <a:solidFill>
                  <a:schemeClr val="tx1"/>
                </a:solidFill>
                <a:effectLst/>
                <a:latin typeface="Calibri" pitchFamily="34" charset="0"/>
                <a:ea typeface="Calibri" pitchFamily="34" charset="0"/>
                <a:cs typeface="Arial" pitchFamily="34" charset="0"/>
              </a:rPr>
              <a:t>without clinical significance</a:t>
            </a: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 for TRPV1 Gene.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All consequence types are included: molecular consequences (missense, synonymous),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and location-based (intron, upstream).</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Calibri" pitchFamily="34" charset="0"/>
                <a:ea typeface="Calibri" pitchFamily="34" charset="0"/>
                <a:cs typeface="Arial" pitchFamily="34" charset="0"/>
              </a:rPr>
              <a:t>rs1446650356,  rs2074729496,  rs1429855171,  rs1371670962 &amp; rs2074729676.</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262371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99</a:t>
            </a:fld>
            <a:endParaRPr lang="en-US"/>
          </a:p>
        </p:txBody>
      </p:sp>
      <p:sp>
        <p:nvSpPr>
          <p:cNvPr id="3" name="Rectangle 2"/>
          <p:cNvSpPr/>
          <p:nvPr/>
        </p:nvSpPr>
        <p:spPr>
          <a:xfrm>
            <a:off x="609600" y="762000"/>
            <a:ext cx="7848600" cy="3693319"/>
          </a:xfrm>
          <a:prstGeom prst="rect">
            <a:avLst/>
          </a:prstGeom>
        </p:spPr>
        <p:txBody>
          <a:bodyPr wrap="square">
            <a:spAutoFit/>
          </a:bodyPr>
          <a:lstStyle/>
          <a:p>
            <a:r>
              <a:rPr lang="en-US" dirty="0"/>
              <a:t>TRPV1 belongs to the diverse transient receptor potential family of </a:t>
            </a:r>
            <a:r>
              <a:rPr lang="en-US" dirty="0" err="1"/>
              <a:t>cation</a:t>
            </a:r>
            <a:r>
              <a:rPr lang="en-US" dirty="0"/>
              <a:t> channels. It was first characterized in primary </a:t>
            </a:r>
            <a:r>
              <a:rPr lang="en-US" b="1" dirty="0"/>
              <a:t>a</a:t>
            </a:r>
            <a:r>
              <a:rPr lang="en-US" dirty="0"/>
              <a:t>fferent fibers as a receptor for capsaicin. Peripheral TRPV1 has a very well-described role in nociception. However, TRPV1 is now recognized to have a broader distribution and function, with </a:t>
            </a:r>
            <a:r>
              <a:rPr lang="en-US" dirty="0" err="1"/>
              <a:t>supraspinal</a:t>
            </a:r>
            <a:r>
              <a:rPr lang="en-US" dirty="0"/>
              <a:t>/ brain TRPV1 known to modulate pain processing. Recently, studies employing histological, genetic and pharmacological approaches have provided evidence that </a:t>
            </a:r>
            <a:r>
              <a:rPr lang="en-US" dirty="0" err="1"/>
              <a:t>supraspinal</a:t>
            </a:r>
            <a:r>
              <a:rPr lang="en-US" dirty="0"/>
              <a:t> TRPV1 also </a:t>
            </a:r>
            <a:r>
              <a:rPr lang="en-US" b="1" dirty="0"/>
              <a:t>modulates brain neurobiology and behaviors</a:t>
            </a:r>
            <a:r>
              <a:rPr lang="en-US" dirty="0"/>
              <a:t> related to </a:t>
            </a:r>
            <a:r>
              <a:rPr lang="en-US" b="1" dirty="0"/>
              <a:t>anxiety</a:t>
            </a:r>
            <a:r>
              <a:rPr lang="en-US" dirty="0"/>
              <a:t>, </a:t>
            </a:r>
            <a:r>
              <a:rPr lang="en-US" b="1" dirty="0"/>
              <a:t>depression</a:t>
            </a:r>
            <a:r>
              <a:rPr lang="en-US" dirty="0"/>
              <a:t> and </a:t>
            </a:r>
            <a:r>
              <a:rPr lang="en-US" b="1" dirty="0"/>
              <a:t>schizophrenia</a:t>
            </a:r>
            <a:r>
              <a:rPr lang="en-US" dirty="0"/>
              <a:t>. Key brain regions involved in TRPV1-mediated modulation of pain and affect include the periaqueductal grey, hippocampus and medial prefrontal cortex [PFC]. Thus, TRPV1 in the brain is emerging as an important molecular substrate which is dually implicated in </a:t>
            </a:r>
            <a:r>
              <a:rPr lang="en-US" u="sng" dirty="0"/>
              <a:t>both pain and psychiatric disorders</a:t>
            </a:r>
            <a:r>
              <a:rPr lang="en-US" dirty="0"/>
              <a:t>, and represents a novel therapeutic target for these conditions and their comorbidity.</a:t>
            </a:r>
          </a:p>
        </p:txBody>
      </p:sp>
    </p:spTree>
    <p:extLst>
      <p:ext uri="{BB962C8B-B14F-4D97-AF65-F5344CB8AC3E}">
        <p14:creationId xmlns:p14="http://schemas.microsoft.com/office/powerpoint/2010/main" val="4273906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21549</TotalTime>
  <Words>48629</Words>
  <Application>Microsoft Office PowerPoint</Application>
  <PresentationFormat>On-screen Show (4:3)</PresentationFormat>
  <Paragraphs>1294</Paragraphs>
  <Slides>224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224</vt:i4>
      </vt:variant>
    </vt:vector>
  </HeadingPairs>
  <TitlesOfParts>
    <vt:vector size="228" baseType="lpstr">
      <vt:lpstr>Arial</vt:lpstr>
      <vt:lpstr>Arial Narrow</vt:lpstr>
      <vt:lpstr>Calibri</vt:lpstr>
      <vt:lpstr>Office Theme</vt:lpstr>
      <vt:lpstr>June 2022  Yaakov Waksman, Ph.D. Head of Research &amp; Development waksmanya@gmail.com    </vt:lpstr>
      <vt:lpstr>General Introduction</vt:lpstr>
      <vt:lpstr>CBD &amp; the ECS</vt:lpstr>
      <vt:lpstr>PowerPoint Presentation</vt:lpstr>
      <vt:lpstr>Therapeutic Effects of CBD</vt:lpstr>
      <vt:lpstr>PowerPoint Presentation</vt:lpstr>
      <vt:lpstr>Personalized pCBs Therapy</vt:lpstr>
      <vt:lpstr>Review of Relevant Current Research: </vt:lpstr>
      <vt:lpstr>PowerPoint Presentation</vt:lpstr>
      <vt:lpstr>Fatty acid amide hydrolase [FAAH]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Proposals for V.V. Group B.V. Yaakov Waksman, Ph.D. Head of Research &amp; Development waksmanya@gmail.com   Genetic susceptibility to THC &amp; CBD General Introduction  Development of Diagnostic Tool </dc:title>
  <dc:creator>Yaakov</dc:creator>
  <cp:lastModifiedBy>חן גורדון</cp:lastModifiedBy>
  <cp:revision>198</cp:revision>
  <cp:lastPrinted>2022-05-31T08:04:51Z</cp:lastPrinted>
  <dcterms:created xsi:type="dcterms:W3CDTF">2006-08-16T00:00:00Z</dcterms:created>
  <dcterms:modified xsi:type="dcterms:W3CDTF">2024-09-22T14:39:34Z</dcterms:modified>
</cp:coreProperties>
</file>