
<file path=[Content_Types].xml><?xml version="1.0" encoding="utf-8"?>
<Types xmlns="http://schemas.openxmlformats.org/package/2006/content-types">
  <Default Extension="jpeg" ContentType="image/jpeg"/>
  <Default Extension="jpg" ContentType="image/jpeg"/>
  <Default Extension="png" ContentType="image/png"/>
  <Default Extension="ppm"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56" r:id="rId2"/>
    <p:sldId id="289" r:id="rId3"/>
    <p:sldId id="267" r:id="rId4"/>
    <p:sldId id="257" r:id="rId5"/>
    <p:sldId id="258" r:id="rId6"/>
    <p:sldId id="272" r:id="rId7"/>
    <p:sldId id="259" r:id="rId8"/>
    <p:sldId id="262" r:id="rId9"/>
    <p:sldId id="260" r:id="rId10"/>
    <p:sldId id="282" r:id="rId11"/>
    <p:sldId id="263" r:id="rId12"/>
    <p:sldId id="264" r:id="rId13"/>
    <p:sldId id="276" r:id="rId14"/>
    <p:sldId id="277" r:id="rId15"/>
    <p:sldId id="278" r:id="rId16"/>
    <p:sldId id="265" r:id="rId17"/>
    <p:sldId id="268" r:id="rId18"/>
    <p:sldId id="269" r:id="rId19"/>
    <p:sldId id="273" r:id="rId20"/>
    <p:sldId id="275" r:id="rId21"/>
    <p:sldId id="270" r:id="rId22"/>
    <p:sldId id="271" r:id="rId23"/>
    <p:sldId id="279" r:id="rId24"/>
    <p:sldId id="280" r:id="rId25"/>
    <p:sldId id="281" r:id="rId26"/>
    <p:sldId id="292" r:id="rId27"/>
    <p:sldId id="286" r:id="rId28"/>
    <p:sldId id="287" r:id="rId29"/>
    <p:sldId id="283" r:id="rId30"/>
    <p:sldId id="284" r:id="rId31"/>
    <p:sldId id="291" r:id="rId32"/>
    <p:sldId id="288" r:id="rId33"/>
    <p:sldId id="290" r:id="rId34"/>
    <p:sldId id="261" r:id="rId35"/>
    <p:sldId id="285" r:id="rId36"/>
    <p:sldId id="274" r:id="rId37"/>
    <p:sldId id="308" r:id="rId38"/>
    <p:sldId id="313" r:id="rId39"/>
    <p:sldId id="293" r:id="rId40"/>
    <p:sldId id="305" r:id="rId41"/>
    <p:sldId id="294" r:id="rId42"/>
    <p:sldId id="306" r:id="rId43"/>
    <p:sldId id="307" r:id="rId44"/>
    <p:sldId id="309" r:id="rId45"/>
    <p:sldId id="310" r:id="rId46"/>
    <p:sldId id="311" r:id="rId47"/>
    <p:sldId id="295" r:id="rId48"/>
    <p:sldId id="296" r:id="rId49"/>
    <p:sldId id="297" r:id="rId50"/>
    <p:sldId id="299" r:id="rId51"/>
    <p:sldId id="301" r:id="rId52"/>
    <p:sldId id="302" r:id="rId53"/>
    <p:sldId id="304" r:id="rId54"/>
    <p:sldId id="303" r:id="rId55"/>
    <p:sldId id="312" r:id="rId56"/>
  </p:sldIdLst>
  <p:sldSz cx="9144000" cy="6858000" type="screen4x3"/>
  <p:notesSz cx="6858000" cy="9144000"/>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varScale="1">
        <p:scale>
          <a:sx n="62" d="100"/>
          <a:sy n="62" d="100"/>
        </p:scale>
        <p:origin x="1400" y="5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he-IL"/>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he-IL"/>
          </a:p>
        </p:txBody>
      </p:sp>
      <p:sp>
        <p:nvSpPr>
          <p:cNvPr id="4" name="Date Placeholder 3"/>
          <p:cNvSpPr>
            <a:spLocks noGrp="1"/>
          </p:cNvSpPr>
          <p:nvPr>
            <p:ph type="dt" sz="half" idx="10"/>
          </p:nvPr>
        </p:nvSpPr>
        <p:spPr/>
        <p:txBody>
          <a:bodyPr/>
          <a:lstStyle/>
          <a:p>
            <a:fld id="{CAAF1D94-FAB7-4B02-98F2-2082C2916DBC}" type="datetimeFigureOut">
              <a:rPr lang="he-IL" smtClean="0"/>
              <a:t>י"ט/אלול/תשפ"ד</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C66AB6F0-68B4-44EB-9EA5-995F98FE0FB4}" type="slidenum">
              <a:rPr lang="he-IL" smtClean="0"/>
              <a:t>‹#›</a:t>
            </a:fld>
            <a:endParaRPr lang="he-IL"/>
          </a:p>
        </p:txBody>
      </p:sp>
    </p:spTree>
    <p:extLst>
      <p:ext uri="{BB962C8B-B14F-4D97-AF65-F5344CB8AC3E}">
        <p14:creationId xmlns:p14="http://schemas.microsoft.com/office/powerpoint/2010/main" val="1250240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he-IL"/>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4" name="Date Placeholder 3"/>
          <p:cNvSpPr>
            <a:spLocks noGrp="1"/>
          </p:cNvSpPr>
          <p:nvPr>
            <p:ph type="dt" sz="half" idx="10"/>
          </p:nvPr>
        </p:nvSpPr>
        <p:spPr/>
        <p:txBody>
          <a:bodyPr/>
          <a:lstStyle/>
          <a:p>
            <a:fld id="{CAAF1D94-FAB7-4B02-98F2-2082C2916DBC}" type="datetimeFigureOut">
              <a:rPr lang="he-IL" smtClean="0"/>
              <a:t>י"ט/אלול/תשפ"ד</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C66AB6F0-68B4-44EB-9EA5-995F98FE0FB4}" type="slidenum">
              <a:rPr lang="he-IL" smtClean="0"/>
              <a:t>‹#›</a:t>
            </a:fld>
            <a:endParaRPr lang="he-IL"/>
          </a:p>
        </p:txBody>
      </p:sp>
    </p:spTree>
    <p:extLst>
      <p:ext uri="{BB962C8B-B14F-4D97-AF65-F5344CB8AC3E}">
        <p14:creationId xmlns:p14="http://schemas.microsoft.com/office/powerpoint/2010/main" val="7645595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he-IL"/>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4" name="Date Placeholder 3"/>
          <p:cNvSpPr>
            <a:spLocks noGrp="1"/>
          </p:cNvSpPr>
          <p:nvPr>
            <p:ph type="dt" sz="half" idx="10"/>
          </p:nvPr>
        </p:nvSpPr>
        <p:spPr/>
        <p:txBody>
          <a:bodyPr/>
          <a:lstStyle/>
          <a:p>
            <a:fld id="{CAAF1D94-FAB7-4B02-98F2-2082C2916DBC}" type="datetimeFigureOut">
              <a:rPr lang="he-IL" smtClean="0"/>
              <a:t>י"ט/אלול/תשפ"ד</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C66AB6F0-68B4-44EB-9EA5-995F98FE0FB4}" type="slidenum">
              <a:rPr lang="he-IL" smtClean="0"/>
              <a:t>‹#›</a:t>
            </a:fld>
            <a:endParaRPr lang="he-IL"/>
          </a:p>
        </p:txBody>
      </p:sp>
    </p:spTree>
    <p:extLst>
      <p:ext uri="{BB962C8B-B14F-4D97-AF65-F5344CB8AC3E}">
        <p14:creationId xmlns:p14="http://schemas.microsoft.com/office/powerpoint/2010/main" val="26915344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he-IL"/>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4" name="Date Placeholder 3"/>
          <p:cNvSpPr>
            <a:spLocks noGrp="1"/>
          </p:cNvSpPr>
          <p:nvPr>
            <p:ph type="dt" sz="half" idx="10"/>
          </p:nvPr>
        </p:nvSpPr>
        <p:spPr/>
        <p:txBody>
          <a:bodyPr/>
          <a:lstStyle/>
          <a:p>
            <a:fld id="{CAAF1D94-FAB7-4B02-98F2-2082C2916DBC}" type="datetimeFigureOut">
              <a:rPr lang="he-IL" smtClean="0"/>
              <a:t>י"ט/אלול/תשפ"ד</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C66AB6F0-68B4-44EB-9EA5-995F98FE0FB4}" type="slidenum">
              <a:rPr lang="he-IL" smtClean="0"/>
              <a:t>‹#›</a:t>
            </a:fld>
            <a:endParaRPr lang="he-IL"/>
          </a:p>
        </p:txBody>
      </p:sp>
    </p:spTree>
    <p:extLst>
      <p:ext uri="{BB962C8B-B14F-4D97-AF65-F5344CB8AC3E}">
        <p14:creationId xmlns:p14="http://schemas.microsoft.com/office/powerpoint/2010/main" val="2428227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a:t>Click to edit Master title style</a:t>
            </a:r>
            <a:endParaRPr lang="he-IL"/>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AAF1D94-FAB7-4B02-98F2-2082C2916DBC}" type="datetimeFigureOut">
              <a:rPr lang="he-IL" smtClean="0"/>
              <a:t>י"ט/אלול/תשפ"ד</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C66AB6F0-68B4-44EB-9EA5-995F98FE0FB4}" type="slidenum">
              <a:rPr lang="he-IL" smtClean="0"/>
              <a:t>‹#›</a:t>
            </a:fld>
            <a:endParaRPr lang="he-IL"/>
          </a:p>
        </p:txBody>
      </p:sp>
    </p:spTree>
    <p:extLst>
      <p:ext uri="{BB962C8B-B14F-4D97-AF65-F5344CB8AC3E}">
        <p14:creationId xmlns:p14="http://schemas.microsoft.com/office/powerpoint/2010/main" val="24745492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he-IL"/>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5" name="Date Placeholder 4"/>
          <p:cNvSpPr>
            <a:spLocks noGrp="1"/>
          </p:cNvSpPr>
          <p:nvPr>
            <p:ph type="dt" sz="half" idx="10"/>
          </p:nvPr>
        </p:nvSpPr>
        <p:spPr/>
        <p:txBody>
          <a:bodyPr/>
          <a:lstStyle/>
          <a:p>
            <a:fld id="{CAAF1D94-FAB7-4B02-98F2-2082C2916DBC}" type="datetimeFigureOut">
              <a:rPr lang="he-IL" smtClean="0"/>
              <a:t>י"ט/אלול/תשפ"ד</a:t>
            </a:fld>
            <a:endParaRPr lang="he-IL"/>
          </a:p>
        </p:txBody>
      </p:sp>
      <p:sp>
        <p:nvSpPr>
          <p:cNvPr id="6" name="Footer Placeholder 5"/>
          <p:cNvSpPr>
            <a:spLocks noGrp="1"/>
          </p:cNvSpPr>
          <p:nvPr>
            <p:ph type="ftr" sz="quarter" idx="11"/>
          </p:nvPr>
        </p:nvSpPr>
        <p:spPr/>
        <p:txBody>
          <a:bodyPr/>
          <a:lstStyle/>
          <a:p>
            <a:endParaRPr lang="he-IL"/>
          </a:p>
        </p:txBody>
      </p:sp>
      <p:sp>
        <p:nvSpPr>
          <p:cNvPr id="7" name="Slide Number Placeholder 6"/>
          <p:cNvSpPr>
            <a:spLocks noGrp="1"/>
          </p:cNvSpPr>
          <p:nvPr>
            <p:ph type="sldNum" sz="quarter" idx="12"/>
          </p:nvPr>
        </p:nvSpPr>
        <p:spPr/>
        <p:txBody>
          <a:bodyPr/>
          <a:lstStyle/>
          <a:p>
            <a:fld id="{C66AB6F0-68B4-44EB-9EA5-995F98FE0FB4}" type="slidenum">
              <a:rPr lang="he-IL" smtClean="0"/>
              <a:t>‹#›</a:t>
            </a:fld>
            <a:endParaRPr lang="he-IL"/>
          </a:p>
        </p:txBody>
      </p:sp>
    </p:spTree>
    <p:extLst>
      <p:ext uri="{BB962C8B-B14F-4D97-AF65-F5344CB8AC3E}">
        <p14:creationId xmlns:p14="http://schemas.microsoft.com/office/powerpoint/2010/main" val="28572186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he-IL"/>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7" name="Date Placeholder 6"/>
          <p:cNvSpPr>
            <a:spLocks noGrp="1"/>
          </p:cNvSpPr>
          <p:nvPr>
            <p:ph type="dt" sz="half" idx="10"/>
          </p:nvPr>
        </p:nvSpPr>
        <p:spPr/>
        <p:txBody>
          <a:bodyPr/>
          <a:lstStyle/>
          <a:p>
            <a:fld id="{CAAF1D94-FAB7-4B02-98F2-2082C2916DBC}" type="datetimeFigureOut">
              <a:rPr lang="he-IL" smtClean="0"/>
              <a:t>י"ט/אלול/תשפ"ד</a:t>
            </a:fld>
            <a:endParaRPr lang="he-IL"/>
          </a:p>
        </p:txBody>
      </p:sp>
      <p:sp>
        <p:nvSpPr>
          <p:cNvPr id="8" name="Footer Placeholder 7"/>
          <p:cNvSpPr>
            <a:spLocks noGrp="1"/>
          </p:cNvSpPr>
          <p:nvPr>
            <p:ph type="ftr" sz="quarter" idx="11"/>
          </p:nvPr>
        </p:nvSpPr>
        <p:spPr/>
        <p:txBody>
          <a:bodyPr/>
          <a:lstStyle/>
          <a:p>
            <a:endParaRPr lang="he-IL"/>
          </a:p>
        </p:txBody>
      </p:sp>
      <p:sp>
        <p:nvSpPr>
          <p:cNvPr id="9" name="Slide Number Placeholder 8"/>
          <p:cNvSpPr>
            <a:spLocks noGrp="1"/>
          </p:cNvSpPr>
          <p:nvPr>
            <p:ph type="sldNum" sz="quarter" idx="12"/>
          </p:nvPr>
        </p:nvSpPr>
        <p:spPr/>
        <p:txBody>
          <a:bodyPr/>
          <a:lstStyle/>
          <a:p>
            <a:fld id="{C66AB6F0-68B4-44EB-9EA5-995F98FE0FB4}" type="slidenum">
              <a:rPr lang="he-IL" smtClean="0"/>
              <a:t>‹#›</a:t>
            </a:fld>
            <a:endParaRPr lang="he-IL"/>
          </a:p>
        </p:txBody>
      </p:sp>
    </p:spTree>
    <p:extLst>
      <p:ext uri="{BB962C8B-B14F-4D97-AF65-F5344CB8AC3E}">
        <p14:creationId xmlns:p14="http://schemas.microsoft.com/office/powerpoint/2010/main" val="31988244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he-IL"/>
          </a:p>
        </p:txBody>
      </p:sp>
      <p:sp>
        <p:nvSpPr>
          <p:cNvPr id="3" name="Date Placeholder 2"/>
          <p:cNvSpPr>
            <a:spLocks noGrp="1"/>
          </p:cNvSpPr>
          <p:nvPr>
            <p:ph type="dt" sz="half" idx="10"/>
          </p:nvPr>
        </p:nvSpPr>
        <p:spPr/>
        <p:txBody>
          <a:bodyPr/>
          <a:lstStyle/>
          <a:p>
            <a:fld id="{CAAF1D94-FAB7-4B02-98F2-2082C2916DBC}" type="datetimeFigureOut">
              <a:rPr lang="he-IL" smtClean="0"/>
              <a:t>י"ט/אלול/תשפ"ד</a:t>
            </a:fld>
            <a:endParaRPr lang="he-IL"/>
          </a:p>
        </p:txBody>
      </p:sp>
      <p:sp>
        <p:nvSpPr>
          <p:cNvPr id="4" name="Footer Placeholder 3"/>
          <p:cNvSpPr>
            <a:spLocks noGrp="1"/>
          </p:cNvSpPr>
          <p:nvPr>
            <p:ph type="ftr" sz="quarter" idx="11"/>
          </p:nvPr>
        </p:nvSpPr>
        <p:spPr/>
        <p:txBody>
          <a:bodyPr/>
          <a:lstStyle/>
          <a:p>
            <a:endParaRPr lang="he-IL"/>
          </a:p>
        </p:txBody>
      </p:sp>
      <p:sp>
        <p:nvSpPr>
          <p:cNvPr id="5" name="Slide Number Placeholder 4"/>
          <p:cNvSpPr>
            <a:spLocks noGrp="1"/>
          </p:cNvSpPr>
          <p:nvPr>
            <p:ph type="sldNum" sz="quarter" idx="12"/>
          </p:nvPr>
        </p:nvSpPr>
        <p:spPr/>
        <p:txBody>
          <a:bodyPr/>
          <a:lstStyle/>
          <a:p>
            <a:fld id="{C66AB6F0-68B4-44EB-9EA5-995F98FE0FB4}" type="slidenum">
              <a:rPr lang="he-IL" smtClean="0"/>
              <a:t>‹#›</a:t>
            </a:fld>
            <a:endParaRPr lang="he-IL"/>
          </a:p>
        </p:txBody>
      </p:sp>
    </p:spTree>
    <p:extLst>
      <p:ext uri="{BB962C8B-B14F-4D97-AF65-F5344CB8AC3E}">
        <p14:creationId xmlns:p14="http://schemas.microsoft.com/office/powerpoint/2010/main" val="26365905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AF1D94-FAB7-4B02-98F2-2082C2916DBC}" type="datetimeFigureOut">
              <a:rPr lang="he-IL" smtClean="0"/>
              <a:t>י"ט/אלול/תשפ"ד</a:t>
            </a:fld>
            <a:endParaRPr lang="he-IL"/>
          </a:p>
        </p:txBody>
      </p:sp>
      <p:sp>
        <p:nvSpPr>
          <p:cNvPr id="3" name="Footer Placeholder 2"/>
          <p:cNvSpPr>
            <a:spLocks noGrp="1"/>
          </p:cNvSpPr>
          <p:nvPr>
            <p:ph type="ftr" sz="quarter" idx="11"/>
          </p:nvPr>
        </p:nvSpPr>
        <p:spPr/>
        <p:txBody>
          <a:bodyPr/>
          <a:lstStyle/>
          <a:p>
            <a:endParaRPr lang="he-IL"/>
          </a:p>
        </p:txBody>
      </p:sp>
      <p:sp>
        <p:nvSpPr>
          <p:cNvPr id="4" name="Slide Number Placeholder 3"/>
          <p:cNvSpPr>
            <a:spLocks noGrp="1"/>
          </p:cNvSpPr>
          <p:nvPr>
            <p:ph type="sldNum" sz="quarter" idx="12"/>
          </p:nvPr>
        </p:nvSpPr>
        <p:spPr/>
        <p:txBody>
          <a:bodyPr/>
          <a:lstStyle/>
          <a:p>
            <a:fld id="{C66AB6F0-68B4-44EB-9EA5-995F98FE0FB4}" type="slidenum">
              <a:rPr lang="he-IL" smtClean="0"/>
              <a:t>‹#›</a:t>
            </a:fld>
            <a:endParaRPr lang="he-IL"/>
          </a:p>
        </p:txBody>
      </p:sp>
    </p:spTree>
    <p:extLst>
      <p:ext uri="{BB962C8B-B14F-4D97-AF65-F5344CB8AC3E}">
        <p14:creationId xmlns:p14="http://schemas.microsoft.com/office/powerpoint/2010/main" val="27327370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a:t>Click to edit Master title style</a:t>
            </a:r>
            <a:endParaRPr lang="he-IL"/>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AAF1D94-FAB7-4B02-98F2-2082C2916DBC}" type="datetimeFigureOut">
              <a:rPr lang="he-IL" smtClean="0"/>
              <a:t>י"ט/אלול/תשפ"ד</a:t>
            </a:fld>
            <a:endParaRPr lang="he-IL"/>
          </a:p>
        </p:txBody>
      </p:sp>
      <p:sp>
        <p:nvSpPr>
          <p:cNvPr id="6" name="Footer Placeholder 5"/>
          <p:cNvSpPr>
            <a:spLocks noGrp="1"/>
          </p:cNvSpPr>
          <p:nvPr>
            <p:ph type="ftr" sz="quarter" idx="11"/>
          </p:nvPr>
        </p:nvSpPr>
        <p:spPr/>
        <p:txBody>
          <a:bodyPr/>
          <a:lstStyle/>
          <a:p>
            <a:endParaRPr lang="he-IL"/>
          </a:p>
        </p:txBody>
      </p:sp>
      <p:sp>
        <p:nvSpPr>
          <p:cNvPr id="7" name="Slide Number Placeholder 6"/>
          <p:cNvSpPr>
            <a:spLocks noGrp="1"/>
          </p:cNvSpPr>
          <p:nvPr>
            <p:ph type="sldNum" sz="quarter" idx="12"/>
          </p:nvPr>
        </p:nvSpPr>
        <p:spPr/>
        <p:txBody>
          <a:bodyPr/>
          <a:lstStyle/>
          <a:p>
            <a:fld id="{C66AB6F0-68B4-44EB-9EA5-995F98FE0FB4}" type="slidenum">
              <a:rPr lang="he-IL" smtClean="0"/>
              <a:t>‹#›</a:t>
            </a:fld>
            <a:endParaRPr lang="he-IL"/>
          </a:p>
        </p:txBody>
      </p:sp>
    </p:spTree>
    <p:extLst>
      <p:ext uri="{BB962C8B-B14F-4D97-AF65-F5344CB8AC3E}">
        <p14:creationId xmlns:p14="http://schemas.microsoft.com/office/powerpoint/2010/main" val="24364213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a:t>Click to edit Master title style</a:t>
            </a:r>
            <a:endParaRPr lang="he-IL"/>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e-IL"/>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AAF1D94-FAB7-4B02-98F2-2082C2916DBC}" type="datetimeFigureOut">
              <a:rPr lang="he-IL" smtClean="0"/>
              <a:t>י"ט/אלול/תשפ"ד</a:t>
            </a:fld>
            <a:endParaRPr lang="he-IL"/>
          </a:p>
        </p:txBody>
      </p:sp>
      <p:sp>
        <p:nvSpPr>
          <p:cNvPr id="6" name="Footer Placeholder 5"/>
          <p:cNvSpPr>
            <a:spLocks noGrp="1"/>
          </p:cNvSpPr>
          <p:nvPr>
            <p:ph type="ftr" sz="quarter" idx="11"/>
          </p:nvPr>
        </p:nvSpPr>
        <p:spPr/>
        <p:txBody>
          <a:bodyPr/>
          <a:lstStyle/>
          <a:p>
            <a:endParaRPr lang="he-IL"/>
          </a:p>
        </p:txBody>
      </p:sp>
      <p:sp>
        <p:nvSpPr>
          <p:cNvPr id="7" name="Slide Number Placeholder 6"/>
          <p:cNvSpPr>
            <a:spLocks noGrp="1"/>
          </p:cNvSpPr>
          <p:nvPr>
            <p:ph type="sldNum" sz="quarter" idx="12"/>
          </p:nvPr>
        </p:nvSpPr>
        <p:spPr/>
        <p:txBody>
          <a:bodyPr/>
          <a:lstStyle/>
          <a:p>
            <a:fld id="{C66AB6F0-68B4-44EB-9EA5-995F98FE0FB4}" type="slidenum">
              <a:rPr lang="he-IL" smtClean="0"/>
              <a:t>‹#›</a:t>
            </a:fld>
            <a:endParaRPr lang="he-IL"/>
          </a:p>
        </p:txBody>
      </p:sp>
    </p:spTree>
    <p:extLst>
      <p:ext uri="{BB962C8B-B14F-4D97-AF65-F5344CB8AC3E}">
        <p14:creationId xmlns:p14="http://schemas.microsoft.com/office/powerpoint/2010/main" val="30665257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en-US"/>
              <a:t>Click to edit Master title style</a:t>
            </a:r>
            <a:endParaRPr lang="he-IL"/>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CAAF1D94-FAB7-4B02-98F2-2082C2916DBC}" type="datetimeFigureOut">
              <a:rPr lang="he-IL" smtClean="0"/>
              <a:t>י"ט/אלול/תשפ"ד</a:t>
            </a:fld>
            <a:endParaRPr lang="he-IL"/>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he-IL"/>
          </a:p>
        </p:txBody>
      </p:sp>
      <p:sp>
        <p:nvSpPr>
          <p:cNvPr id="6"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C66AB6F0-68B4-44EB-9EA5-995F98FE0FB4}" type="slidenum">
              <a:rPr lang="he-IL" smtClean="0"/>
              <a:t>‹#›</a:t>
            </a:fld>
            <a:endParaRPr lang="he-IL"/>
          </a:p>
        </p:txBody>
      </p:sp>
    </p:spTree>
    <p:extLst>
      <p:ext uri="{BB962C8B-B14F-4D97-AF65-F5344CB8AC3E}">
        <p14:creationId xmlns:p14="http://schemas.microsoft.com/office/powerpoint/2010/main" val="32720200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waksmanya@gmail.com"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25.ppm"/><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34.png"/><Relationship Id="rId1" Type="http://schemas.openxmlformats.org/officeDocument/2006/relationships/slideLayout" Target="../slideLayouts/slideLayout6.xml"/><Relationship Id="rId4" Type="http://schemas.openxmlformats.org/officeDocument/2006/relationships/image" Target="../media/image36.png"/></Relationships>
</file>

<file path=ppt/slides/_rels/slide54.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37.png"/><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6.xml"/><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600200"/>
            <a:ext cx="7772400" cy="1470025"/>
          </a:xfrm>
        </p:spPr>
        <p:txBody>
          <a:bodyPr>
            <a:normAutofit fontScale="90000"/>
          </a:bodyPr>
          <a:lstStyle/>
          <a:p>
            <a:pPr rtl="0"/>
            <a:r>
              <a:rPr lang="en-US" b="1" dirty="0"/>
              <a:t>CBD: Innovative approaches </a:t>
            </a:r>
            <a:br>
              <a:rPr lang="en-US" b="1" dirty="0"/>
            </a:br>
            <a:r>
              <a:rPr lang="en-US" b="1" dirty="0"/>
              <a:t>in stress management</a:t>
            </a:r>
            <a:br>
              <a:rPr lang="en-US" b="1" dirty="0"/>
            </a:br>
            <a:r>
              <a:rPr lang="en-US" sz="900" b="1" dirty="0"/>
              <a:t> </a:t>
            </a:r>
            <a:br>
              <a:rPr lang="en-US" b="1" dirty="0"/>
            </a:br>
            <a:br>
              <a:rPr lang="en-US" b="1" dirty="0"/>
            </a:br>
            <a:r>
              <a:rPr lang="en-US" dirty="0"/>
              <a:t>25/9/2022</a:t>
            </a:r>
            <a:endParaRPr lang="he-IL" dirty="0"/>
          </a:p>
        </p:txBody>
      </p:sp>
      <p:sp>
        <p:nvSpPr>
          <p:cNvPr id="3" name="Subtitle 2"/>
          <p:cNvSpPr>
            <a:spLocks noGrp="1"/>
          </p:cNvSpPr>
          <p:nvPr>
            <p:ph type="subTitle" idx="1"/>
          </p:nvPr>
        </p:nvSpPr>
        <p:spPr/>
        <p:txBody>
          <a:bodyPr/>
          <a:lstStyle/>
          <a:p>
            <a:r>
              <a:rPr lang="en-US" i="1" dirty="0"/>
              <a:t>Yaakov Waksman Ph.D.</a:t>
            </a:r>
          </a:p>
          <a:p>
            <a:r>
              <a:rPr lang="en-US" i="1" dirty="0">
                <a:hlinkClick r:id="rId2"/>
              </a:rPr>
              <a:t>waksmanya@gmail.com</a:t>
            </a:r>
            <a:endParaRPr lang="en-US" i="1" dirty="0"/>
          </a:p>
        </p:txBody>
      </p:sp>
    </p:spTree>
    <p:extLst>
      <p:ext uri="{BB962C8B-B14F-4D97-AF65-F5344CB8AC3E}">
        <p14:creationId xmlns:p14="http://schemas.microsoft.com/office/powerpoint/2010/main" val="31252017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b="1" dirty="0"/>
              <a:t>Adenosine A1a &amp; A2a receptors</a:t>
            </a:r>
            <a:endParaRPr lang="he-IL" b="1" dirty="0"/>
          </a:p>
        </p:txBody>
      </p:sp>
      <p:sp>
        <p:nvSpPr>
          <p:cNvPr id="3" name="Rectangle 2"/>
          <p:cNvSpPr/>
          <p:nvPr/>
        </p:nvSpPr>
        <p:spPr>
          <a:xfrm>
            <a:off x="533400" y="838200"/>
            <a:ext cx="8077200" cy="2862322"/>
          </a:xfrm>
          <a:prstGeom prst="rect">
            <a:avLst/>
          </a:prstGeom>
        </p:spPr>
        <p:txBody>
          <a:bodyPr wrap="square">
            <a:spAutoFit/>
          </a:bodyPr>
          <a:lstStyle/>
          <a:p>
            <a:pPr algn="l" rtl="0"/>
            <a:r>
              <a:rPr lang="en-US" sz="1500" dirty="0"/>
              <a:t>CBD, alongside with THC, was shown to </a:t>
            </a:r>
            <a:r>
              <a:rPr lang="en-US" sz="1500" b="1" dirty="0"/>
              <a:t>inhibit adenosine reuptake </a:t>
            </a:r>
            <a:r>
              <a:rPr lang="en-US" sz="1500" dirty="0"/>
              <a:t>with an IC50 of 124 </a:t>
            </a:r>
            <a:r>
              <a:rPr lang="en-US" sz="1500" dirty="0" err="1"/>
              <a:t>nmol</a:t>
            </a:r>
            <a:r>
              <a:rPr lang="en-US" sz="1500" dirty="0"/>
              <a:t>/L by acting as </a:t>
            </a:r>
            <a:r>
              <a:rPr lang="en-US" sz="1500" u="sng" dirty="0"/>
              <a:t>competitive inhibitors</a:t>
            </a:r>
            <a:r>
              <a:rPr lang="en-US" sz="1500" dirty="0"/>
              <a:t> at the </a:t>
            </a:r>
            <a:r>
              <a:rPr lang="en-US" sz="1500" dirty="0" err="1"/>
              <a:t>equilibrative</a:t>
            </a:r>
            <a:r>
              <a:rPr lang="en-US" sz="1500" dirty="0"/>
              <a:t> nucleotide </a:t>
            </a:r>
            <a:r>
              <a:rPr lang="en-US" sz="1500" u="sng" dirty="0"/>
              <a:t>transporter</a:t>
            </a:r>
            <a:r>
              <a:rPr lang="en-US" sz="1500" dirty="0"/>
              <a:t> [</a:t>
            </a:r>
            <a:r>
              <a:rPr lang="en-US" sz="1500" b="1" dirty="0"/>
              <a:t>ENT</a:t>
            </a:r>
            <a:r>
              <a:rPr lang="en-US" sz="1500" dirty="0"/>
              <a:t>] on EOC-20 microglia cells. This increases the endogenous adenosine content available for adenosine receptor activation. Treatment with CBD (1 mg/kg) significantly reduced tumor necrosis factor-alpha (</a:t>
            </a:r>
            <a:r>
              <a:rPr lang="en-US" sz="1500" b="1" dirty="0"/>
              <a:t>TNFα</a:t>
            </a:r>
            <a:r>
              <a:rPr lang="en-US" sz="1500" dirty="0"/>
              <a:t>) in mice challenged with lipopolysaccharides (</a:t>
            </a:r>
            <a:r>
              <a:rPr lang="en-US" sz="1500" b="1" dirty="0"/>
              <a:t>LPS</a:t>
            </a:r>
            <a:r>
              <a:rPr lang="en-US" sz="1500" dirty="0"/>
              <a:t>); This was </a:t>
            </a:r>
            <a:r>
              <a:rPr lang="en-US" sz="1500" u="sng" dirty="0"/>
              <a:t>blocked</a:t>
            </a:r>
            <a:r>
              <a:rPr lang="en-US" sz="1500" dirty="0"/>
              <a:t> by pre-treatment with the selective A2a adenosine receptor </a:t>
            </a:r>
            <a:r>
              <a:rPr lang="en-US" sz="1500" b="1" dirty="0"/>
              <a:t>ant</a:t>
            </a:r>
            <a:r>
              <a:rPr lang="en-US" sz="1500" dirty="0"/>
              <a:t>agonist, ZM 241385 (10 mg/Kg, </a:t>
            </a:r>
            <a:r>
              <a:rPr lang="en-US" sz="1500" dirty="0" err="1"/>
              <a:t>i.p</a:t>
            </a:r>
            <a:r>
              <a:rPr lang="en-US" sz="1500" dirty="0"/>
              <a:t>.). The role of A2a adenosine receptors as CBD targets was recently confirmed. CBD-mediated anti-inflammatory effects were reversed by the A2a receptor </a:t>
            </a:r>
            <a:r>
              <a:rPr lang="en-US" sz="1500" b="1" dirty="0"/>
              <a:t>ant</a:t>
            </a:r>
            <a:r>
              <a:rPr lang="en-US" sz="1500" dirty="0"/>
              <a:t>agonist ZM 241385, in a murine model of acute lung injury. In a different context, CBD was shown to have </a:t>
            </a:r>
            <a:r>
              <a:rPr lang="en-US" sz="1500" b="1" dirty="0"/>
              <a:t>antiarrhythmic</a:t>
            </a:r>
            <a:r>
              <a:rPr lang="en-US" sz="1500" dirty="0"/>
              <a:t> effects against I/R-induced arrhythmias in rats and this was blocked by the adenosine </a:t>
            </a:r>
            <a:r>
              <a:rPr lang="en-US" sz="1500" b="1" dirty="0"/>
              <a:t>A1a </a:t>
            </a:r>
            <a:r>
              <a:rPr lang="en-US" sz="1500" dirty="0"/>
              <a:t>receptor </a:t>
            </a:r>
            <a:r>
              <a:rPr lang="en-US" sz="1500" b="1" dirty="0"/>
              <a:t>ant</a:t>
            </a:r>
            <a:r>
              <a:rPr lang="en-US" sz="1500" dirty="0"/>
              <a:t>agonist DPCPX45 indicating that CBD might activate more than one type of adenosine receptor. As a result of adenosine receptors activation, CBD induces calming &amp; relaxing effects, </a:t>
            </a:r>
            <a:r>
              <a:rPr lang="en-US" sz="1500" b="1" dirty="0"/>
              <a:t>treating insomnia </a:t>
            </a:r>
            <a:r>
              <a:rPr lang="en-US" sz="1500" dirty="0"/>
              <a:t>in a safe &amp; natural way. </a:t>
            </a:r>
            <a:endParaRPr lang="he-IL" sz="15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14502" y="3701143"/>
            <a:ext cx="5448298" cy="1556657"/>
          </a:xfrm>
          <a:prstGeom prst="rect">
            <a:avLst/>
          </a:prstGeom>
        </p:spPr>
      </p:pic>
      <p:sp>
        <p:nvSpPr>
          <p:cNvPr id="5" name="Rectangle 4"/>
          <p:cNvSpPr/>
          <p:nvPr/>
        </p:nvSpPr>
        <p:spPr>
          <a:xfrm>
            <a:off x="457200" y="5307449"/>
            <a:ext cx="8153400" cy="1169551"/>
          </a:xfrm>
          <a:prstGeom prst="rect">
            <a:avLst/>
          </a:prstGeom>
        </p:spPr>
        <p:txBody>
          <a:bodyPr wrap="square">
            <a:spAutoFit/>
          </a:bodyPr>
          <a:lstStyle/>
          <a:p>
            <a:pPr algn="l" rtl="0"/>
            <a:r>
              <a:rPr lang="en-US" sz="1400" dirty="0"/>
              <a:t>(A) ENT-mediated uptake and efflux of natural nucleoside (adenosine) regulates a variety of cellular processes via GPCRs. Anticancer and antiviral drugs enter the cell via ENTs. Once inside the cell, they are phosphorylated and then incorporated into newly synthesized DNA or RNA molecules, resulting in cancer cell death. B) Proposed alternative access model of ENT function. Both physiological and synthetic ligands can bind to hENT1 from in inward- or outward-facing conformation such that only one side is accessible at one time.</a:t>
            </a:r>
            <a:endParaRPr lang="he-IL" sz="1400" dirty="0"/>
          </a:p>
        </p:txBody>
      </p:sp>
    </p:spTree>
    <p:extLst>
      <p:ext uri="{BB962C8B-B14F-4D97-AF65-F5344CB8AC3E}">
        <p14:creationId xmlns:p14="http://schemas.microsoft.com/office/powerpoint/2010/main" val="30575082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FAAH enzyme</a:t>
            </a:r>
            <a:endParaRPr lang="he-IL" b="1" dirty="0"/>
          </a:p>
        </p:txBody>
      </p:sp>
      <p:sp>
        <p:nvSpPr>
          <p:cNvPr id="3" name="Rectangle 2"/>
          <p:cNvSpPr/>
          <p:nvPr/>
        </p:nvSpPr>
        <p:spPr>
          <a:xfrm>
            <a:off x="381000" y="1294686"/>
            <a:ext cx="8458200" cy="4801314"/>
          </a:xfrm>
          <a:prstGeom prst="rect">
            <a:avLst/>
          </a:prstGeom>
        </p:spPr>
        <p:txBody>
          <a:bodyPr wrap="square">
            <a:spAutoFit/>
          </a:bodyPr>
          <a:lstStyle/>
          <a:p>
            <a:pPr algn="l" rtl="0"/>
            <a:r>
              <a:rPr lang="en-US" b="1" dirty="0"/>
              <a:t>Fatty acid amide hydrolase </a:t>
            </a:r>
            <a:r>
              <a:rPr lang="en-US" dirty="0"/>
              <a:t>[FAAH] (EC 3.5.1.99, </a:t>
            </a:r>
            <a:r>
              <a:rPr lang="en-US" dirty="0" err="1"/>
              <a:t>oleamide</a:t>
            </a:r>
            <a:r>
              <a:rPr lang="en-US" dirty="0"/>
              <a:t> hydrolase, </a:t>
            </a:r>
            <a:r>
              <a:rPr lang="en-US" dirty="0" err="1"/>
              <a:t>anandamide</a:t>
            </a:r>
            <a:r>
              <a:rPr lang="en-US" dirty="0"/>
              <a:t> </a:t>
            </a:r>
            <a:r>
              <a:rPr lang="en-US" dirty="0" err="1"/>
              <a:t>amidohydrolase</a:t>
            </a:r>
            <a:r>
              <a:rPr lang="en-US" dirty="0"/>
              <a:t>) is a member of the serine hydrolase family of enzymes. In humans, it is encoded by the gene </a:t>
            </a:r>
            <a:r>
              <a:rPr lang="en-US" i="1" dirty="0"/>
              <a:t>FAAH. </a:t>
            </a:r>
            <a:r>
              <a:rPr lang="en-US" dirty="0"/>
              <a:t>FAAH is an integral membrane hydrolase with a single N-terminal </a:t>
            </a:r>
            <a:r>
              <a:rPr lang="en-US" dirty="0" err="1"/>
              <a:t>transmembrane</a:t>
            </a:r>
            <a:r>
              <a:rPr lang="en-US" dirty="0"/>
              <a:t> domain. In vitro, FAAH has esterase and </a:t>
            </a:r>
            <a:r>
              <a:rPr lang="en-US" dirty="0" err="1"/>
              <a:t>amidase</a:t>
            </a:r>
            <a:r>
              <a:rPr lang="en-US" dirty="0"/>
              <a:t> activity. In vivo, FAAH is the principal catabolic enzyme for a class of bioactive lipids called the fatty acid amides (</a:t>
            </a:r>
            <a:r>
              <a:rPr lang="en-US" b="1" dirty="0"/>
              <a:t>FAAs</a:t>
            </a:r>
            <a:r>
              <a:rPr lang="en-US" dirty="0"/>
              <a:t>). Members of the FAAs include: </a:t>
            </a:r>
            <a:r>
              <a:rPr lang="en-US" dirty="0" err="1"/>
              <a:t>Anandamide</a:t>
            </a:r>
            <a:r>
              <a:rPr lang="en-US" dirty="0"/>
              <a:t> (N-</a:t>
            </a:r>
            <a:r>
              <a:rPr lang="en-US" dirty="0" err="1"/>
              <a:t>arachidonoylethanolamine</a:t>
            </a:r>
            <a:r>
              <a:rPr lang="en-US" dirty="0"/>
              <a:t> [</a:t>
            </a:r>
            <a:r>
              <a:rPr lang="en-US" b="1" dirty="0"/>
              <a:t>AEA</a:t>
            </a:r>
            <a:r>
              <a:rPr lang="en-US" dirty="0"/>
              <a:t>]), an </a:t>
            </a:r>
            <a:r>
              <a:rPr lang="en-US" dirty="0" err="1"/>
              <a:t>endocannabinoid</a:t>
            </a:r>
            <a:r>
              <a:rPr lang="en-US" dirty="0"/>
              <a:t> [</a:t>
            </a:r>
            <a:r>
              <a:rPr lang="en-US" dirty="0" err="1"/>
              <a:t>eCB</a:t>
            </a:r>
            <a:r>
              <a:rPr lang="en-US" dirty="0"/>
              <a:t>],</a:t>
            </a:r>
          </a:p>
          <a:p>
            <a:pPr algn="l" rtl="0"/>
            <a:r>
              <a:rPr lang="en-US" dirty="0"/>
              <a:t>2-arachidonoylglycerol (</a:t>
            </a:r>
            <a:r>
              <a:rPr lang="en-US" b="1" dirty="0"/>
              <a:t>2-AG</a:t>
            </a:r>
            <a:r>
              <a:rPr lang="en-US" dirty="0"/>
              <a:t>), another </a:t>
            </a:r>
            <a:r>
              <a:rPr lang="en-US" dirty="0" err="1"/>
              <a:t>eCB</a:t>
            </a:r>
            <a:r>
              <a:rPr lang="en-US" dirty="0"/>
              <a:t>, other N-</a:t>
            </a:r>
            <a:r>
              <a:rPr lang="en-US" dirty="0" err="1"/>
              <a:t>acylethanolamines</a:t>
            </a:r>
            <a:r>
              <a:rPr lang="en-US" dirty="0"/>
              <a:t>, such as N-</a:t>
            </a:r>
            <a:r>
              <a:rPr lang="en-US" dirty="0" err="1"/>
              <a:t>oleoylethanolamine</a:t>
            </a:r>
            <a:r>
              <a:rPr lang="en-US" dirty="0"/>
              <a:t> and N-</a:t>
            </a:r>
            <a:r>
              <a:rPr lang="en-US" b="1" dirty="0" err="1"/>
              <a:t>p</a:t>
            </a:r>
            <a:r>
              <a:rPr lang="en-US" dirty="0" err="1"/>
              <a:t>almitoyl</a:t>
            </a:r>
            <a:r>
              <a:rPr lang="en-US" b="1" dirty="0" err="1"/>
              <a:t>e</a:t>
            </a:r>
            <a:r>
              <a:rPr lang="en-US" dirty="0" err="1"/>
              <a:t>thanol</a:t>
            </a:r>
            <a:r>
              <a:rPr lang="en-US" b="1" dirty="0" err="1"/>
              <a:t>a</a:t>
            </a:r>
            <a:r>
              <a:rPr lang="en-US" dirty="0" err="1"/>
              <a:t>mine</a:t>
            </a:r>
            <a:r>
              <a:rPr lang="en-US" dirty="0"/>
              <a:t> [</a:t>
            </a:r>
            <a:r>
              <a:rPr lang="en-US" b="1" dirty="0"/>
              <a:t>PEA</a:t>
            </a:r>
            <a:r>
              <a:rPr lang="en-US" dirty="0"/>
              <a:t>], the sleep-inducing lipid </a:t>
            </a:r>
            <a:r>
              <a:rPr lang="en-US" dirty="0" err="1"/>
              <a:t>oleamide</a:t>
            </a:r>
            <a:r>
              <a:rPr lang="en-US" dirty="0"/>
              <a:t> [</a:t>
            </a:r>
            <a:r>
              <a:rPr lang="en-US" b="1" dirty="0"/>
              <a:t>OA</a:t>
            </a:r>
            <a:r>
              <a:rPr lang="en-US" dirty="0"/>
              <a:t>], the N-</a:t>
            </a:r>
            <a:r>
              <a:rPr lang="en-US" dirty="0" err="1"/>
              <a:t>acyltaurines</a:t>
            </a:r>
            <a:r>
              <a:rPr lang="en-US" dirty="0"/>
              <a:t>, which are also </a:t>
            </a:r>
            <a:r>
              <a:rPr lang="en-US" b="1" dirty="0"/>
              <a:t>a</a:t>
            </a:r>
            <a:r>
              <a:rPr lang="en-US" dirty="0"/>
              <a:t>gonists of the transient receptor potential (</a:t>
            </a:r>
            <a:r>
              <a:rPr lang="en-US" b="1" dirty="0"/>
              <a:t>TRP</a:t>
            </a:r>
            <a:r>
              <a:rPr lang="en-US" dirty="0"/>
              <a:t>) family of calcium channels.</a:t>
            </a:r>
          </a:p>
          <a:p>
            <a:pPr algn="l" rtl="0"/>
            <a:r>
              <a:rPr lang="en-US" dirty="0"/>
              <a:t>FAAH knockout mice [Kos] display highly elevated (&gt;15-fold) levels of N-</a:t>
            </a:r>
            <a:r>
              <a:rPr lang="en-US" dirty="0" err="1"/>
              <a:t>acylethanolamines</a:t>
            </a:r>
            <a:r>
              <a:rPr lang="en-US" dirty="0"/>
              <a:t> and N-</a:t>
            </a:r>
            <a:r>
              <a:rPr lang="en-US" dirty="0" err="1"/>
              <a:t>acyltaurines</a:t>
            </a:r>
            <a:r>
              <a:rPr lang="en-US" dirty="0"/>
              <a:t> in various tissues. Because of their significantly elevated AEA levels, FAAH KOs have an </a:t>
            </a:r>
            <a:r>
              <a:rPr lang="en-US" b="1" dirty="0"/>
              <a:t>analgesic phenotype</a:t>
            </a:r>
            <a:r>
              <a:rPr lang="en-US" dirty="0"/>
              <a:t>, showing </a:t>
            </a:r>
            <a:r>
              <a:rPr lang="en-US" u="sng" dirty="0"/>
              <a:t>reduced pain sensation</a:t>
            </a:r>
            <a:r>
              <a:rPr lang="en-US" dirty="0"/>
              <a:t> in the hot plate test, the formalin test, and the tail flick test. Finally, because of their impaired ability to degrade AEA, FAAH KOs also display </a:t>
            </a:r>
            <a:r>
              <a:rPr lang="en-US" u="sng" dirty="0"/>
              <a:t>super-sensitivity</a:t>
            </a:r>
            <a:r>
              <a:rPr lang="en-US" dirty="0"/>
              <a:t> to exogenous AEA &amp; 2-AG, cannabinoid receptor agonists.</a:t>
            </a:r>
          </a:p>
        </p:txBody>
      </p:sp>
    </p:spTree>
    <p:extLst>
      <p:ext uri="{BB962C8B-B14F-4D97-AF65-F5344CB8AC3E}">
        <p14:creationId xmlns:p14="http://schemas.microsoft.com/office/powerpoint/2010/main" val="4447569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0" y="274638"/>
            <a:ext cx="5943600" cy="1173162"/>
          </a:xfrm>
        </p:spPr>
        <p:txBody>
          <a:bodyPr/>
          <a:lstStyle/>
          <a:p>
            <a:r>
              <a:rPr lang="en-US" b="1" dirty="0"/>
              <a:t>FAAH and its Genes</a:t>
            </a:r>
            <a:endParaRPr lang="he-IL" b="1" dirty="0"/>
          </a:p>
        </p:txBody>
      </p:sp>
      <p:sp>
        <p:nvSpPr>
          <p:cNvPr id="3" name="Rectangle 2"/>
          <p:cNvSpPr/>
          <p:nvPr/>
        </p:nvSpPr>
        <p:spPr>
          <a:xfrm>
            <a:off x="457200" y="2514600"/>
            <a:ext cx="8153400" cy="3693319"/>
          </a:xfrm>
          <a:prstGeom prst="rect">
            <a:avLst/>
          </a:prstGeom>
        </p:spPr>
        <p:txBody>
          <a:bodyPr wrap="square">
            <a:spAutoFit/>
          </a:bodyPr>
          <a:lstStyle/>
          <a:p>
            <a:pPr algn="l" rtl="0"/>
            <a:r>
              <a:rPr lang="en-US" dirty="0"/>
              <a:t>Due to the ability of FAAH to regulate nociception, it is currently viewed as an attractive drug target for the treatment of </a:t>
            </a:r>
            <a:r>
              <a:rPr lang="en-US" b="1" dirty="0"/>
              <a:t>pain</a:t>
            </a:r>
            <a:r>
              <a:rPr lang="en-US" dirty="0"/>
              <a:t>.</a:t>
            </a:r>
          </a:p>
          <a:p>
            <a:pPr algn="l" rtl="0"/>
            <a:r>
              <a:rPr lang="en-US" u="sng" dirty="0"/>
              <a:t>A Scottish woman </a:t>
            </a:r>
            <a:r>
              <a:rPr lang="en-US" dirty="0"/>
              <a:t>with a previously unreported genetic mutation (dubbed </a:t>
            </a:r>
            <a:r>
              <a:rPr lang="en-US" b="1" dirty="0"/>
              <a:t>FAAH-OUT</a:t>
            </a:r>
            <a:r>
              <a:rPr lang="en-US" dirty="0"/>
              <a:t>) in her FAAH gene with resultant elevated </a:t>
            </a:r>
            <a:r>
              <a:rPr lang="en-US" dirty="0" err="1"/>
              <a:t>anandamide</a:t>
            </a:r>
            <a:r>
              <a:rPr lang="en-US" dirty="0"/>
              <a:t> [AEA] levels was reported in 2019 to be immune to anxiety, unable to experience fear, and insensitive to pain. The frequent burns and cuts she suffered due to her </a:t>
            </a:r>
            <a:r>
              <a:rPr lang="en-US" dirty="0" err="1"/>
              <a:t>hypoalgesia</a:t>
            </a:r>
            <a:r>
              <a:rPr lang="en-US" dirty="0"/>
              <a:t>, healed quicker than average. A 2017 study found a strong correlation between </a:t>
            </a:r>
            <a:r>
              <a:rPr lang="en-US" u="sng" dirty="0"/>
              <a:t>national percentage of very happy people</a:t>
            </a:r>
            <a:r>
              <a:rPr lang="en-US" dirty="0"/>
              <a:t> (as measured by the World Values Survey) and the presence of the </a:t>
            </a:r>
            <a:r>
              <a:rPr lang="en-US" b="1" dirty="0"/>
              <a:t>A allele </a:t>
            </a:r>
            <a:r>
              <a:rPr lang="en-US" dirty="0"/>
              <a:t>in the FAAH gene variant </a:t>
            </a:r>
            <a:r>
              <a:rPr lang="en-US" b="1" dirty="0"/>
              <a:t>rs324420 SNP</a:t>
            </a:r>
            <a:r>
              <a:rPr lang="en-US" dirty="0"/>
              <a:t> in citizens' genetic make-up.</a:t>
            </a:r>
          </a:p>
          <a:p>
            <a:pPr algn="l" rtl="0"/>
            <a:r>
              <a:rPr lang="en-US" dirty="0"/>
              <a:t>A mutation in FAAH was initially provisionally linked to </a:t>
            </a:r>
            <a:r>
              <a:rPr lang="en-US" b="1" dirty="0"/>
              <a:t>drug abuse and dependence </a:t>
            </a:r>
            <a:r>
              <a:rPr lang="en-US" dirty="0"/>
              <a:t>but this was not borne out in subsequent studies.</a:t>
            </a:r>
          </a:p>
          <a:p>
            <a:pPr algn="l" rtl="0"/>
            <a:r>
              <a:rPr lang="en-US" dirty="0"/>
              <a:t>Studies in cells and animals and genetic studies in humans have shown that </a:t>
            </a:r>
            <a:r>
              <a:rPr lang="en-US" b="1" dirty="0"/>
              <a:t>inhibiting FAAH</a:t>
            </a:r>
            <a:r>
              <a:rPr lang="en-US" dirty="0"/>
              <a:t> may be a useful strategy to treat </a:t>
            </a:r>
            <a:r>
              <a:rPr lang="en-US" b="1" dirty="0"/>
              <a:t>anxiety</a:t>
            </a:r>
            <a:r>
              <a:rPr lang="en-US" dirty="0"/>
              <a:t> as well as </a:t>
            </a:r>
            <a:r>
              <a:rPr lang="en-US" b="1" dirty="0"/>
              <a:t>stress </a:t>
            </a:r>
            <a:r>
              <a:rPr lang="en-US" dirty="0"/>
              <a:t>disorders.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457200"/>
            <a:ext cx="2895600" cy="1844528"/>
          </a:xfrm>
          <a:prstGeom prst="rect">
            <a:avLst/>
          </a:prstGeom>
        </p:spPr>
      </p:pic>
      <p:sp>
        <p:nvSpPr>
          <p:cNvPr id="6" name="TextBox 5"/>
          <p:cNvSpPr txBox="1"/>
          <p:nvPr/>
        </p:nvSpPr>
        <p:spPr>
          <a:xfrm>
            <a:off x="1981200" y="773668"/>
            <a:ext cx="572978" cy="369332"/>
          </a:xfrm>
          <a:prstGeom prst="rect">
            <a:avLst/>
          </a:prstGeom>
          <a:noFill/>
        </p:spPr>
        <p:txBody>
          <a:bodyPr wrap="none" rtlCol="1">
            <a:spAutoFit/>
          </a:bodyPr>
          <a:lstStyle/>
          <a:p>
            <a:r>
              <a:rPr lang="en-US" b="1" dirty="0"/>
              <a:t>AEA</a:t>
            </a:r>
            <a:endParaRPr lang="he-IL" b="1" dirty="0"/>
          </a:p>
        </p:txBody>
      </p:sp>
      <p:sp>
        <p:nvSpPr>
          <p:cNvPr id="7" name="TextBox 6"/>
          <p:cNvSpPr txBox="1"/>
          <p:nvPr/>
        </p:nvSpPr>
        <p:spPr>
          <a:xfrm>
            <a:off x="1981200" y="1840468"/>
            <a:ext cx="463588" cy="369332"/>
          </a:xfrm>
          <a:prstGeom prst="rect">
            <a:avLst/>
          </a:prstGeom>
          <a:noFill/>
        </p:spPr>
        <p:txBody>
          <a:bodyPr wrap="none" rtlCol="1">
            <a:spAutoFit/>
          </a:bodyPr>
          <a:lstStyle/>
          <a:p>
            <a:r>
              <a:rPr lang="en-US" b="1" dirty="0"/>
              <a:t>AA</a:t>
            </a:r>
            <a:endParaRPr lang="he-IL" b="1" dirty="0"/>
          </a:p>
        </p:txBody>
      </p:sp>
      <p:sp>
        <p:nvSpPr>
          <p:cNvPr id="8" name="Rectangle 7"/>
          <p:cNvSpPr/>
          <p:nvPr/>
        </p:nvSpPr>
        <p:spPr>
          <a:xfrm>
            <a:off x="152400" y="381000"/>
            <a:ext cx="2971800" cy="2057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0" name="Rectangle 9"/>
          <p:cNvSpPr/>
          <p:nvPr/>
        </p:nvSpPr>
        <p:spPr>
          <a:xfrm>
            <a:off x="381000" y="908566"/>
            <a:ext cx="304800" cy="463034"/>
          </a:xfrm>
          <a:prstGeom prst="rect">
            <a:avLst/>
          </a:prstGeom>
          <a:noFill/>
          <a:ln>
            <a:prstDash val="sysDot"/>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Tree>
    <p:extLst>
      <p:ext uri="{BB962C8B-B14F-4D97-AF65-F5344CB8AC3E}">
        <p14:creationId xmlns:p14="http://schemas.microsoft.com/office/powerpoint/2010/main" val="14216135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81000" y="465177"/>
            <a:ext cx="8382000" cy="5816977"/>
          </a:xfrm>
          <a:prstGeom prst="rect">
            <a:avLst/>
          </a:prstGeom>
        </p:spPr>
        <p:txBody>
          <a:bodyPr wrap="square">
            <a:spAutoFit/>
          </a:bodyPr>
          <a:lstStyle/>
          <a:p>
            <a:pPr algn="ctr" rtl="0"/>
            <a:r>
              <a:rPr lang="en-US" sz="4000" b="1" dirty="0"/>
              <a:t>The rs324420 SNP</a:t>
            </a:r>
          </a:p>
          <a:p>
            <a:pPr algn="ctr" rtl="0"/>
            <a:r>
              <a:rPr lang="en-US" sz="800" b="1" dirty="0"/>
              <a:t> </a:t>
            </a:r>
          </a:p>
          <a:p>
            <a:pPr algn="ctr" rtl="0"/>
            <a:endParaRPr lang="en-US" dirty="0"/>
          </a:p>
          <a:p>
            <a:pPr algn="l" rtl="0"/>
            <a:r>
              <a:rPr lang="en-US" b="1" dirty="0"/>
              <a:t>R</a:t>
            </a:r>
            <a:r>
              <a:rPr lang="en-US" dirty="0"/>
              <a:t>eference </a:t>
            </a:r>
            <a:r>
              <a:rPr lang="en-US" b="1" dirty="0"/>
              <a:t>S</a:t>
            </a:r>
            <a:r>
              <a:rPr lang="en-US" dirty="0"/>
              <a:t>NP Gene</a:t>
            </a:r>
            <a:r>
              <a:rPr lang="en-US" i="1" dirty="0"/>
              <a:t> </a:t>
            </a:r>
            <a:r>
              <a:rPr lang="en-US" b="1" i="1" dirty="0"/>
              <a:t>rs</a:t>
            </a:r>
            <a:r>
              <a:rPr lang="en-US" i="1" dirty="0"/>
              <a:t>324420, </a:t>
            </a:r>
            <a:r>
              <a:rPr lang="en-US" dirty="0"/>
              <a:t>also known as </a:t>
            </a:r>
            <a:r>
              <a:rPr lang="en-US" b="1" dirty="0"/>
              <a:t>c.385C&gt;A</a:t>
            </a:r>
            <a:r>
              <a:rPr lang="en-US" dirty="0"/>
              <a:t> or </a:t>
            </a:r>
            <a:r>
              <a:rPr lang="en-US" b="1" dirty="0"/>
              <a:t>Pro129Thr</a:t>
            </a:r>
            <a:r>
              <a:rPr lang="en-US" dirty="0"/>
              <a:t>, is a single nucleotide polymorphism [</a:t>
            </a:r>
            <a:r>
              <a:rPr lang="en-US" b="1" dirty="0"/>
              <a:t>SNP</a:t>
            </a:r>
            <a:r>
              <a:rPr lang="en-US" dirty="0"/>
              <a:t>] in the fatty acid amide hydrolase [FAAH] gene, which has shown associations with some </a:t>
            </a:r>
            <a:r>
              <a:rPr lang="en-US" b="1" dirty="0"/>
              <a:t>substance use disorders </a:t>
            </a:r>
            <a:r>
              <a:rPr lang="en-US" dirty="0"/>
              <a:t>and </a:t>
            </a:r>
            <a:r>
              <a:rPr lang="en-US" b="1" dirty="0"/>
              <a:t>higher pain tolerance</a:t>
            </a:r>
            <a:r>
              <a:rPr lang="en-US" dirty="0"/>
              <a:t>. rs324420(</a:t>
            </a:r>
            <a:r>
              <a:rPr lang="en-US" b="1" dirty="0"/>
              <a:t>C</a:t>
            </a:r>
            <a:r>
              <a:rPr lang="en-US" dirty="0"/>
              <a:t>) </a:t>
            </a:r>
            <a:r>
              <a:rPr lang="en-US" dirty="0" err="1"/>
              <a:t>allel</a:t>
            </a:r>
            <a:r>
              <a:rPr lang="en-US" dirty="0"/>
              <a:t> encodes the more common </a:t>
            </a:r>
            <a:r>
              <a:rPr lang="en-US" b="1" dirty="0"/>
              <a:t>Pro</a:t>
            </a:r>
            <a:r>
              <a:rPr lang="en-US" dirty="0"/>
              <a:t>, while the (</a:t>
            </a:r>
            <a:r>
              <a:rPr lang="en-US" b="1" dirty="0"/>
              <a:t>A</a:t>
            </a:r>
            <a:r>
              <a:rPr lang="en-US" dirty="0"/>
              <a:t>) allele encodes the </a:t>
            </a:r>
            <a:r>
              <a:rPr lang="en-US" b="1" dirty="0" err="1"/>
              <a:t>Thr</a:t>
            </a:r>
            <a:r>
              <a:rPr lang="en-US" dirty="0"/>
              <a:t>. (A;C) &amp; (C;C) are normal. Among 80 individuals with drug abuse or alcoholism and over 1,000 controls, the </a:t>
            </a:r>
            <a:r>
              <a:rPr lang="en-US" u="sng" dirty="0"/>
              <a:t>odds ratio for risk</a:t>
            </a:r>
            <a:r>
              <a:rPr lang="en-US" dirty="0"/>
              <a:t> of problem drug or alcohol use among rs324420(</a:t>
            </a:r>
            <a:r>
              <a:rPr lang="en-US" b="1" dirty="0"/>
              <a:t>A;A</a:t>
            </a:r>
            <a:r>
              <a:rPr lang="en-US" dirty="0"/>
              <a:t>) individuals was </a:t>
            </a:r>
            <a:r>
              <a:rPr lang="en-US" b="1" dirty="0"/>
              <a:t>4.5 </a:t>
            </a:r>
            <a:r>
              <a:rPr lang="en-US" dirty="0"/>
              <a:t>(2.2 - 8.4); For street drug use was </a:t>
            </a:r>
            <a:r>
              <a:rPr lang="en-US" b="1" dirty="0"/>
              <a:t>2.2</a:t>
            </a:r>
            <a:r>
              <a:rPr lang="en-US" dirty="0"/>
              <a:t> (1.3–3.7); and for combined street drug use and problem drug/alcohol use was </a:t>
            </a:r>
            <a:r>
              <a:rPr lang="en-US" b="1" dirty="0"/>
              <a:t>4.9</a:t>
            </a:r>
            <a:r>
              <a:rPr lang="en-US" dirty="0"/>
              <a:t> (2.5–9.7).</a:t>
            </a:r>
          </a:p>
          <a:p>
            <a:pPr algn="l" rtl="0"/>
            <a:r>
              <a:rPr lang="en-US" dirty="0"/>
              <a:t>When this study was pooled with the results of another study of 249 subjects with documented multiple different drug addictions compared to drug free individuals of the same ethnic backgrounds, the results were consistent and even more significant (p = 0.00003). Risk for drug dependence and abuse was associated with rs324420(</a:t>
            </a:r>
            <a:r>
              <a:rPr lang="en-US" b="1" dirty="0"/>
              <a:t>A;A</a:t>
            </a:r>
            <a:r>
              <a:rPr lang="en-US" dirty="0"/>
              <a:t>) </a:t>
            </a:r>
            <a:r>
              <a:rPr lang="en-US" u="sng" dirty="0"/>
              <a:t>homozygotes</a:t>
            </a:r>
            <a:r>
              <a:rPr lang="en-US" dirty="0"/>
              <a:t>. In a study of 40 daily </a:t>
            </a:r>
            <a:r>
              <a:rPr lang="en-US" b="1" dirty="0"/>
              <a:t>marijuana users </a:t>
            </a:r>
            <a:r>
              <a:rPr lang="en-US" dirty="0"/>
              <a:t>who abstained for 24 h and were then presented with a cue-elicited craving paradigm, followed by smoking a marijuana cigarette, rs324420(</a:t>
            </a:r>
            <a:r>
              <a:rPr lang="en-US" b="1" dirty="0"/>
              <a:t>A</a:t>
            </a:r>
            <a:r>
              <a:rPr lang="en-US" dirty="0"/>
              <a:t>) was significantly associated with </a:t>
            </a:r>
            <a:r>
              <a:rPr lang="en-US" u="sng" dirty="0"/>
              <a:t>changes in withdrawal</a:t>
            </a:r>
            <a:r>
              <a:rPr lang="en-US" dirty="0"/>
              <a:t> after abstinence and with happiness after smoking marijuana, but was not associated with changes in heart rate after smoking or with changes in craving or other acute effects.</a:t>
            </a:r>
          </a:p>
        </p:txBody>
      </p:sp>
    </p:spTree>
    <p:extLst>
      <p:ext uri="{BB962C8B-B14F-4D97-AF65-F5344CB8AC3E}">
        <p14:creationId xmlns:p14="http://schemas.microsoft.com/office/powerpoint/2010/main" val="8877856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The rs324420(A;A) variant</a:t>
            </a:r>
            <a:endParaRPr lang="he-IL" b="1" dirty="0"/>
          </a:p>
        </p:txBody>
      </p:sp>
      <p:sp>
        <p:nvSpPr>
          <p:cNvPr id="3" name="Rectangle 2"/>
          <p:cNvSpPr/>
          <p:nvPr/>
        </p:nvSpPr>
        <p:spPr>
          <a:xfrm>
            <a:off x="381000" y="1447800"/>
            <a:ext cx="8382000" cy="4524315"/>
          </a:xfrm>
          <a:prstGeom prst="rect">
            <a:avLst/>
          </a:prstGeom>
        </p:spPr>
        <p:txBody>
          <a:bodyPr wrap="square">
            <a:spAutoFit/>
          </a:bodyPr>
          <a:lstStyle/>
          <a:p>
            <a:pPr algn="l" rtl="0"/>
            <a:r>
              <a:rPr lang="en-US" dirty="0"/>
              <a:t>This variant has also been associated with </a:t>
            </a:r>
            <a:r>
              <a:rPr lang="en-US" b="1" dirty="0"/>
              <a:t>pain insensitivity</a:t>
            </a:r>
            <a:r>
              <a:rPr lang="en-US" dirty="0"/>
              <a:t>. In a 2016 study, about 1,000 women undergoing surgery for breast cancer were tested for cold and heat pain sensitivity; rs324420(</a:t>
            </a:r>
            <a:r>
              <a:rPr lang="en-US" b="1" dirty="0"/>
              <a:t>A;A</a:t>
            </a:r>
            <a:r>
              <a:rPr lang="en-US" dirty="0"/>
              <a:t>) individuals reported significantly </a:t>
            </a:r>
            <a:r>
              <a:rPr lang="en-US" u="sng" dirty="0"/>
              <a:t>lower</a:t>
            </a:r>
            <a:r>
              <a:rPr lang="en-US" dirty="0"/>
              <a:t> cold pain </a:t>
            </a:r>
            <a:r>
              <a:rPr lang="en-US" u="sng" dirty="0"/>
              <a:t>sensitivity</a:t>
            </a:r>
            <a:r>
              <a:rPr lang="en-US" dirty="0"/>
              <a:t> and less need for postoperative analgesia. The rs324420(</a:t>
            </a:r>
            <a:r>
              <a:rPr lang="en-US" b="1" dirty="0"/>
              <a:t>A;C</a:t>
            </a:r>
            <a:r>
              <a:rPr lang="en-US" dirty="0"/>
              <a:t>) genotype was also seen in a woman with unusually high pain tolerance, along with a ~8kb heterozygous micro-deletion of the adjacent FAAH </a:t>
            </a:r>
            <a:r>
              <a:rPr lang="en-US" dirty="0" err="1"/>
              <a:t>pseudogene</a:t>
            </a:r>
            <a:r>
              <a:rPr lang="en-US" dirty="0"/>
              <a:t>. </a:t>
            </a:r>
          </a:p>
          <a:p>
            <a:pPr algn="l" rtl="0"/>
            <a:r>
              <a:rPr lang="en-US" dirty="0"/>
              <a:t>From a different perspective, a 2016 study published in the Journal of Happiness Studies found "a strong correlation between a nation's happiness and the presence of the (rs324420) </a:t>
            </a:r>
            <a:r>
              <a:rPr lang="en-US" b="1" dirty="0"/>
              <a:t>A</a:t>
            </a:r>
            <a:r>
              <a:rPr lang="en-US" dirty="0"/>
              <a:t> allele in the fatty acid amide hydrolase (FAAH) gene". </a:t>
            </a:r>
          </a:p>
          <a:p>
            <a:pPr algn="l" rtl="0"/>
            <a:r>
              <a:rPr lang="en-US" dirty="0"/>
              <a:t>As optimistic, happy people, that are (A;A) allele carriers, suffer much less from depression, anxiety &amp; mental stress disorders and may feel little effect of CBD. The inhibition of FAAH activity by CBD may improve the mental conditions of patients that are carriers of (A;C) or (C;C) alleles - that have a very active FAAH enzyme. </a:t>
            </a:r>
          </a:p>
          <a:p>
            <a:pPr algn="l" rtl="0"/>
            <a:r>
              <a:rPr lang="en-US" dirty="0"/>
              <a:t>About one third of patients that try CBD oil do not feel improvement in their symptoms. Therefore, we’ll invent a saliva </a:t>
            </a:r>
            <a:r>
              <a:rPr lang="en-US" b="1" dirty="0"/>
              <a:t>genetic test </a:t>
            </a:r>
            <a:r>
              <a:rPr lang="en-US" dirty="0"/>
              <a:t>in order to </a:t>
            </a:r>
            <a:r>
              <a:rPr lang="en-US" u="sng" dirty="0"/>
              <a:t>predict</a:t>
            </a:r>
            <a:r>
              <a:rPr lang="en-US" dirty="0"/>
              <a:t> the individual response (or no response) to CBD according to the mutations of the FAAH genes.</a:t>
            </a:r>
          </a:p>
        </p:txBody>
      </p:sp>
    </p:spTree>
    <p:extLst>
      <p:ext uri="{BB962C8B-B14F-4D97-AF65-F5344CB8AC3E}">
        <p14:creationId xmlns:p14="http://schemas.microsoft.com/office/powerpoint/2010/main" val="2593495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The effects of CBD are individual</a:t>
            </a:r>
            <a:endParaRPr lang="he-IL" b="1" dirty="0"/>
          </a:p>
        </p:txBody>
      </p:sp>
      <p:sp>
        <p:nvSpPr>
          <p:cNvPr id="3" name="Rectangle 2"/>
          <p:cNvSpPr/>
          <p:nvPr/>
        </p:nvSpPr>
        <p:spPr>
          <a:xfrm>
            <a:off x="838200" y="1524000"/>
            <a:ext cx="7848600" cy="4801314"/>
          </a:xfrm>
          <a:prstGeom prst="rect">
            <a:avLst/>
          </a:prstGeom>
        </p:spPr>
        <p:txBody>
          <a:bodyPr wrap="square">
            <a:spAutoFit/>
          </a:bodyPr>
          <a:lstStyle/>
          <a:p>
            <a:pPr algn="l" rtl="0"/>
            <a:r>
              <a:rPr lang="en-US" dirty="0"/>
              <a:t>A professor of clinical psychiatry noted recently: “About 20 percent of Americans may have a genetic mutation that makes them naturally </a:t>
            </a:r>
            <a:r>
              <a:rPr lang="en-US" b="1" dirty="0"/>
              <a:t>produce more </a:t>
            </a:r>
            <a:r>
              <a:rPr lang="en-US" dirty="0" err="1"/>
              <a:t>endocannabinoids</a:t>
            </a:r>
            <a:r>
              <a:rPr lang="en-US" dirty="0"/>
              <a:t> [</a:t>
            </a:r>
            <a:r>
              <a:rPr lang="en-US" b="1" dirty="0" err="1"/>
              <a:t>eCBs</a:t>
            </a:r>
            <a:r>
              <a:rPr lang="en-US" dirty="0"/>
              <a:t>].</a:t>
            </a:r>
          </a:p>
          <a:p>
            <a:pPr algn="l" rtl="0"/>
            <a:r>
              <a:rPr lang="en-US" dirty="0"/>
              <a:t>If you have that mutation, you might be prone to lower levels of anxiety, but because you already have extra </a:t>
            </a:r>
            <a:r>
              <a:rPr lang="en-US" dirty="0" err="1"/>
              <a:t>eCBs</a:t>
            </a:r>
            <a:r>
              <a:rPr lang="en-US" dirty="0"/>
              <a:t>, you might </a:t>
            </a:r>
            <a:r>
              <a:rPr lang="en-US" b="1" dirty="0"/>
              <a:t>not</a:t>
            </a:r>
            <a:r>
              <a:rPr lang="en-US" dirty="0"/>
              <a:t> see much of a difference when you take CBD.</a:t>
            </a:r>
          </a:p>
          <a:p>
            <a:pPr algn="l" rtl="0"/>
            <a:r>
              <a:rPr lang="en-US" dirty="0"/>
              <a:t>CBD may be popular, but that doesn’t mean it is a “miracle drug” that will work for everyone. It’s possible that you’ll find that CBD simply doesn’t work for you.</a:t>
            </a:r>
          </a:p>
          <a:p>
            <a:pPr algn="l" rtl="0"/>
            <a:r>
              <a:rPr lang="en-US" dirty="0"/>
              <a:t>Your level of </a:t>
            </a:r>
            <a:r>
              <a:rPr lang="en-US" b="1" dirty="0"/>
              <a:t>absorption</a:t>
            </a:r>
            <a:r>
              <a:rPr lang="en-US" dirty="0"/>
              <a:t> and </a:t>
            </a:r>
            <a:r>
              <a:rPr lang="en-US" b="1" dirty="0"/>
              <a:t>reaction</a:t>
            </a:r>
            <a:r>
              <a:rPr lang="en-US" dirty="0"/>
              <a:t> to CBD as well as its </a:t>
            </a:r>
            <a:r>
              <a:rPr lang="en-US" b="1" dirty="0"/>
              <a:t>metabolism</a:t>
            </a:r>
            <a:r>
              <a:rPr lang="en-US" dirty="0"/>
              <a:t> depends on a variety of factors including:</a:t>
            </a:r>
          </a:p>
          <a:p>
            <a:pPr algn="l" rtl="0"/>
            <a:r>
              <a:rPr lang="en-US" dirty="0"/>
              <a:t>Metabolism</a:t>
            </a:r>
          </a:p>
          <a:p>
            <a:pPr algn="l" rtl="0"/>
            <a:r>
              <a:rPr lang="en-US" dirty="0"/>
              <a:t>Biochemistry</a:t>
            </a:r>
          </a:p>
          <a:p>
            <a:pPr algn="l" rtl="0"/>
            <a:r>
              <a:rPr lang="en-US" b="1" dirty="0"/>
              <a:t>Genetics</a:t>
            </a:r>
            <a:r>
              <a:rPr lang="en-US" dirty="0"/>
              <a:t>.</a:t>
            </a:r>
          </a:p>
          <a:p>
            <a:pPr algn="l" rtl="0"/>
            <a:r>
              <a:rPr lang="en-US" sz="800" dirty="0"/>
              <a:t> </a:t>
            </a:r>
          </a:p>
          <a:p>
            <a:pPr algn="l" rtl="0"/>
            <a:r>
              <a:rPr lang="en-US" sz="2400" b="1" dirty="0"/>
              <a:t>Common forms of CBD application</a:t>
            </a:r>
            <a:r>
              <a:rPr lang="en-US" dirty="0"/>
              <a:t>: </a:t>
            </a:r>
          </a:p>
          <a:p>
            <a:pPr algn="l" rtl="0"/>
            <a:r>
              <a:rPr lang="en-US" dirty="0"/>
              <a:t>Oil tinctures, topical creams, </a:t>
            </a:r>
            <a:r>
              <a:rPr lang="en-US" dirty="0" err="1"/>
              <a:t>Vaping</a:t>
            </a:r>
            <a:r>
              <a:rPr lang="en-US" dirty="0"/>
              <a:t> oils, capsules, transdermal patches, suppositories and edibles like gummies and chocolate.</a:t>
            </a:r>
            <a:endParaRPr lang="he-IL" dirty="0"/>
          </a:p>
        </p:txBody>
      </p:sp>
    </p:spTree>
    <p:extLst>
      <p:ext uri="{BB962C8B-B14F-4D97-AF65-F5344CB8AC3E}">
        <p14:creationId xmlns:p14="http://schemas.microsoft.com/office/powerpoint/2010/main" val="10904324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b="1" dirty="0"/>
              <a:t>Fatty acid binding protein</a:t>
            </a:r>
            <a:endParaRPr lang="he-IL" b="1"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03774" y="838331"/>
            <a:ext cx="2235026" cy="1676269"/>
          </a:xfrm>
          <a:prstGeom prst="rect">
            <a:avLst/>
          </a:prstGeom>
        </p:spPr>
      </p:pic>
      <p:sp>
        <p:nvSpPr>
          <p:cNvPr id="4" name="TextBox 3"/>
          <p:cNvSpPr txBox="1"/>
          <p:nvPr/>
        </p:nvSpPr>
        <p:spPr>
          <a:xfrm>
            <a:off x="5791200" y="1600200"/>
            <a:ext cx="787139" cy="369332"/>
          </a:xfrm>
          <a:prstGeom prst="rect">
            <a:avLst/>
          </a:prstGeom>
          <a:noFill/>
        </p:spPr>
        <p:txBody>
          <a:bodyPr wrap="none" rtlCol="1">
            <a:spAutoFit/>
          </a:bodyPr>
          <a:lstStyle/>
          <a:p>
            <a:r>
              <a:rPr lang="en-US" b="1" dirty="0"/>
              <a:t>FABP3</a:t>
            </a:r>
            <a:endParaRPr lang="he-IL" b="1" dirty="0"/>
          </a:p>
        </p:txBody>
      </p:sp>
      <p:sp>
        <p:nvSpPr>
          <p:cNvPr id="5" name="Rectangle 4"/>
          <p:cNvSpPr/>
          <p:nvPr/>
        </p:nvSpPr>
        <p:spPr>
          <a:xfrm>
            <a:off x="762000" y="2438400"/>
            <a:ext cx="8001000" cy="3970318"/>
          </a:xfrm>
          <a:prstGeom prst="rect">
            <a:avLst/>
          </a:prstGeom>
        </p:spPr>
        <p:txBody>
          <a:bodyPr wrap="square">
            <a:spAutoFit/>
          </a:bodyPr>
          <a:lstStyle/>
          <a:p>
            <a:pPr algn="l" rtl="0"/>
            <a:r>
              <a:rPr lang="en-US" dirty="0"/>
              <a:t>The fatty-acid-binding proteins (</a:t>
            </a:r>
            <a:r>
              <a:rPr lang="en-US" b="1" dirty="0"/>
              <a:t>FABPs</a:t>
            </a:r>
            <a:r>
              <a:rPr lang="en-US" dirty="0"/>
              <a:t>) are a family of </a:t>
            </a:r>
            <a:r>
              <a:rPr lang="en-US" b="1" dirty="0"/>
              <a:t>transport proteins </a:t>
            </a:r>
            <a:r>
              <a:rPr lang="en-US" dirty="0"/>
              <a:t>for fatty acids [Fas] and other lipophilic substances such as eicosanoids and </a:t>
            </a:r>
            <a:r>
              <a:rPr lang="en-US" dirty="0" err="1"/>
              <a:t>retinoids</a:t>
            </a:r>
            <a:r>
              <a:rPr lang="en-US" dirty="0"/>
              <a:t>. These proteins are thought to facilitate the transfer of FAs between extra- and intra-cellular membranes. Some family members are also believed to transport lipophilic molecules from outer cell membrane to certain intracellular receptors such as PPAR. The FABPs are intracellular carriers that “solubilize” the </a:t>
            </a:r>
            <a:r>
              <a:rPr lang="en-US" dirty="0" err="1"/>
              <a:t>endocannabinoid</a:t>
            </a:r>
            <a:r>
              <a:rPr lang="en-US" dirty="0"/>
              <a:t> [</a:t>
            </a:r>
            <a:r>
              <a:rPr lang="en-US" dirty="0" err="1"/>
              <a:t>eCB</a:t>
            </a:r>
            <a:r>
              <a:rPr lang="en-US" dirty="0"/>
              <a:t>] </a:t>
            </a:r>
            <a:r>
              <a:rPr lang="en-US" dirty="0" err="1"/>
              <a:t>anandamide</a:t>
            </a:r>
            <a:r>
              <a:rPr lang="en-US" dirty="0"/>
              <a:t> (</a:t>
            </a:r>
            <a:r>
              <a:rPr lang="en-US" b="1" dirty="0"/>
              <a:t>AEA</a:t>
            </a:r>
            <a:r>
              <a:rPr lang="en-US" dirty="0"/>
              <a:t>), transporting AEA to the breakdown by FAAH. Compounds that bind to FABPs block AEA breakdown, raising its level. The cannabinoids (</a:t>
            </a:r>
            <a:r>
              <a:rPr lang="en-US" b="1" dirty="0"/>
              <a:t>THC</a:t>
            </a:r>
            <a:r>
              <a:rPr lang="en-US" dirty="0"/>
              <a:t> and </a:t>
            </a:r>
            <a:r>
              <a:rPr lang="en-US" b="1" dirty="0"/>
              <a:t>CBD</a:t>
            </a:r>
            <a:r>
              <a:rPr lang="en-US" dirty="0"/>
              <a:t>) are also discovered to bind human FABPs (</a:t>
            </a:r>
            <a:r>
              <a:rPr lang="en-US" b="1" dirty="0"/>
              <a:t>1</a:t>
            </a:r>
            <a:r>
              <a:rPr lang="en-US" dirty="0"/>
              <a:t>, </a:t>
            </a:r>
            <a:r>
              <a:rPr lang="en-US" b="1" dirty="0"/>
              <a:t>3</a:t>
            </a:r>
            <a:r>
              <a:rPr lang="en-US" dirty="0"/>
              <a:t>, </a:t>
            </a:r>
            <a:r>
              <a:rPr lang="en-US" b="1" dirty="0"/>
              <a:t>5</a:t>
            </a:r>
            <a:r>
              <a:rPr lang="en-US" dirty="0"/>
              <a:t>, and </a:t>
            </a:r>
            <a:r>
              <a:rPr lang="en-US" b="1" dirty="0"/>
              <a:t>7</a:t>
            </a:r>
            <a:r>
              <a:rPr lang="en-US" dirty="0"/>
              <a:t>) that function as intracellular carriers, as THC and CBD inhibit the cellular uptake and catabolism of AEA by targeting FABPs. Competition for FABPs may in part or wholly explain the increased circulating levels of </a:t>
            </a:r>
            <a:r>
              <a:rPr lang="en-US" dirty="0" err="1"/>
              <a:t>eCBs</a:t>
            </a:r>
            <a:r>
              <a:rPr lang="en-US" dirty="0"/>
              <a:t> reported after consumption of cannabinoids. Levels of fatty-acid-binding protein have been shown to decline with ageing in the mouse brain, possibly contributing to age-associated decline in synaptic activity.</a:t>
            </a:r>
            <a:endParaRPr lang="he-IL" dirty="0"/>
          </a:p>
        </p:txBody>
      </p:sp>
    </p:spTree>
    <p:extLst>
      <p:ext uri="{BB962C8B-B14F-4D97-AF65-F5344CB8AC3E}">
        <p14:creationId xmlns:p14="http://schemas.microsoft.com/office/powerpoint/2010/main" val="23144776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b="1" dirty="0"/>
              <a:t>THC – CBD – FABP – FAAH - AEA</a:t>
            </a:r>
            <a:endParaRPr lang="he-IL" b="1" dirty="0"/>
          </a:p>
        </p:txBody>
      </p:sp>
      <p:sp>
        <p:nvSpPr>
          <p:cNvPr id="3" name="Rectangle 2"/>
          <p:cNvSpPr/>
          <p:nvPr/>
        </p:nvSpPr>
        <p:spPr>
          <a:xfrm>
            <a:off x="533400" y="1419285"/>
            <a:ext cx="8077200" cy="4524315"/>
          </a:xfrm>
          <a:prstGeom prst="rect">
            <a:avLst/>
          </a:prstGeom>
        </p:spPr>
        <p:txBody>
          <a:bodyPr wrap="square">
            <a:spAutoFit/>
          </a:bodyPr>
          <a:lstStyle/>
          <a:p>
            <a:pPr algn="l" rtl="0"/>
            <a:r>
              <a:rPr lang="en-US" dirty="0"/>
              <a:t>Δ(9)-</a:t>
            </a:r>
            <a:r>
              <a:rPr lang="en-US" dirty="0" err="1"/>
              <a:t>Tetrahydrocannabinol</a:t>
            </a:r>
            <a:r>
              <a:rPr lang="en-US" dirty="0"/>
              <a:t> (</a:t>
            </a:r>
            <a:r>
              <a:rPr lang="en-US" b="1" dirty="0"/>
              <a:t>THC</a:t>
            </a:r>
            <a:r>
              <a:rPr lang="en-US" dirty="0"/>
              <a:t>) and </a:t>
            </a:r>
            <a:r>
              <a:rPr lang="en-US" dirty="0" err="1"/>
              <a:t>cannabidiol</a:t>
            </a:r>
            <a:r>
              <a:rPr lang="en-US" dirty="0"/>
              <a:t> (</a:t>
            </a:r>
            <a:r>
              <a:rPr lang="en-US" b="1" dirty="0"/>
              <a:t>CBD</a:t>
            </a:r>
            <a:r>
              <a:rPr lang="en-US" dirty="0"/>
              <a:t>) occur naturally in </a:t>
            </a:r>
            <a:r>
              <a:rPr lang="en-US" i="1" dirty="0"/>
              <a:t>Cannabis</a:t>
            </a:r>
            <a:r>
              <a:rPr lang="en-US" dirty="0"/>
              <a:t> and may be formulated, individually or in combination in pharmaceuticals such as </a:t>
            </a:r>
            <a:r>
              <a:rPr lang="en-US" dirty="0" err="1"/>
              <a:t>Marinol</a:t>
            </a:r>
            <a:r>
              <a:rPr lang="en-US" dirty="0"/>
              <a:t>, </a:t>
            </a:r>
            <a:r>
              <a:rPr lang="en-US" dirty="0" err="1"/>
              <a:t>Sativex</a:t>
            </a:r>
            <a:r>
              <a:rPr lang="en-US" dirty="0"/>
              <a:t> or </a:t>
            </a:r>
            <a:r>
              <a:rPr lang="en-US" dirty="0" err="1"/>
              <a:t>Epidiolex</a:t>
            </a:r>
            <a:r>
              <a:rPr lang="en-US" dirty="0"/>
              <a:t>. These hydrophobic compounds are transported in blood by albumin or lipoproteins. Recent reports suggest that CBD and THC elevate the levels of the </a:t>
            </a:r>
            <a:r>
              <a:rPr lang="en-US" dirty="0" err="1"/>
              <a:t>endocannabinoid</a:t>
            </a:r>
            <a:r>
              <a:rPr lang="en-US" dirty="0"/>
              <a:t> [</a:t>
            </a:r>
            <a:r>
              <a:rPr lang="en-US" dirty="0" err="1"/>
              <a:t>eCB</a:t>
            </a:r>
            <a:r>
              <a:rPr lang="en-US" dirty="0"/>
              <a:t>] </a:t>
            </a:r>
            <a:r>
              <a:rPr lang="en-US" dirty="0" err="1"/>
              <a:t>anandamide</a:t>
            </a:r>
            <a:r>
              <a:rPr lang="en-US" dirty="0"/>
              <a:t> (</a:t>
            </a:r>
            <a:r>
              <a:rPr lang="en-US" b="1" dirty="0"/>
              <a:t>AEA</a:t>
            </a:r>
            <a:r>
              <a:rPr lang="en-US" dirty="0"/>
              <a:t>) when administered to humans, suggesting that </a:t>
            </a:r>
            <a:r>
              <a:rPr lang="en-US" dirty="0" err="1"/>
              <a:t>phytocannabinoids</a:t>
            </a:r>
            <a:r>
              <a:rPr lang="en-US" dirty="0"/>
              <a:t> [</a:t>
            </a:r>
            <a:r>
              <a:rPr lang="en-US" dirty="0" err="1"/>
              <a:t>pCBs</a:t>
            </a:r>
            <a:r>
              <a:rPr lang="en-US" dirty="0"/>
              <a:t>] target cellular proteins involved in </a:t>
            </a:r>
            <a:r>
              <a:rPr lang="en-US" b="1" dirty="0" err="1"/>
              <a:t>eCB</a:t>
            </a:r>
            <a:r>
              <a:rPr lang="en-US" b="1" dirty="0"/>
              <a:t> clearance</a:t>
            </a:r>
            <a:r>
              <a:rPr lang="en-US" dirty="0"/>
              <a:t>. Fatty acid-binding proteins (</a:t>
            </a:r>
            <a:r>
              <a:rPr lang="en-US" b="1" dirty="0"/>
              <a:t>FABPs</a:t>
            </a:r>
            <a:r>
              <a:rPr lang="en-US" dirty="0"/>
              <a:t>) are intracellular proteins that mediate AEA transport to its catabolic enzyme fatty acid amide hydrolase (</a:t>
            </a:r>
            <a:r>
              <a:rPr lang="en-US" b="1" dirty="0"/>
              <a:t>FAAH</a:t>
            </a:r>
            <a:r>
              <a:rPr lang="en-US" dirty="0"/>
              <a:t>). By computational analysis and ligand displacement assays, it was shown that at least three human FABPs bind THC and CBD and demonstrate that THC and CBD inhibit the cellular uptake and catabolism of AEA by targeting FABPs. In contrast to rodent FAAH, CBD does not inhibit the enzymatic actions of human FAAH, and thus FAAH inhibition cannot account for the observed increase in circulating AEA in humans following CBD consumption. Using computational molecular docking and site-directed mutagenesis, key residues within the active site of FAAH that confer the species-specific sensitivity to inhibition by CBD, were identified.</a:t>
            </a:r>
            <a:endParaRPr lang="he-IL" dirty="0"/>
          </a:p>
        </p:txBody>
      </p:sp>
    </p:spTree>
    <p:extLst>
      <p:ext uri="{BB962C8B-B14F-4D97-AF65-F5344CB8AC3E}">
        <p14:creationId xmlns:p14="http://schemas.microsoft.com/office/powerpoint/2010/main" val="17345366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THC &amp; CBD bind FABPs</a:t>
            </a:r>
            <a:endParaRPr lang="he-IL" b="1"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62200" y="1752600"/>
            <a:ext cx="4114800" cy="4114800"/>
          </a:xfrm>
          <a:prstGeom prst="rect">
            <a:avLst/>
          </a:prstGeom>
        </p:spPr>
      </p:pic>
      <p:sp>
        <p:nvSpPr>
          <p:cNvPr id="4" name="TextBox 3"/>
          <p:cNvSpPr txBox="1"/>
          <p:nvPr/>
        </p:nvSpPr>
        <p:spPr>
          <a:xfrm>
            <a:off x="1203441" y="4800600"/>
            <a:ext cx="2377959" cy="369332"/>
          </a:xfrm>
          <a:prstGeom prst="rect">
            <a:avLst/>
          </a:prstGeom>
          <a:noFill/>
        </p:spPr>
        <p:txBody>
          <a:bodyPr wrap="none" rtlCol="1">
            <a:spAutoFit/>
          </a:bodyPr>
          <a:lstStyle/>
          <a:p>
            <a:r>
              <a:rPr lang="en-US" b="1" dirty="0"/>
              <a:t>E</a:t>
            </a:r>
            <a:r>
              <a:rPr lang="en-US" dirty="0"/>
              <a:t>ndoplasmic </a:t>
            </a:r>
            <a:r>
              <a:rPr lang="en-US" b="1" dirty="0"/>
              <a:t>R</a:t>
            </a:r>
            <a:r>
              <a:rPr lang="en-US" dirty="0"/>
              <a:t>eticulum</a:t>
            </a:r>
            <a:endParaRPr lang="he-IL" dirty="0"/>
          </a:p>
        </p:txBody>
      </p:sp>
      <p:sp>
        <p:nvSpPr>
          <p:cNvPr id="5" name="TextBox 4"/>
          <p:cNvSpPr txBox="1"/>
          <p:nvPr/>
        </p:nvSpPr>
        <p:spPr>
          <a:xfrm>
            <a:off x="1031386" y="5486400"/>
            <a:ext cx="1330814" cy="369332"/>
          </a:xfrm>
          <a:prstGeom prst="rect">
            <a:avLst/>
          </a:prstGeom>
          <a:noFill/>
        </p:spPr>
        <p:txBody>
          <a:bodyPr wrap="none" rtlCol="1">
            <a:spAutoFit/>
          </a:bodyPr>
          <a:lstStyle/>
          <a:p>
            <a:r>
              <a:rPr lang="en-US" dirty="0"/>
              <a:t>Cell Nucleus</a:t>
            </a:r>
            <a:endParaRPr lang="he-IL" dirty="0"/>
          </a:p>
        </p:txBody>
      </p:sp>
      <p:sp>
        <p:nvSpPr>
          <p:cNvPr id="6" name="TextBox 5"/>
          <p:cNvSpPr txBox="1"/>
          <p:nvPr/>
        </p:nvSpPr>
        <p:spPr>
          <a:xfrm>
            <a:off x="2290947" y="1611868"/>
            <a:ext cx="604653" cy="369332"/>
          </a:xfrm>
          <a:prstGeom prst="rect">
            <a:avLst/>
          </a:prstGeom>
          <a:noFill/>
        </p:spPr>
        <p:txBody>
          <a:bodyPr wrap="none" rtlCol="1">
            <a:spAutoFit/>
          </a:bodyPr>
          <a:lstStyle/>
          <a:p>
            <a:r>
              <a:rPr lang="en-US" b="1" dirty="0"/>
              <a:t>OUT</a:t>
            </a:r>
            <a:endParaRPr lang="he-IL" b="1" dirty="0"/>
          </a:p>
        </p:txBody>
      </p:sp>
      <p:sp>
        <p:nvSpPr>
          <p:cNvPr id="7" name="TextBox 6"/>
          <p:cNvSpPr txBox="1"/>
          <p:nvPr/>
        </p:nvSpPr>
        <p:spPr>
          <a:xfrm>
            <a:off x="2878734" y="2743200"/>
            <a:ext cx="397866" cy="369332"/>
          </a:xfrm>
          <a:prstGeom prst="rect">
            <a:avLst/>
          </a:prstGeom>
          <a:noFill/>
        </p:spPr>
        <p:txBody>
          <a:bodyPr wrap="none" rtlCol="1">
            <a:spAutoFit/>
          </a:bodyPr>
          <a:lstStyle/>
          <a:p>
            <a:r>
              <a:rPr lang="en-US" b="1" dirty="0"/>
              <a:t>IN</a:t>
            </a:r>
            <a:endParaRPr lang="he-IL" b="1" dirty="0"/>
          </a:p>
        </p:txBody>
      </p:sp>
      <p:sp>
        <p:nvSpPr>
          <p:cNvPr id="8" name="TextBox 7"/>
          <p:cNvSpPr txBox="1"/>
          <p:nvPr/>
        </p:nvSpPr>
        <p:spPr>
          <a:xfrm>
            <a:off x="6073354" y="3048000"/>
            <a:ext cx="2765846" cy="2031325"/>
          </a:xfrm>
          <a:prstGeom prst="rect">
            <a:avLst/>
          </a:prstGeom>
          <a:noFill/>
        </p:spPr>
        <p:txBody>
          <a:bodyPr wrap="square" rtlCol="1">
            <a:spAutoFit/>
          </a:bodyPr>
          <a:lstStyle/>
          <a:p>
            <a:pPr algn="l" rtl="0"/>
            <a:r>
              <a:rPr lang="en-US" dirty="0"/>
              <a:t>When FABPs bind </a:t>
            </a:r>
            <a:r>
              <a:rPr lang="en-US" dirty="0" err="1"/>
              <a:t>pCBs</a:t>
            </a:r>
            <a:endParaRPr lang="en-US" dirty="0"/>
          </a:p>
          <a:p>
            <a:pPr algn="l" rtl="0"/>
            <a:r>
              <a:rPr lang="en-US" dirty="0"/>
              <a:t>they cannot move AEA</a:t>
            </a:r>
          </a:p>
          <a:p>
            <a:pPr algn="l" rtl="0"/>
            <a:r>
              <a:rPr lang="en-US" dirty="0"/>
              <a:t>from the cell membrane</a:t>
            </a:r>
          </a:p>
          <a:p>
            <a:pPr algn="l" rtl="0"/>
            <a:r>
              <a:rPr lang="en-US" dirty="0"/>
              <a:t>to the ER and therefore</a:t>
            </a:r>
          </a:p>
          <a:p>
            <a:pPr algn="l" rtl="0"/>
            <a:r>
              <a:rPr lang="en-US" dirty="0"/>
              <a:t>FAAH cannot metabolize</a:t>
            </a:r>
          </a:p>
          <a:p>
            <a:pPr algn="l" rtl="0"/>
            <a:r>
              <a:rPr lang="en-US" dirty="0"/>
              <a:t>AEA and its concentrations</a:t>
            </a:r>
          </a:p>
          <a:p>
            <a:pPr algn="l" rtl="0"/>
            <a:r>
              <a:rPr lang="en-US" dirty="0"/>
              <a:t>gradually increases.</a:t>
            </a:r>
          </a:p>
        </p:txBody>
      </p:sp>
      <p:sp>
        <p:nvSpPr>
          <p:cNvPr id="9" name="Rectangle 8"/>
          <p:cNvSpPr/>
          <p:nvPr/>
        </p:nvSpPr>
        <p:spPr>
          <a:xfrm>
            <a:off x="6073354" y="3048000"/>
            <a:ext cx="2613446" cy="203132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0" name="TextBox 9"/>
          <p:cNvSpPr txBox="1"/>
          <p:nvPr/>
        </p:nvSpPr>
        <p:spPr>
          <a:xfrm>
            <a:off x="375232" y="3048000"/>
            <a:ext cx="2281394" cy="1200329"/>
          </a:xfrm>
          <a:prstGeom prst="rect">
            <a:avLst/>
          </a:prstGeom>
          <a:noFill/>
        </p:spPr>
        <p:txBody>
          <a:bodyPr wrap="none" rtlCol="1">
            <a:spAutoFit/>
          </a:bodyPr>
          <a:lstStyle/>
          <a:p>
            <a:pPr algn="l" rtl="0"/>
            <a:r>
              <a:rPr lang="en-US" dirty="0"/>
              <a:t>The binding pocket</a:t>
            </a:r>
          </a:p>
          <a:p>
            <a:pPr algn="l" rtl="0"/>
            <a:r>
              <a:rPr lang="en-US" dirty="0"/>
              <a:t>of FABPs cannot</a:t>
            </a:r>
          </a:p>
          <a:p>
            <a:pPr algn="l" rtl="0"/>
            <a:r>
              <a:rPr lang="en-US" dirty="0"/>
              <a:t>distinguish between</a:t>
            </a:r>
          </a:p>
          <a:p>
            <a:pPr algn="l" rtl="0"/>
            <a:r>
              <a:rPr lang="en-US" dirty="0"/>
              <a:t>THC &amp; CBD molecules.</a:t>
            </a:r>
            <a:endParaRPr lang="he-IL" dirty="0"/>
          </a:p>
        </p:txBody>
      </p:sp>
      <p:sp>
        <p:nvSpPr>
          <p:cNvPr id="11" name="Rectangle 10"/>
          <p:cNvSpPr/>
          <p:nvPr/>
        </p:nvSpPr>
        <p:spPr>
          <a:xfrm>
            <a:off x="375232" y="3048000"/>
            <a:ext cx="2281394" cy="120032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Tree>
    <p:extLst>
      <p:ext uri="{BB962C8B-B14F-4D97-AF65-F5344CB8AC3E}">
        <p14:creationId xmlns:p14="http://schemas.microsoft.com/office/powerpoint/2010/main" val="11271143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b="1" dirty="0"/>
              <a:t>CBD’s Mode of Action</a:t>
            </a:r>
            <a:endParaRPr lang="he-IL" b="1"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9664" y="1295400"/>
            <a:ext cx="8300936" cy="4876800"/>
          </a:xfrm>
          <a:prstGeom prst="rect">
            <a:avLst/>
          </a:prstGeom>
        </p:spPr>
      </p:pic>
      <p:sp>
        <p:nvSpPr>
          <p:cNvPr id="4" name="TextBox 3"/>
          <p:cNvSpPr txBox="1"/>
          <p:nvPr/>
        </p:nvSpPr>
        <p:spPr>
          <a:xfrm>
            <a:off x="874822" y="4572000"/>
            <a:ext cx="572978" cy="369332"/>
          </a:xfrm>
          <a:prstGeom prst="rect">
            <a:avLst/>
          </a:prstGeom>
          <a:noFill/>
        </p:spPr>
        <p:txBody>
          <a:bodyPr wrap="none" rtlCol="1">
            <a:spAutoFit/>
          </a:bodyPr>
          <a:lstStyle/>
          <a:p>
            <a:r>
              <a:rPr lang="en-US" b="1" dirty="0"/>
              <a:t>AEA</a:t>
            </a:r>
            <a:endParaRPr lang="he-IL" b="1" dirty="0"/>
          </a:p>
        </p:txBody>
      </p:sp>
      <p:sp>
        <p:nvSpPr>
          <p:cNvPr id="5" name="Rectangle 4"/>
          <p:cNvSpPr/>
          <p:nvPr/>
        </p:nvSpPr>
        <p:spPr>
          <a:xfrm>
            <a:off x="7924800" y="1676400"/>
            <a:ext cx="685800" cy="1676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6" name="Rectangle 5"/>
          <p:cNvSpPr/>
          <p:nvPr/>
        </p:nvSpPr>
        <p:spPr>
          <a:xfrm>
            <a:off x="5562600" y="1676400"/>
            <a:ext cx="609600" cy="1676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7" name="Rectangle 6"/>
          <p:cNvSpPr/>
          <p:nvPr/>
        </p:nvSpPr>
        <p:spPr>
          <a:xfrm>
            <a:off x="2819400" y="1676400"/>
            <a:ext cx="533400" cy="1600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 name="TextBox 7"/>
          <p:cNvSpPr txBox="1"/>
          <p:nvPr/>
        </p:nvSpPr>
        <p:spPr>
          <a:xfrm>
            <a:off x="3665388" y="6172200"/>
            <a:ext cx="1821012" cy="369332"/>
          </a:xfrm>
          <a:prstGeom prst="rect">
            <a:avLst/>
          </a:prstGeom>
          <a:noFill/>
        </p:spPr>
        <p:txBody>
          <a:bodyPr wrap="none" rtlCol="1">
            <a:spAutoFit/>
          </a:bodyPr>
          <a:lstStyle/>
          <a:p>
            <a:r>
              <a:rPr lang="en-US" dirty="0" err="1"/>
              <a:t>Neuro</a:t>
            </a:r>
            <a:r>
              <a:rPr lang="en-US" dirty="0"/>
              <a:t>-protection</a:t>
            </a:r>
            <a:endParaRPr lang="he-IL" dirty="0"/>
          </a:p>
        </p:txBody>
      </p:sp>
      <p:sp>
        <p:nvSpPr>
          <p:cNvPr id="9" name="TextBox 8"/>
          <p:cNvSpPr txBox="1"/>
          <p:nvPr/>
        </p:nvSpPr>
        <p:spPr>
          <a:xfrm>
            <a:off x="7391400" y="4292025"/>
            <a:ext cx="1711110" cy="584775"/>
          </a:xfrm>
          <a:prstGeom prst="rect">
            <a:avLst/>
          </a:prstGeom>
          <a:noFill/>
        </p:spPr>
        <p:txBody>
          <a:bodyPr wrap="none" rtlCol="1">
            <a:spAutoFit/>
          </a:bodyPr>
          <a:lstStyle/>
          <a:p>
            <a:pPr algn="ctr" rtl="0"/>
            <a:r>
              <a:rPr lang="en-US" sz="1600" b="1" dirty="0"/>
              <a:t>Pro</a:t>
            </a:r>
            <a:r>
              <a:rPr lang="en-US" sz="1600" dirty="0"/>
              <a:t>-inflammatory</a:t>
            </a:r>
          </a:p>
          <a:p>
            <a:pPr algn="ctr" rtl="0"/>
            <a:r>
              <a:rPr lang="en-US" sz="1600" b="1" dirty="0"/>
              <a:t>Anti</a:t>
            </a:r>
            <a:r>
              <a:rPr lang="en-US" sz="1600" dirty="0"/>
              <a:t>-inflammatory</a:t>
            </a:r>
            <a:endParaRPr lang="he-IL" sz="1600" dirty="0"/>
          </a:p>
        </p:txBody>
      </p:sp>
      <p:sp>
        <p:nvSpPr>
          <p:cNvPr id="10" name="TextBox 9"/>
          <p:cNvSpPr txBox="1"/>
          <p:nvPr/>
        </p:nvSpPr>
        <p:spPr>
          <a:xfrm>
            <a:off x="136020" y="2514600"/>
            <a:ext cx="702180" cy="369332"/>
          </a:xfrm>
          <a:prstGeom prst="rect">
            <a:avLst/>
          </a:prstGeom>
          <a:noFill/>
        </p:spPr>
        <p:txBody>
          <a:bodyPr wrap="none" rtlCol="1">
            <a:spAutoFit/>
          </a:bodyPr>
          <a:lstStyle/>
          <a:p>
            <a:r>
              <a:rPr lang="en-US" b="1" dirty="0"/>
              <a:t>FAAH</a:t>
            </a:r>
            <a:endParaRPr lang="he-IL" b="1" dirty="0"/>
          </a:p>
        </p:txBody>
      </p:sp>
      <p:sp>
        <p:nvSpPr>
          <p:cNvPr id="11" name="Rectangle 10"/>
          <p:cNvSpPr/>
          <p:nvPr/>
        </p:nvSpPr>
        <p:spPr>
          <a:xfrm>
            <a:off x="136020" y="1676400"/>
            <a:ext cx="3292980" cy="3352800"/>
          </a:xfrm>
          <a:prstGeom prst="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2" name="Rectangle 11"/>
          <p:cNvSpPr/>
          <p:nvPr/>
        </p:nvSpPr>
        <p:spPr>
          <a:xfrm>
            <a:off x="6248400" y="1676400"/>
            <a:ext cx="838200" cy="16764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Tree>
    <p:extLst>
      <p:ext uri="{BB962C8B-B14F-4D97-AF65-F5344CB8AC3E}">
        <p14:creationId xmlns:p14="http://schemas.microsoft.com/office/powerpoint/2010/main" val="31808389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pPr rtl="0"/>
            <a:r>
              <a:rPr lang="en-US" b="1" dirty="0"/>
              <a:t>Table of Contents</a:t>
            </a:r>
            <a:endParaRPr lang="he-IL" b="1" dirty="0"/>
          </a:p>
        </p:txBody>
      </p:sp>
      <p:sp>
        <p:nvSpPr>
          <p:cNvPr id="3" name="Content Placeholder 2"/>
          <p:cNvSpPr>
            <a:spLocks noGrp="1"/>
          </p:cNvSpPr>
          <p:nvPr>
            <p:ph idx="1"/>
          </p:nvPr>
        </p:nvSpPr>
        <p:spPr>
          <a:xfrm>
            <a:off x="457200" y="914400"/>
            <a:ext cx="8229600" cy="4724400"/>
          </a:xfrm>
        </p:spPr>
        <p:txBody>
          <a:bodyPr>
            <a:noAutofit/>
          </a:bodyPr>
          <a:lstStyle/>
          <a:p>
            <a:pPr algn="l" rtl="0"/>
            <a:r>
              <a:rPr lang="en-US" sz="1600" dirty="0"/>
              <a:t>Definition of </a:t>
            </a:r>
            <a:r>
              <a:rPr lang="en-US" sz="1600" b="1" dirty="0"/>
              <a:t>mental stress</a:t>
            </a:r>
          </a:p>
          <a:p>
            <a:pPr algn="l" rtl="0"/>
            <a:r>
              <a:rPr lang="en-US" sz="1600" b="1" dirty="0"/>
              <a:t>PTSD</a:t>
            </a:r>
            <a:r>
              <a:rPr lang="en-US" sz="1600" dirty="0"/>
              <a:t> symptoms</a:t>
            </a:r>
          </a:p>
          <a:p>
            <a:pPr algn="l" rtl="0"/>
            <a:r>
              <a:rPr lang="en-US" sz="1600" dirty="0"/>
              <a:t>Mode of action of </a:t>
            </a:r>
            <a:r>
              <a:rPr lang="en-US" sz="1600" b="1" dirty="0"/>
              <a:t>CBD, CBDA &amp; CBDV</a:t>
            </a:r>
          </a:p>
          <a:p>
            <a:pPr algn="l" rtl="0"/>
            <a:r>
              <a:rPr lang="en-US" sz="1600" dirty="0"/>
              <a:t>Treatment of </a:t>
            </a:r>
            <a:r>
              <a:rPr lang="en-US" sz="1600" b="1" dirty="0"/>
              <a:t>mental disorders</a:t>
            </a:r>
            <a:r>
              <a:rPr lang="en-US" sz="1600" dirty="0"/>
              <a:t> by CBD</a:t>
            </a:r>
          </a:p>
          <a:p>
            <a:pPr algn="l" rtl="0"/>
            <a:r>
              <a:rPr lang="en-US" sz="1600" dirty="0"/>
              <a:t>The </a:t>
            </a:r>
            <a:r>
              <a:rPr lang="en-US" sz="1600" b="1" dirty="0"/>
              <a:t>ECS</a:t>
            </a:r>
          </a:p>
          <a:p>
            <a:pPr algn="l" rtl="0"/>
            <a:r>
              <a:rPr lang="en-US" sz="1600" dirty="0"/>
              <a:t>Effect of CBD on </a:t>
            </a:r>
            <a:r>
              <a:rPr lang="en-US" sz="1600" b="1" dirty="0"/>
              <a:t>stress</a:t>
            </a:r>
          </a:p>
          <a:p>
            <a:pPr algn="l" rtl="0"/>
            <a:r>
              <a:rPr lang="en-US" sz="1600" b="1" dirty="0"/>
              <a:t>Serotonin</a:t>
            </a:r>
            <a:r>
              <a:rPr lang="en-US" sz="1600" dirty="0"/>
              <a:t> receptors</a:t>
            </a:r>
          </a:p>
          <a:p>
            <a:pPr algn="l" rtl="0"/>
            <a:r>
              <a:rPr lang="en-US" sz="1600" b="1" dirty="0"/>
              <a:t>Adenosine</a:t>
            </a:r>
            <a:r>
              <a:rPr lang="en-US" sz="1600" dirty="0"/>
              <a:t> receptors</a:t>
            </a:r>
          </a:p>
          <a:p>
            <a:pPr algn="l" rtl="0"/>
            <a:r>
              <a:rPr lang="en-US" sz="1600" b="1" dirty="0"/>
              <a:t>FAAH</a:t>
            </a:r>
            <a:r>
              <a:rPr lang="en-US" sz="1600" dirty="0"/>
              <a:t> enzyme &amp; its genes</a:t>
            </a:r>
          </a:p>
          <a:p>
            <a:pPr algn="l" rtl="0"/>
            <a:r>
              <a:rPr lang="en-US" sz="1600" b="1" dirty="0"/>
              <a:t>FABPs </a:t>
            </a:r>
            <a:r>
              <a:rPr lang="en-US" sz="1600" dirty="0"/>
              <a:t>binding proteins (CBs carriers)</a:t>
            </a:r>
          </a:p>
          <a:p>
            <a:pPr algn="l" rtl="0"/>
            <a:r>
              <a:rPr lang="en-US" sz="1600" b="1" dirty="0"/>
              <a:t>Doses</a:t>
            </a:r>
            <a:r>
              <a:rPr lang="en-US" sz="1600" dirty="0"/>
              <a:t> of CBD</a:t>
            </a:r>
          </a:p>
          <a:p>
            <a:pPr algn="l" rtl="0"/>
            <a:r>
              <a:rPr lang="en-US" sz="1600" b="1" dirty="0"/>
              <a:t>Isolate</a:t>
            </a:r>
            <a:r>
              <a:rPr lang="en-US" sz="1600" dirty="0"/>
              <a:t> vs. </a:t>
            </a:r>
            <a:r>
              <a:rPr lang="en-US" sz="1600" b="1" dirty="0"/>
              <a:t>full</a:t>
            </a:r>
            <a:r>
              <a:rPr lang="en-US" sz="1600" dirty="0"/>
              <a:t> or </a:t>
            </a:r>
            <a:r>
              <a:rPr lang="en-US" sz="1600" b="1" dirty="0"/>
              <a:t>broad spectrum</a:t>
            </a:r>
          </a:p>
          <a:p>
            <a:pPr algn="l" rtl="0"/>
            <a:r>
              <a:rPr lang="en-US" sz="1600" dirty="0"/>
              <a:t>Enhancing the </a:t>
            </a:r>
            <a:r>
              <a:rPr lang="en-US" sz="1600" b="1" dirty="0"/>
              <a:t>bioavailability</a:t>
            </a:r>
            <a:r>
              <a:rPr lang="en-US" sz="1600" dirty="0"/>
              <a:t> of CBD</a:t>
            </a:r>
          </a:p>
          <a:p>
            <a:pPr algn="l" rtl="0"/>
            <a:r>
              <a:rPr lang="en-US" sz="1600" b="1" dirty="0"/>
              <a:t>GCR55</a:t>
            </a:r>
          </a:p>
          <a:p>
            <a:pPr algn="l" rtl="0"/>
            <a:r>
              <a:rPr lang="en-US" sz="1600" b="1" dirty="0"/>
              <a:t>TRP</a:t>
            </a:r>
            <a:r>
              <a:rPr lang="en-US" sz="1600" dirty="0"/>
              <a:t> ion channels</a:t>
            </a:r>
          </a:p>
          <a:p>
            <a:pPr algn="l" rtl="0"/>
            <a:r>
              <a:rPr lang="en-US" sz="1600" b="1" dirty="0"/>
              <a:t>Opioid</a:t>
            </a:r>
            <a:r>
              <a:rPr lang="en-US" sz="1600" dirty="0"/>
              <a:t> receptors</a:t>
            </a:r>
          </a:p>
          <a:p>
            <a:pPr algn="l" rtl="0"/>
            <a:r>
              <a:rPr lang="en-US" sz="1600" dirty="0"/>
              <a:t>Effects of </a:t>
            </a:r>
            <a:r>
              <a:rPr lang="en-US" sz="1600" b="1" dirty="0"/>
              <a:t>CBG </a:t>
            </a:r>
            <a:r>
              <a:rPr lang="en-US" sz="1600" dirty="0"/>
              <a:t>&amp;</a:t>
            </a:r>
            <a:r>
              <a:rPr lang="en-US" sz="1600" b="1" dirty="0"/>
              <a:t> CBGA</a:t>
            </a:r>
          </a:p>
          <a:p>
            <a:pPr algn="l" rtl="0"/>
            <a:r>
              <a:rPr lang="en-US" sz="1600" b="1" dirty="0"/>
              <a:t>Adding</a:t>
            </a:r>
            <a:r>
              <a:rPr lang="en-US" sz="1600" dirty="0"/>
              <a:t> a small amount of </a:t>
            </a:r>
            <a:r>
              <a:rPr lang="en-US" sz="1600" b="1" dirty="0"/>
              <a:t>THC</a:t>
            </a:r>
          </a:p>
          <a:p>
            <a:pPr algn="l" rtl="0"/>
            <a:r>
              <a:rPr lang="en-US" sz="1600" b="1" dirty="0"/>
              <a:t>CBD-prescription drugs interactions.</a:t>
            </a:r>
            <a:endParaRPr lang="en-US" sz="1600" dirty="0"/>
          </a:p>
        </p:txBody>
      </p:sp>
    </p:spTree>
    <p:extLst>
      <p:ext uri="{BB962C8B-B14F-4D97-AF65-F5344CB8AC3E}">
        <p14:creationId xmlns:p14="http://schemas.microsoft.com/office/powerpoint/2010/main" val="7328201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fontScale="90000"/>
          </a:bodyPr>
          <a:lstStyle/>
          <a:p>
            <a:r>
              <a:rPr lang="en-US" b="1" dirty="0"/>
              <a:t>Doses of CBD for different disorders</a:t>
            </a:r>
            <a:endParaRPr lang="he-IL" b="1" dirty="0"/>
          </a:p>
        </p:txBody>
      </p:sp>
      <p:sp>
        <p:nvSpPr>
          <p:cNvPr id="3" name="Rectangle 2"/>
          <p:cNvSpPr/>
          <p:nvPr/>
        </p:nvSpPr>
        <p:spPr>
          <a:xfrm>
            <a:off x="838200" y="748367"/>
            <a:ext cx="4572000" cy="3354765"/>
          </a:xfrm>
          <a:prstGeom prst="rect">
            <a:avLst/>
          </a:prstGeom>
        </p:spPr>
        <p:txBody>
          <a:bodyPr>
            <a:spAutoFit/>
          </a:bodyPr>
          <a:lstStyle/>
          <a:p>
            <a:pPr algn="l" rtl="0"/>
            <a:r>
              <a:rPr lang="en-US" u="sng" dirty="0"/>
              <a:t>Suggested CBD Dosages</a:t>
            </a:r>
            <a:r>
              <a:rPr lang="en-US" dirty="0"/>
              <a:t>:</a:t>
            </a:r>
            <a:endParaRPr lang="en-US" sz="800" dirty="0"/>
          </a:p>
          <a:p>
            <a:pPr algn="l" rtl="0"/>
            <a:r>
              <a:rPr lang="en-US" b="1" dirty="0"/>
              <a:t>Epilepsy</a:t>
            </a:r>
            <a:r>
              <a:rPr lang="en-US" dirty="0"/>
              <a:t>: 600 - </a:t>
            </a:r>
            <a:r>
              <a:rPr lang="en-US" b="1" dirty="0"/>
              <a:t>800</a:t>
            </a:r>
            <a:r>
              <a:rPr lang="en-US" dirty="0"/>
              <a:t> mg per day.</a:t>
            </a:r>
            <a:endParaRPr lang="en-US" sz="800" b="1" dirty="0"/>
          </a:p>
          <a:p>
            <a:pPr algn="l" rtl="0"/>
            <a:r>
              <a:rPr lang="en-US" b="1" dirty="0"/>
              <a:t>Psychosis</a:t>
            </a:r>
            <a:r>
              <a:rPr lang="en-US" dirty="0"/>
              <a:t>: 600 mg per day.</a:t>
            </a:r>
            <a:endParaRPr lang="he-IL" sz="800" dirty="0"/>
          </a:p>
          <a:p>
            <a:pPr algn="l" rtl="0"/>
            <a:r>
              <a:rPr lang="en-US" b="1" dirty="0"/>
              <a:t>Anxiety</a:t>
            </a:r>
            <a:r>
              <a:rPr lang="en-US" dirty="0"/>
              <a:t>: 300 - 600 mg per day. </a:t>
            </a:r>
            <a:r>
              <a:rPr lang="en-US" sz="1200" dirty="0">
                <a:solidFill>
                  <a:srgbClr val="0070C0"/>
                </a:solidFill>
              </a:rPr>
              <a:t>Blessing EM et al </a:t>
            </a:r>
            <a:r>
              <a:rPr lang="en-US" sz="1200" dirty="0" err="1">
                <a:solidFill>
                  <a:srgbClr val="0070C0"/>
                </a:solidFill>
              </a:rPr>
              <a:t>Cannabidiol</a:t>
            </a:r>
            <a:r>
              <a:rPr lang="en-US" sz="1200" dirty="0">
                <a:solidFill>
                  <a:srgbClr val="0070C0"/>
                </a:solidFill>
              </a:rPr>
              <a:t> as a potential treatment for anxiety disorders. </a:t>
            </a:r>
            <a:r>
              <a:rPr lang="en-US" sz="1200" dirty="0" err="1">
                <a:solidFill>
                  <a:srgbClr val="0070C0"/>
                </a:solidFill>
              </a:rPr>
              <a:t>Neurotherapeutics</a:t>
            </a:r>
            <a:r>
              <a:rPr lang="en-US" sz="1200" dirty="0">
                <a:solidFill>
                  <a:srgbClr val="0070C0"/>
                </a:solidFill>
              </a:rPr>
              <a:t>. </a:t>
            </a:r>
            <a:r>
              <a:rPr lang="en-US" sz="1200" b="1" dirty="0">
                <a:solidFill>
                  <a:srgbClr val="0070C0"/>
                </a:solidFill>
              </a:rPr>
              <a:t>2015</a:t>
            </a:r>
            <a:r>
              <a:rPr lang="en-US" sz="1200" dirty="0">
                <a:solidFill>
                  <a:srgbClr val="0070C0"/>
                </a:solidFill>
              </a:rPr>
              <a:t>;12(4):825‐836. </a:t>
            </a:r>
          </a:p>
          <a:p>
            <a:pPr algn="l" rtl="0"/>
            <a:r>
              <a:rPr lang="en-US" b="1" dirty="0"/>
              <a:t>Mental Stress: </a:t>
            </a:r>
            <a:r>
              <a:rPr lang="en-US" dirty="0"/>
              <a:t>300 – 600 mg per day.</a:t>
            </a:r>
            <a:endParaRPr lang="en-US" sz="800" dirty="0"/>
          </a:p>
          <a:p>
            <a:pPr algn="l" rtl="0"/>
            <a:r>
              <a:rPr lang="en-US" b="1" dirty="0"/>
              <a:t>Parkinson's disease</a:t>
            </a:r>
            <a:r>
              <a:rPr lang="en-US" dirty="0"/>
              <a:t>: 75 - 300 mg per day.</a:t>
            </a:r>
            <a:endParaRPr lang="en-US" sz="800" dirty="0"/>
          </a:p>
          <a:p>
            <a:pPr algn="l" rtl="0"/>
            <a:r>
              <a:rPr lang="en-US" dirty="0"/>
              <a:t>Cancer-related </a:t>
            </a:r>
            <a:r>
              <a:rPr lang="en-US" b="1" dirty="0"/>
              <a:t>pain</a:t>
            </a:r>
            <a:r>
              <a:rPr lang="en-US" dirty="0"/>
              <a:t>: 50 - 600 mg per day.</a:t>
            </a:r>
            <a:endParaRPr lang="en-US" sz="800" dirty="0"/>
          </a:p>
          <a:p>
            <a:pPr algn="l" rtl="0"/>
            <a:r>
              <a:rPr lang="en-US" b="1" dirty="0"/>
              <a:t>Insomnia</a:t>
            </a:r>
            <a:r>
              <a:rPr lang="en-US" dirty="0"/>
              <a:t>: 25 mg per day.</a:t>
            </a:r>
            <a:endParaRPr lang="en-US" sz="800" dirty="0"/>
          </a:p>
          <a:p>
            <a:pPr algn="l" rtl="0"/>
            <a:r>
              <a:rPr lang="en-US" b="1" dirty="0"/>
              <a:t>High blood pressure</a:t>
            </a:r>
            <a:r>
              <a:rPr lang="en-US" dirty="0"/>
              <a:t>: 10 mg per day.</a:t>
            </a:r>
            <a:endParaRPr lang="en-US" sz="800" dirty="0"/>
          </a:p>
          <a:p>
            <a:pPr algn="l" rtl="0"/>
            <a:r>
              <a:rPr lang="en-US" b="1" dirty="0"/>
              <a:t>Inflammatory bowel disease</a:t>
            </a:r>
            <a:r>
              <a:rPr lang="en-US" dirty="0"/>
              <a:t>: </a:t>
            </a:r>
            <a:r>
              <a:rPr lang="en-US" b="1" dirty="0"/>
              <a:t>10</a:t>
            </a:r>
            <a:r>
              <a:rPr lang="en-US" dirty="0"/>
              <a:t> mg per day.</a:t>
            </a:r>
          </a:p>
        </p:txBody>
      </p:sp>
      <p:sp>
        <p:nvSpPr>
          <p:cNvPr id="4" name="Rectangle 3"/>
          <p:cNvSpPr/>
          <p:nvPr/>
        </p:nvSpPr>
        <p:spPr>
          <a:xfrm>
            <a:off x="304800" y="3962400"/>
            <a:ext cx="8458200" cy="2554545"/>
          </a:xfrm>
          <a:prstGeom prst="rect">
            <a:avLst/>
          </a:prstGeom>
        </p:spPr>
        <p:txBody>
          <a:bodyPr wrap="square">
            <a:spAutoFit/>
          </a:bodyPr>
          <a:lstStyle/>
          <a:p>
            <a:pPr algn="l" rtl="0"/>
            <a:r>
              <a:rPr lang="en-US" sz="1600" dirty="0"/>
              <a:t>Finding the right dosage of CBD can be a tricky endeavor. The appropriate amount varies for each individual, as every person has a unique biology that results in a different reaction. One should start with a low dose and slowly increase it over time until he finds his “sweet spot.” Some folks find that taking a daily dose can help sustain a level of CBD in their body, which might stimulate the ECS to make it react more to cannabinoids. Many people use a </a:t>
            </a:r>
            <a:r>
              <a:rPr lang="en-US" sz="1600" dirty="0" err="1"/>
              <a:t>microdosing</a:t>
            </a:r>
            <a:r>
              <a:rPr lang="en-US" sz="1600" dirty="0"/>
              <a:t> technique to find their personal dosage and adjust it as needed over time. Looking at the dosage information for the CBD product that has been FDA approved can also be helpful. For “</a:t>
            </a:r>
            <a:r>
              <a:rPr lang="en-US" sz="1600" dirty="0" err="1"/>
              <a:t>Epidiolex</a:t>
            </a:r>
            <a:r>
              <a:rPr lang="en-US" sz="1600" dirty="0"/>
              <a:t>”, an FDA-approved cannabis-derived medication used to treat seizures in people with certain types of </a:t>
            </a:r>
            <a:r>
              <a:rPr lang="en-US" sz="1600" u="sng" dirty="0"/>
              <a:t>epilepsy</a:t>
            </a:r>
            <a:r>
              <a:rPr lang="en-US" sz="1600" dirty="0"/>
              <a:t>, the starting dosage is </a:t>
            </a:r>
            <a:r>
              <a:rPr lang="en-US" sz="1600" b="1" dirty="0"/>
              <a:t>5 milligrams per kilogram of body weight</a:t>
            </a:r>
            <a:r>
              <a:rPr lang="en-US" sz="1600" dirty="0"/>
              <a:t>. This dose can later be increased to 5 mg per kilogram of body weight </a:t>
            </a:r>
            <a:r>
              <a:rPr lang="en-US" sz="1600" u="sng" dirty="0"/>
              <a:t>twice a day</a:t>
            </a:r>
            <a:r>
              <a:rPr lang="en-US" sz="1600" dirty="0"/>
              <a:t> (total of 10 mg/Kg B.W. {about </a:t>
            </a:r>
            <a:r>
              <a:rPr lang="en-US" sz="1600" b="1" dirty="0"/>
              <a:t>700 mg per day</a:t>
            </a:r>
            <a:r>
              <a:rPr lang="en-US" sz="1600" dirty="0"/>
              <a:t>}).</a:t>
            </a:r>
            <a:endParaRPr lang="he-IL" sz="1600" dirty="0"/>
          </a:p>
        </p:txBody>
      </p:sp>
      <p:sp>
        <p:nvSpPr>
          <p:cNvPr id="5" name="TextBox 4"/>
          <p:cNvSpPr txBox="1"/>
          <p:nvPr/>
        </p:nvSpPr>
        <p:spPr>
          <a:xfrm>
            <a:off x="5173353" y="1196876"/>
            <a:ext cx="2946639" cy="2308324"/>
          </a:xfrm>
          <a:prstGeom prst="rect">
            <a:avLst/>
          </a:prstGeom>
          <a:noFill/>
        </p:spPr>
        <p:txBody>
          <a:bodyPr wrap="none" rtlCol="1">
            <a:spAutoFit/>
          </a:bodyPr>
          <a:lstStyle/>
          <a:p>
            <a:pPr algn="ctr"/>
            <a:r>
              <a:rPr lang="en-US" b="1" dirty="0"/>
              <a:t>One drop = 0.05 milliliter</a:t>
            </a:r>
          </a:p>
          <a:p>
            <a:pPr algn="ctr"/>
            <a:r>
              <a:rPr lang="en-US" dirty="0"/>
              <a:t>10 ml bottle = 200 drops</a:t>
            </a:r>
          </a:p>
          <a:p>
            <a:pPr algn="ctr"/>
            <a:r>
              <a:rPr lang="en-US" b="1" dirty="0"/>
              <a:t>20% CBD </a:t>
            </a:r>
            <a:r>
              <a:rPr lang="en-US" dirty="0"/>
              <a:t>in </a:t>
            </a:r>
            <a:r>
              <a:rPr lang="en-US" b="1" dirty="0"/>
              <a:t>10 ml </a:t>
            </a:r>
            <a:r>
              <a:rPr lang="en-US" dirty="0"/>
              <a:t>= </a:t>
            </a:r>
            <a:r>
              <a:rPr lang="en-US" b="1" dirty="0"/>
              <a:t>2,000 mg</a:t>
            </a:r>
          </a:p>
          <a:p>
            <a:pPr algn="ctr"/>
            <a:r>
              <a:rPr lang="en-US" dirty="0"/>
              <a:t>10 drops = 100 mg</a:t>
            </a:r>
          </a:p>
          <a:p>
            <a:pPr algn="ctr"/>
            <a:r>
              <a:rPr lang="en-US" dirty="0"/>
              <a:t>20 drops = 200 mg</a:t>
            </a:r>
          </a:p>
          <a:p>
            <a:pPr algn="ctr"/>
            <a:r>
              <a:rPr lang="en-US" b="1" dirty="0"/>
              <a:t>30% </a:t>
            </a:r>
            <a:r>
              <a:rPr lang="en-US" dirty="0"/>
              <a:t>CBD in 10 ml = 3,000 mg</a:t>
            </a:r>
          </a:p>
          <a:p>
            <a:pPr algn="ctr"/>
            <a:r>
              <a:rPr lang="en-US" dirty="0"/>
              <a:t>10 drops = 150 mg</a:t>
            </a:r>
          </a:p>
          <a:p>
            <a:pPr algn="ctr"/>
            <a:r>
              <a:rPr lang="en-US" dirty="0"/>
              <a:t>20 drops = 300 mg.</a:t>
            </a:r>
          </a:p>
        </p:txBody>
      </p:sp>
      <p:sp>
        <p:nvSpPr>
          <p:cNvPr id="6" name="Rectangle 5"/>
          <p:cNvSpPr/>
          <p:nvPr/>
        </p:nvSpPr>
        <p:spPr>
          <a:xfrm>
            <a:off x="5183771" y="1219200"/>
            <a:ext cx="2925801" cy="22860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Tree>
    <p:extLst>
      <p:ext uri="{BB962C8B-B14F-4D97-AF65-F5344CB8AC3E}">
        <p14:creationId xmlns:p14="http://schemas.microsoft.com/office/powerpoint/2010/main" val="14265291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rtl="0"/>
            <a:r>
              <a:rPr lang="en-US" b="1" dirty="0"/>
              <a:t>Enhancing CBD’s Bioavailability </a:t>
            </a:r>
            <a:br>
              <a:rPr lang="en-US" b="1" dirty="0"/>
            </a:br>
            <a:r>
              <a:rPr lang="en-US" b="1" dirty="0"/>
              <a:t>by </a:t>
            </a:r>
            <a:r>
              <a:rPr lang="en-US" b="1" dirty="0" err="1"/>
              <a:t>Piperine</a:t>
            </a:r>
            <a:r>
              <a:rPr lang="en-US" b="1" dirty="0"/>
              <a:t> &amp; </a:t>
            </a:r>
            <a:r>
              <a:rPr lang="en-US" b="1" dirty="0" err="1"/>
              <a:t>Chavicine</a:t>
            </a:r>
            <a:endParaRPr lang="he-IL" b="1"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43500" y="1600200"/>
            <a:ext cx="2095500" cy="1219200"/>
          </a:xfrm>
          <a:prstGeom prst="rect">
            <a:avLst/>
          </a:prstGeom>
        </p:spPr>
      </p:pic>
      <p:sp>
        <p:nvSpPr>
          <p:cNvPr id="4" name="Rectangle 3"/>
          <p:cNvSpPr/>
          <p:nvPr/>
        </p:nvSpPr>
        <p:spPr>
          <a:xfrm>
            <a:off x="609600" y="2956679"/>
            <a:ext cx="8153400" cy="3139321"/>
          </a:xfrm>
          <a:prstGeom prst="rect">
            <a:avLst/>
          </a:prstGeom>
        </p:spPr>
        <p:txBody>
          <a:bodyPr wrap="square">
            <a:spAutoFit/>
          </a:bodyPr>
          <a:lstStyle/>
          <a:p>
            <a:pPr algn="l" rtl="0"/>
            <a:r>
              <a:rPr lang="en-US" dirty="0"/>
              <a:t>The oral bioavailability of CBD is relatively </a:t>
            </a:r>
            <a:r>
              <a:rPr lang="en-US" b="1" dirty="0"/>
              <a:t>low</a:t>
            </a:r>
            <a:r>
              <a:rPr lang="en-US" dirty="0"/>
              <a:t>, therefore the addition of </a:t>
            </a:r>
            <a:r>
              <a:rPr lang="en-US" dirty="0" err="1"/>
              <a:t>piperine</a:t>
            </a:r>
            <a:r>
              <a:rPr lang="en-US" dirty="0"/>
              <a:t> to the </a:t>
            </a:r>
            <a:r>
              <a:rPr lang="en-US" dirty="0" err="1"/>
              <a:t>pCB</a:t>
            </a:r>
            <a:r>
              <a:rPr lang="en-US" dirty="0"/>
              <a:t> formulations is recently proposed.</a:t>
            </a:r>
          </a:p>
          <a:p>
            <a:pPr algn="l" rtl="0"/>
            <a:r>
              <a:rPr lang="en-US" dirty="0" err="1"/>
              <a:t>Piperine</a:t>
            </a:r>
            <a:r>
              <a:rPr lang="en-US" dirty="0"/>
              <a:t>, along with its isomer </a:t>
            </a:r>
            <a:r>
              <a:rPr lang="en-US" b="1" dirty="0" err="1"/>
              <a:t>chavicine</a:t>
            </a:r>
            <a:r>
              <a:rPr lang="en-US" dirty="0"/>
              <a:t>, is the </a:t>
            </a:r>
            <a:r>
              <a:rPr lang="en-US" u="sng" dirty="0"/>
              <a:t>alkaloid</a:t>
            </a:r>
            <a:r>
              <a:rPr lang="en-US" dirty="0"/>
              <a:t> responsible for the pungency of black pepper and long pepper. It has been used in some forms of traditional medicine. </a:t>
            </a:r>
            <a:r>
              <a:rPr lang="en-US" dirty="0" err="1"/>
              <a:t>Chavicine</a:t>
            </a:r>
            <a:r>
              <a:rPr lang="en-US" dirty="0"/>
              <a:t> is an alkaloid found in black pepper and other species of the genus Piper. It is one of the four </a:t>
            </a:r>
            <a:r>
              <a:rPr lang="en-US" b="1" dirty="0"/>
              <a:t>geometric isomers </a:t>
            </a:r>
            <a:r>
              <a:rPr lang="en-US" dirty="0"/>
              <a:t>of </a:t>
            </a:r>
            <a:r>
              <a:rPr lang="en-US" dirty="0" err="1"/>
              <a:t>piperine</a:t>
            </a:r>
            <a:r>
              <a:rPr lang="en-US" dirty="0"/>
              <a:t>.</a:t>
            </a:r>
          </a:p>
          <a:p>
            <a:pPr algn="l" rtl="0"/>
            <a:r>
              <a:rPr lang="en-US" dirty="0"/>
              <a:t>A component of pungency by </a:t>
            </a:r>
            <a:r>
              <a:rPr lang="en-US" dirty="0" err="1"/>
              <a:t>piperine</a:t>
            </a:r>
            <a:r>
              <a:rPr lang="en-US" dirty="0"/>
              <a:t> results from activation of the heat- and acidity-sensing </a:t>
            </a:r>
            <a:r>
              <a:rPr lang="en-US" u="sng" dirty="0"/>
              <a:t>transient receptor potential ion channels</a:t>
            </a:r>
            <a:r>
              <a:rPr lang="en-US" dirty="0"/>
              <a:t>, </a:t>
            </a:r>
            <a:r>
              <a:rPr lang="en-US" b="1" dirty="0"/>
              <a:t>TRPV1</a:t>
            </a:r>
            <a:r>
              <a:rPr lang="en-US" dirty="0"/>
              <a:t> and </a:t>
            </a:r>
            <a:r>
              <a:rPr lang="en-US" b="1" dirty="0"/>
              <a:t>TRPA1</a:t>
            </a:r>
            <a:r>
              <a:rPr lang="en-US" dirty="0"/>
              <a:t>, on </a:t>
            </a:r>
            <a:r>
              <a:rPr lang="en-US" dirty="0" err="1"/>
              <a:t>nociceptors</a:t>
            </a:r>
            <a:r>
              <a:rPr lang="en-US" dirty="0"/>
              <a:t> (the pain-sensing nerve cells). </a:t>
            </a:r>
            <a:r>
              <a:rPr lang="en-US" dirty="0" err="1"/>
              <a:t>Piperine</a:t>
            </a:r>
            <a:r>
              <a:rPr lang="en-US" dirty="0"/>
              <a:t> is under preliminary research for its potential to affect bioavailability of other compounds in food and dietary supplements, such as a possible positive effect on the bioavailability of </a:t>
            </a:r>
            <a:r>
              <a:rPr lang="en-US" dirty="0" err="1"/>
              <a:t>curcumin</a:t>
            </a:r>
            <a:r>
              <a:rPr lang="en-US" dirty="0"/>
              <a:t>.</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71962" y="1828800"/>
            <a:ext cx="2095238" cy="809524"/>
          </a:xfrm>
          <a:prstGeom prst="rect">
            <a:avLst/>
          </a:prstGeom>
        </p:spPr>
      </p:pic>
      <p:sp>
        <p:nvSpPr>
          <p:cNvPr id="6" name="Rectangle 5"/>
          <p:cNvSpPr/>
          <p:nvPr/>
        </p:nvSpPr>
        <p:spPr>
          <a:xfrm>
            <a:off x="7222970" y="2133600"/>
            <a:ext cx="979755" cy="369332"/>
          </a:xfrm>
          <a:prstGeom prst="rect">
            <a:avLst/>
          </a:prstGeom>
        </p:spPr>
        <p:txBody>
          <a:bodyPr wrap="none">
            <a:spAutoFit/>
          </a:bodyPr>
          <a:lstStyle/>
          <a:p>
            <a:r>
              <a:rPr lang="en-US" b="1" dirty="0" err="1"/>
              <a:t>Piperine</a:t>
            </a:r>
            <a:endParaRPr lang="he-IL" b="1" dirty="0"/>
          </a:p>
        </p:txBody>
      </p:sp>
      <p:sp>
        <p:nvSpPr>
          <p:cNvPr id="7" name="Rectangle 6"/>
          <p:cNvSpPr/>
          <p:nvPr/>
        </p:nvSpPr>
        <p:spPr>
          <a:xfrm>
            <a:off x="1026148" y="2133600"/>
            <a:ext cx="1096710" cy="369332"/>
          </a:xfrm>
          <a:prstGeom prst="rect">
            <a:avLst/>
          </a:prstGeom>
        </p:spPr>
        <p:txBody>
          <a:bodyPr wrap="none">
            <a:spAutoFit/>
          </a:bodyPr>
          <a:lstStyle/>
          <a:p>
            <a:r>
              <a:rPr lang="en-US" b="1" dirty="0" err="1"/>
              <a:t>Chavicine</a:t>
            </a:r>
            <a:endParaRPr lang="he-IL" b="1" dirty="0"/>
          </a:p>
        </p:txBody>
      </p:sp>
      <p:cxnSp>
        <p:nvCxnSpPr>
          <p:cNvPr id="9" name="Straight Arrow Connector 8"/>
          <p:cNvCxnSpPr/>
          <p:nvPr/>
        </p:nvCxnSpPr>
        <p:spPr>
          <a:xfrm flipH="1">
            <a:off x="3124200" y="2057400"/>
            <a:ext cx="285618"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55892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normAutofit fontScale="90000"/>
          </a:bodyPr>
          <a:lstStyle/>
          <a:p>
            <a:r>
              <a:rPr lang="en-US" b="1" dirty="0" err="1"/>
              <a:t>Piperine</a:t>
            </a:r>
            <a:r>
              <a:rPr lang="en-US" b="1" dirty="0"/>
              <a:t> increases the bioavailability of CBD in the rat</a:t>
            </a:r>
            <a:endParaRPr lang="he-IL" b="1" dirty="0"/>
          </a:p>
        </p:txBody>
      </p:sp>
      <p:sp>
        <p:nvSpPr>
          <p:cNvPr id="3" name="Rectangle 2"/>
          <p:cNvSpPr/>
          <p:nvPr/>
        </p:nvSpPr>
        <p:spPr>
          <a:xfrm>
            <a:off x="609600" y="1897082"/>
            <a:ext cx="7924800" cy="4247317"/>
          </a:xfrm>
          <a:prstGeom prst="rect">
            <a:avLst/>
          </a:prstGeom>
        </p:spPr>
        <p:txBody>
          <a:bodyPr wrap="square">
            <a:spAutoFit/>
          </a:bodyPr>
          <a:lstStyle/>
          <a:p>
            <a:pPr algn="l" rtl="0"/>
            <a:r>
              <a:rPr lang="en-US" dirty="0" err="1"/>
              <a:t>Piperine</a:t>
            </a:r>
            <a:r>
              <a:rPr lang="en-US" dirty="0"/>
              <a:t> is an alkaloid naturally found in black pepper with a myriad of pharmacological attributes. </a:t>
            </a:r>
            <a:r>
              <a:rPr lang="en-US" dirty="0" err="1"/>
              <a:t>Piperine's</a:t>
            </a:r>
            <a:r>
              <a:rPr lang="en-US" dirty="0"/>
              <a:t> most far reaching indication is </a:t>
            </a:r>
            <a:r>
              <a:rPr lang="en-US" b="1" dirty="0"/>
              <a:t>drug absorption enhancement</a:t>
            </a:r>
            <a:r>
              <a:rPr lang="en-US" dirty="0"/>
              <a:t>, with supportive data regarding its ability to </a:t>
            </a:r>
            <a:r>
              <a:rPr lang="en-US" u="sng" dirty="0"/>
              <a:t>inhibit first pass effect mechanisms</a:t>
            </a:r>
            <a:r>
              <a:rPr lang="en-US" dirty="0"/>
              <a:t>. Besides the role of </a:t>
            </a:r>
            <a:r>
              <a:rPr lang="en-US" dirty="0" err="1"/>
              <a:t>piperine</a:t>
            </a:r>
            <a:r>
              <a:rPr lang="en-US" dirty="0"/>
              <a:t> as an absorption enhancer it also have an apparent effect as a </a:t>
            </a:r>
            <a:r>
              <a:rPr lang="en-US" u="sng" dirty="0"/>
              <a:t>metabolic inducer</a:t>
            </a:r>
            <a:r>
              <a:rPr lang="en-US" dirty="0"/>
              <a:t>. Recent studies investigate the effect of repeated administration of </a:t>
            </a:r>
            <a:r>
              <a:rPr lang="en-US" dirty="0" err="1"/>
              <a:t>piperine</a:t>
            </a:r>
            <a:r>
              <a:rPr lang="en-US" dirty="0"/>
              <a:t> in a lipid-based formulation on oral absorption of </a:t>
            </a:r>
            <a:r>
              <a:rPr lang="en-US" dirty="0" err="1"/>
              <a:t>cannabidiol</a:t>
            </a:r>
            <a:r>
              <a:rPr lang="en-US" dirty="0"/>
              <a:t> (CBD), compared to acute </a:t>
            </a:r>
            <a:r>
              <a:rPr lang="en-US" dirty="0" err="1"/>
              <a:t>piperine</a:t>
            </a:r>
            <a:r>
              <a:rPr lang="en-US" dirty="0"/>
              <a:t> dosing. The effect of </a:t>
            </a:r>
            <a:r>
              <a:rPr lang="en-US" dirty="0" err="1"/>
              <a:t>piperine</a:t>
            </a:r>
            <a:r>
              <a:rPr lang="en-US" dirty="0"/>
              <a:t> on CBD absorption was determined pre-clinically in the freely moving </a:t>
            </a:r>
            <a:r>
              <a:rPr lang="en-US" u="sng" dirty="0"/>
              <a:t>rat</a:t>
            </a:r>
            <a:r>
              <a:rPr lang="en-US" dirty="0"/>
              <a:t> model. Results of this study demonstrated that there was no significant difference in </a:t>
            </a:r>
            <a:r>
              <a:rPr lang="en-US" dirty="0" err="1"/>
              <a:t>piperine's</a:t>
            </a:r>
            <a:r>
              <a:rPr lang="en-US" dirty="0"/>
              <a:t> effect, when given chronically or in a single dose regimen. Both groups resulted in approximate </a:t>
            </a:r>
            <a:r>
              <a:rPr lang="en-US" b="1" dirty="0"/>
              <a:t>2.5-fold increase in oral bioavailability of CBD </a:t>
            </a:r>
            <a:r>
              <a:rPr lang="en-US" dirty="0"/>
              <a:t>compared to control group without </a:t>
            </a:r>
            <a:r>
              <a:rPr lang="en-US" dirty="0" err="1"/>
              <a:t>piperine</a:t>
            </a:r>
            <a:r>
              <a:rPr lang="en-US" dirty="0"/>
              <a:t>. Fast-absorbing and delivering of a consistent serving of CBD, ensures an optimal dosage and experience every time. </a:t>
            </a:r>
          </a:p>
          <a:p>
            <a:pPr algn="l" rtl="0"/>
            <a:r>
              <a:rPr lang="en-US" sz="800" dirty="0"/>
              <a:t> </a:t>
            </a:r>
          </a:p>
          <a:p>
            <a:pPr algn="l" rtl="0"/>
            <a:r>
              <a:rPr lang="en-US" dirty="0"/>
              <a:t>It is also recommended to ingest CBD oil together with </a:t>
            </a:r>
            <a:r>
              <a:rPr lang="en-US" b="1" dirty="0"/>
              <a:t>fatty foods</a:t>
            </a:r>
            <a:r>
              <a:rPr lang="en-US" dirty="0"/>
              <a:t>.</a:t>
            </a:r>
            <a:endParaRPr lang="he-IL" dirty="0"/>
          </a:p>
        </p:txBody>
      </p:sp>
    </p:spTree>
    <p:extLst>
      <p:ext uri="{BB962C8B-B14F-4D97-AF65-F5344CB8AC3E}">
        <p14:creationId xmlns:p14="http://schemas.microsoft.com/office/powerpoint/2010/main" val="2453033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b="1" dirty="0"/>
              <a:t>CBD’s opposing modes of action</a:t>
            </a:r>
            <a:endParaRPr lang="he-IL" b="1"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4350" y="1257300"/>
            <a:ext cx="8096250" cy="4343400"/>
          </a:xfrm>
          <a:prstGeom prst="rect">
            <a:avLst/>
          </a:prstGeom>
        </p:spPr>
      </p:pic>
      <p:sp>
        <p:nvSpPr>
          <p:cNvPr id="4" name="TextBox 3"/>
          <p:cNvSpPr txBox="1"/>
          <p:nvPr/>
        </p:nvSpPr>
        <p:spPr>
          <a:xfrm>
            <a:off x="7000038" y="2438400"/>
            <a:ext cx="530915" cy="461665"/>
          </a:xfrm>
          <a:prstGeom prst="rect">
            <a:avLst/>
          </a:prstGeom>
          <a:noFill/>
        </p:spPr>
        <p:txBody>
          <a:bodyPr wrap="none" rtlCol="1">
            <a:spAutoFit/>
          </a:bodyPr>
          <a:lstStyle/>
          <a:p>
            <a:r>
              <a:rPr lang="en-US" sz="2400" b="1" dirty="0"/>
              <a:t>HT</a:t>
            </a:r>
            <a:endParaRPr lang="he-IL" sz="2400" b="1" dirty="0"/>
          </a:p>
        </p:txBody>
      </p:sp>
      <p:sp>
        <p:nvSpPr>
          <p:cNvPr id="6" name="TextBox 5"/>
          <p:cNvSpPr txBox="1"/>
          <p:nvPr/>
        </p:nvSpPr>
        <p:spPr>
          <a:xfrm>
            <a:off x="8137394" y="3028890"/>
            <a:ext cx="473206" cy="400110"/>
          </a:xfrm>
          <a:prstGeom prst="rect">
            <a:avLst/>
          </a:prstGeom>
          <a:noFill/>
        </p:spPr>
        <p:txBody>
          <a:bodyPr wrap="none" rtlCol="1">
            <a:spAutoFit/>
          </a:bodyPr>
          <a:lstStyle/>
          <a:p>
            <a:r>
              <a:rPr lang="en-US" sz="2000" b="1" dirty="0"/>
              <a:t>HT</a:t>
            </a:r>
            <a:endParaRPr lang="he-IL" sz="2000" b="1" dirty="0"/>
          </a:p>
        </p:txBody>
      </p:sp>
      <p:sp>
        <p:nvSpPr>
          <p:cNvPr id="7" name="TextBox 6"/>
          <p:cNvSpPr txBox="1"/>
          <p:nvPr/>
        </p:nvSpPr>
        <p:spPr>
          <a:xfrm>
            <a:off x="2165397" y="5562600"/>
            <a:ext cx="1111203" cy="369332"/>
          </a:xfrm>
          <a:prstGeom prst="rect">
            <a:avLst/>
          </a:prstGeom>
          <a:noFill/>
        </p:spPr>
        <p:txBody>
          <a:bodyPr wrap="none" rtlCol="1">
            <a:spAutoFit/>
          </a:bodyPr>
          <a:lstStyle/>
          <a:p>
            <a:r>
              <a:rPr lang="en-US" b="1" dirty="0"/>
              <a:t>Inhibition</a:t>
            </a:r>
            <a:endParaRPr lang="he-IL" b="1" dirty="0"/>
          </a:p>
        </p:txBody>
      </p:sp>
      <p:sp>
        <p:nvSpPr>
          <p:cNvPr id="8" name="TextBox 7"/>
          <p:cNvSpPr txBox="1"/>
          <p:nvPr/>
        </p:nvSpPr>
        <p:spPr>
          <a:xfrm>
            <a:off x="6023371" y="5562600"/>
            <a:ext cx="1291829" cy="369332"/>
          </a:xfrm>
          <a:prstGeom prst="rect">
            <a:avLst/>
          </a:prstGeom>
          <a:noFill/>
        </p:spPr>
        <p:txBody>
          <a:bodyPr wrap="none" rtlCol="1">
            <a:spAutoFit/>
          </a:bodyPr>
          <a:lstStyle/>
          <a:p>
            <a:r>
              <a:rPr lang="en-US" b="1" dirty="0"/>
              <a:t>Stimulation</a:t>
            </a:r>
            <a:endParaRPr lang="he-IL" b="1" dirty="0"/>
          </a:p>
        </p:txBody>
      </p:sp>
      <p:cxnSp>
        <p:nvCxnSpPr>
          <p:cNvPr id="10" name="Straight Connector 9"/>
          <p:cNvCxnSpPr/>
          <p:nvPr/>
        </p:nvCxnSpPr>
        <p:spPr>
          <a:xfrm>
            <a:off x="4800600" y="2900065"/>
            <a:ext cx="0" cy="311973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93081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68133" y="152400"/>
            <a:ext cx="5951867" cy="4168676"/>
          </a:xfrm>
          <a:prstGeom prst="rect">
            <a:avLst/>
          </a:prstGeom>
        </p:spPr>
      </p:pic>
      <p:sp>
        <p:nvSpPr>
          <p:cNvPr id="4" name="Rectangle 3"/>
          <p:cNvSpPr/>
          <p:nvPr/>
        </p:nvSpPr>
        <p:spPr>
          <a:xfrm>
            <a:off x="533400" y="4397276"/>
            <a:ext cx="7924800" cy="2308324"/>
          </a:xfrm>
          <a:prstGeom prst="rect">
            <a:avLst/>
          </a:prstGeom>
        </p:spPr>
        <p:txBody>
          <a:bodyPr wrap="square">
            <a:spAutoFit/>
          </a:bodyPr>
          <a:lstStyle/>
          <a:p>
            <a:pPr algn="l" rtl="0"/>
            <a:r>
              <a:rPr lang="en-US" sz="1600" dirty="0" err="1"/>
              <a:t>Cannabidiol</a:t>
            </a:r>
            <a:r>
              <a:rPr lang="en-US" sz="1600" dirty="0"/>
              <a:t> has </a:t>
            </a:r>
            <a:r>
              <a:rPr lang="en-US" sz="1600" b="1" dirty="0"/>
              <a:t>multiple molecular targets </a:t>
            </a:r>
            <a:r>
              <a:rPr lang="en-US" sz="1600" dirty="0"/>
              <a:t>within the cell. It behaves as an </a:t>
            </a:r>
            <a:r>
              <a:rPr lang="en-US" sz="1600" b="1" dirty="0"/>
              <a:t>ant</a:t>
            </a:r>
            <a:r>
              <a:rPr lang="en-US" sz="1600" dirty="0"/>
              <a:t>agonist for cannabinoid CB1 and CB2 receptors; however, some of the cannabinoid-mediated effects attributed to CBD may be due to its ability to </a:t>
            </a:r>
            <a:r>
              <a:rPr lang="en-US" sz="1600" u="sng" dirty="0"/>
              <a:t>inhibit</a:t>
            </a:r>
            <a:r>
              <a:rPr lang="en-US" sz="1600" dirty="0"/>
              <a:t> </a:t>
            </a:r>
            <a:r>
              <a:rPr lang="en-US" sz="1600" dirty="0" err="1"/>
              <a:t>eCB</a:t>
            </a:r>
            <a:r>
              <a:rPr lang="en-US" sz="1600" dirty="0"/>
              <a:t> degradation through the </a:t>
            </a:r>
            <a:r>
              <a:rPr lang="en-US" sz="1600" b="1" dirty="0"/>
              <a:t>FAAH</a:t>
            </a:r>
            <a:r>
              <a:rPr lang="en-US" sz="1600" dirty="0"/>
              <a:t> enzyme. This, in turn, increases </a:t>
            </a:r>
            <a:r>
              <a:rPr lang="en-US" sz="1600" dirty="0" err="1"/>
              <a:t>eCB</a:t>
            </a:r>
            <a:r>
              <a:rPr lang="en-US" sz="1600" dirty="0"/>
              <a:t> levels causing receptor activation, mainly by </a:t>
            </a:r>
            <a:r>
              <a:rPr lang="en-US" sz="1600" dirty="0" err="1"/>
              <a:t>anandamide</a:t>
            </a:r>
            <a:r>
              <a:rPr lang="en-US" sz="1600" dirty="0"/>
              <a:t> [</a:t>
            </a:r>
            <a:r>
              <a:rPr lang="en-US" sz="1600" b="1" dirty="0"/>
              <a:t>AEA</a:t>
            </a:r>
            <a:r>
              <a:rPr lang="en-US" sz="1600" dirty="0"/>
              <a:t>]. The full </a:t>
            </a:r>
            <a:r>
              <a:rPr lang="en-US" sz="1600" b="1" dirty="0" err="1"/>
              <a:t>a</a:t>
            </a:r>
            <a:r>
              <a:rPr lang="en-US" sz="1600" dirty="0" err="1"/>
              <a:t>gonism</a:t>
            </a:r>
            <a:r>
              <a:rPr lang="en-US" sz="1600" dirty="0"/>
              <a:t> at 5-HT</a:t>
            </a:r>
            <a:r>
              <a:rPr lang="en-US" sz="1600" b="1" dirty="0"/>
              <a:t>1A</a:t>
            </a:r>
            <a:r>
              <a:rPr lang="en-US" sz="1600" dirty="0"/>
              <a:t> </a:t>
            </a:r>
            <a:r>
              <a:rPr lang="en-US" sz="1600" u="sng" dirty="0"/>
              <a:t>serotonin</a:t>
            </a:r>
            <a:r>
              <a:rPr lang="en-US" sz="1600" dirty="0"/>
              <a:t> receptors and TRP</a:t>
            </a:r>
            <a:r>
              <a:rPr lang="en-US" sz="1600" b="1" dirty="0"/>
              <a:t>V1</a:t>
            </a:r>
            <a:r>
              <a:rPr lang="en-US" sz="1600" dirty="0"/>
              <a:t> channels is responsible for the </a:t>
            </a:r>
            <a:r>
              <a:rPr lang="en-US" sz="1600" b="1" dirty="0"/>
              <a:t>anxiolytic</a:t>
            </a:r>
            <a:r>
              <a:rPr lang="en-US" sz="1600" dirty="0"/>
              <a:t> and </a:t>
            </a:r>
            <a:r>
              <a:rPr lang="en-US" sz="1600" b="1" dirty="0"/>
              <a:t>analgesic</a:t>
            </a:r>
            <a:r>
              <a:rPr lang="en-US" sz="1600" dirty="0"/>
              <a:t> effects. Partial </a:t>
            </a:r>
            <a:r>
              <a:rPr lang="en-US" sz="1600" b="1" dirty="0" err="1"/>
              <a:t>a</a:t>
            </a:r>
            <a:r>
              <a:rPr lang="en-US" sz="1600" dirty="0" err="1"/>
              <a:t>gonism</a:t>
            </a:r>
            <a:r>
              <a:rPr lang="en-US" sz="1600" dirty="0"/>
              <a:t> at </a:t>
            </a:r>
            <a:r>
              <a:rPr lang="en-US" sz="1600" b="1" dirty="0"/>
              <a:t>D2</a:t>
            </a:r>
            <a:r>
              <a:rPr lang="en-US" sz="1600" dirty="0"/>
              <a:t> </a:t>
            </a:r>
            <a:r>
              <a:rPr lang="en-US" sz="1600" u="sng" dirty="0"/>
              <a:t>dopamine</a:t>
            </a:r>
            <a:r>
              <a:rPr lang="en-US" sz="1600" dirty="0"/>
              <a:t> receptors might account for the effects of CBD on </a:t>
            </a:r>
            <a:r>
              <a:rPr lang="en-US" sz="1600" b="1" dirty="0"/>
              <a:t>emotional memory processing </a:t>
            </a:r>
            <a:r>
              <a:rPr lang="en-US" sz="1600" dirty="0"/>
              <a:t>by the ventral hippocampus. Full </a:t>
            </a:r>
            <a:r>
              <a:rPr lang="en-US" sz="1600" b="1" dirty="0" err="1"/>
              <a:t>a</a:t>
            </a:r>
            <a:r>
              <a:rPr lang="en-US" sz="1600" dirty="0" err="1"/>
              <a:t>gonism</a:t>
            </a:r>
            <a:r>
              <a:rPr lang="en-US" sz="1600" dirty="0"/>
              <a:t> at </a:t>
            </a:r>
            <a:r>
              <a:rPr lang="en-US" sz="1600" u="sng" dirty="0"/>
              <a:t>adenosine</a:t>
            </a:r>
            <a:r>
              <a:rPr lang="en-US" sz="1600" dirty="0"/>
              <a:t> </a:t>
            </a:r>
            <a:r>
              <a:rPr lang="en-US" sz="1600" b="1" dirty="0"/>
              <a:t>A1</a:t>
            </a:r>
            <a:r>
              <a:rPr lang="en-US" sz="1600" dirty="0"/>
              <a:t> receptors might have beneficial effects on cardiac ischemia/ reperfusion [i/r] lesions in the </a:t>
            </a:r>
            <a:r>
              <a:rPr lang="en-US" sz="1600" b="1" dirty="0"/>
              <a:t>myocardium </a:t>
            </a:r>
            <a:r>
              <a:rPr lang="en-US" sz="1600" dirty="0"/>
              <a:t>as well as for the treatment of  </a:t>
            </a:r>
            <a:r>
              <a:rPr lang="en-US" sz="1600" b="1" dirty="0"/>
              <a:t>insomnia</a:t>
            </a:r>
            <a:r>
              <a:rPr lang="en-US" sz="1600" dirty="0"/>
              <a:t>. </a:t>
            </a:r>
          </a:p>
        </p:txBody>
      </p:sp>
      <p:sp>
        <p:nvSpPr>
          <p:cNvPr id="5" name="TextBox 4"/>
          <p:cNvSpPr txBox="1"/>
          <p:nvPr/>
        </p:nvSpPr>
        <p:spPr>
          <a:xfrm>
            <a:off x="6598222" y="880646"/>
            <a:ext cx="564578" cy="338554"/>
          </a:xfrm>
          <a:prstGeom prst="rect">
            <a:avLst/>
          </a:prstGeom>
          <a:noFill/>
        </p:spPr>
        <p:txBody>
          <a:bodyPr wrap="none" rtlCol="1">
            <a:spAutoFit/>
          </a:bodyPr>
          <a:lstStyle/>
          <a:p>
            <a:r>
              <a:rPr lang="en-US" sz="1600" b="1" dirty="0"/>
              <a:t>EMT</a:t>
            </a:r>
            <a:endParaRPr lang="he-IL" sz="1600" b="1" dirty="0"/>
          </a:p>
        </p:txBody>
      </p:sp>
      <p:sp>
        <p:nvSpPr>
          <p:cNvPr id="6" name="TextBox 5"/>
          <p:cNvSpPr txBox="1"/>
          <p:nvPr/>
        </p:nvSpPr>
        <p:spPr>
          <a:xfrm>
            <a:off x="7255196" y="762000"/>
            <a:ext cx="1421736" cy="523220"/>
          </a:xfrm>
          <a:prstGeom prst="rect">
            <a:avLst/>
          </a:prstGeom>
          <a:noFill/>
        </p:spPr>
        <p:txBody>
          <a:bodyPr wrap="none" rtlCol="1">
            <a:spAutoFit/>
          </a:bodyPr>
          <a:lstStyle/>
          <a:p>
            <a:r>
              <a:rPr lang="en-US" sz="1400" b="1" dirty="0" err="1"/>
              <a:t>e</a:t>
            </a:r>
            <a:r>
              <a:rPr lang="en-US" sz="1400" dirty="0" err="1"/>
              <a:t>CBs</a:t>
            </a:r>
            <a:r>
              <a:rPr lang="en-US" sz="1400" dirty="0"/>
              <a:t> </a:t>
            </a:r>
            <a:r>
              <a:rPr lang="en-US" sz="1400" b="1" dirty="0"/>
              <a:t>m</a:t>
            </a:r>
            <a:r>
              <a:rPr lang="en-US" sz="1400" dirty="0"/>
              <a:t>embrane </a:t>
            </a:r>
          </a:p>
          <a:p>
            <a:pPr algn="ctr"/>
            <a:r>
              <a:rPr lang="en-US" sz="1400" b="1" dirty="0"/>
              <a:t>t</a:t>
            </a:r>
            <a:r>
              <a:rPr lang="en-US" sz="1400" dirty="0"/>
              <a:t>ransporter</a:t>
            </a:r>
            <a:endParaRPr lang="he-IL" sz="1400" dirty="0"/>
          </a:p>
        </p:txBody>
      </p:sp>
      <p:sp>
        <p:nvSpPr>
          <p:cNvPr id="7" name="Rectangle 6"/>
          <p:cNvSpPr/>
          <p:nvPr/>
        </p:nvSpPr>
        <p:spPr>
          <a:xfrm>
            <a:off x="527251" y="228600"/>
            <a:ext cx="1268168" cy="830997"/>
          </a:xfrm>
          <a:prstGeom prst="rect">
            <a:avLst/>
          </a:prstGeom>
        </p:spPr>
        <p:txBody>
          <a:bodyPr wrap="none">
            <a:spAutoFit/>
          </a:bodyPr>
          <a:lstStyle/>
          <a:p>
            <a:pPr algn="ctr"/>
            <a:r>
              <a:rPr lang="en-US" sz="1600" b="1" dirty="0" err="1"/>
              <a:t>e</a:t>
            </a:r>
            <a:r>
              <a:rPr lang="en-US" sz="1600" dirty="0" err="1"/>
              <a:t>quilibrative</a:t>
            </a:r>
            <a:r>
              <a:rPr lang="en-US" sz="1600" dirty="0"/>
              <a:t> </a:t>
            </a:r>
          </a:p>
          <a:p>
            <a:pPr algn="ctr"/>
            <a:r>
              <a:rPr lang="en-US" sz="1600" b="1" dirty="0"/>
              <a:t>n</a:t>
            </a:r>
            <a:r>
              <a:rPr lang="en-US" sz="1600" dirty="0"/>
              <a:t>ucleotide </a:t>
            </a:r>
          </a:p>
          <a:p>
            <a:pPr algn="ctr"/>
            <a:r>
              <a:rPr lang="en-US" sz="1600" b="1" dirty="0"/>
              <a:t>t</a:t>
            </a:r>
            <a:r>
              <a:rPr lang="en-US" sz="1600" dirty="0"/>
              <a:t>ransporter</a:t>
            </a:r>
            <a:endParaRPr lang="he-IL" sz="1600" dirty="0"/>
          </a:p>
        </p:txBody>
      </p:sp>
    </p:spTree>
    <p:extLst>
      <p:ext uri="{BB962C8B-B14F-4D97-AF65-F5344CB8AC3E}">
        <p14:creationId xmlns:p14="http://schemas.microsoft.com/office/powerpoint/2010/main" val="8340319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Multiple molecular targets of CBD</a:t>
            </a:r>
            <a:endParaRPr lang="he-IL" b="1" dirty="0"/>
          </a:p>
        </p:txBody>
      </p:sp>
      <p:sp>
        <p:nvSpPr>
          <p:cNvPr id="3" name="Rectangle 2"/>
          <p:cNvSpPr/>
          <p:nvPr/>
        </p:nvSpPr>
        <p:spPr>
          <a:xfrm>
            <a:off x="457200" y="1600200"/>
            <a:ext cx="8153400" cy="4216539"/>
          </a:xfrm>
          <a:prstGeom prst="rect">
            <a:avLst/>
          </a:prstGeom>
        </p:spPr>
        <p:txBody>
          <a:bodyPr wrap="square">
            <a:spAutoFit/>
          </a:bodyPr>
          <a:lstStyle/>
          <a:p>
            <a:pPr algn="l" rtl="0"/>
            <a:r>
              <a:rPr lang="en-US" dirty="0"/>
              <a:t>The negative allosteric modulation of mu </a:t>
            </a:r>
            <a:r>
              <a:rPr lang="en-US" u="sng" dirty="0"/>
              <a:t>opioid</a:t>
            </a:r>
            <a:r>
              <a:rPr lang="en-US" dirty="0"/>
              <a:t> receptor [</a:t>
            </a:r>
            <a:r>
              <a:rPr lang="en-US" b="1" dirty="0"/>
              <a:t>MOR</a:t>
            </a:r>
            <a:r>
              <a:rPr lang="en-US" dirty="0"/>
              <a:t>] is an important CBD feature in controlling opioid drug abuse and relapse. </a:t>
            </a:r>
            <a:r>
              <a:rPr lang="en-US" b="1" dirty="0" err="1"/>
              <a:t>A</a:t>
            </a:r>
            <a:r>
              <a:rPr lang="en-US" dirty="0" err="1"/>
              <a:t>gonism</a:t>
            </a:r>
            <a:r>
              <a:rPr lang="en-US" dirty="0"/>
              <a:t> of intracellular </a:t>
            </a:r>
            <a:r>
              <a:rPr lang="en-US" b="1" dirty="0"/>
              <a:t>PPAR</a:t>
            </a:r>
            <a:r>
              <a:rPr lang="el-GR" b="1" dirty="0"/>
              <a:t>γ </a:t>
            </a:r>
            <a:r>
              <a:rPr lang="en-US" dirty="0"/>
              <a:t>receptors causes changes in </a:t>
            </a:r>
            <a:r>
              <a:rPr lang="en-US" u="sng" dirty="0"/>
              <a:t>gene transcription</a:t>
            </a:r>
            <a:r>
              <a:rPr lang="en-US" dirty="0"/>
              <a:t> and is responsible for the positive effect of CBD on </a:t>
            </a:r>
            <a:r>
              <a:rPr lang="en-US" u="sng" dirty="0"/>
              <a:t>glucose</a:t>
            </a:r>
            <a:r>
              <a:rPr lang="en-US" dirty="0"/>
              <a:t> and </a:t>
            </a:r>
            <a:r>
              <a:rPr lang="en-US" u="sng" dirty="0"/>
              <a:t>fatty acid metabolism</a:t>
            </a:r>
            <a:r>
              <a:rPr lang="en-US" dirty="0"/>
              <a:t>. CBD has an overall </a:t>
            </a:r>
            <a:r>
              <a:rPr lang="en-US" u="sng" dirty="0"/>
              <a:t>inhibitory</a:t>
            </a:r>
            <a:r>
              <a:rPr lang="en-US" dirty="0"/>
              <a:t> effect on </a:t>
            </a:r>
            <a:r>
              <a:rPr lang="en-US" b="1" dirty="0"/>
              <a:t>sodium</a:t>
            </a:r>
            <a:r>
              <a:rPr lang="en-US" dirty="0"/>
              <a:t> and </a:t>
            </a:r>
            <a:r>
              <a:rPr lang="en-US" b="1" dirty="0"/>
              <a:t>calcium</a:t>
            </a:r>
            <a:r>
              <a:rPr lang="en-US" dirty="0"/>
              <a:t> </a:t>
            </a:r>
            <a:r>
              <a:rPr lang="en-US" u="sng" dirty="0"/>
              <a:t>channels</a:t>
            </a:r>
            <a:r>
              <a:rPr lang="en-US" dirty="0"/>
              <a:t> exerting a modulatory effect on membrane </a:t>
            </a:r>
            <a:r>
              <a:rPr lang="en-US" b="1" dirty="0"/>
              <a:t>electrical potential</a:t>
            </a:r>
            <a:r>
              <a:rPr lang="en-US" dirty="0"/>
              <a:t>; CBD also antagonizes GPR55 – All these effects would suggest CBD as a potential therapeutic for the treatment of </a:t>
            </a:r>
            <a:r>
              <a:rPr lang="en-US" b="1" dirty="0"/>
              <a:t>epilepsy</a:t>
            </a:r>
            <a:r>
              <a:rPr lang="en-US" dirty="0"/>
              <a:t> as well as of anxiety, depression and mental stress.</a:t>
            </a:r>
          </a:p>
          <a:p>
            <a:pPr algn="l" rtl="0"/>
            <a:r>
              <a:rPr lang="en-US" sz="800" dirty="0"/>
              <a:t>  </a:t>
            </a:r>
          </a:p>
          <a:p>
            <a:pPr algn="l" rtl="0"/>
            <a:endParaRPr lang="en-US" sz="800" dirty="0"/>
          </a:p>
          <a:p>
            <a:pPr algn="l" rtl="0"/>
            <a:r>
              <a:rPr lang="en-US" b="1" dirty="0">
                <a:cs typeface="+mj-cs"/>
              </a:rPr>
              <a:t>CBD</a:t>
            </a:r>
            <a:r>
              <a:rPr lang="en-US" dirty="0">
                <a:cs typeface="+mj-cs"/>
              </a:rPr>
              <a:t>, </a:t>
            </a:r>
            <a:r>
              <a:rPr lang="en-US" dirty="0" err="1">
                <a:cs typeface="+mj-cs"/>
              </a:rPr>
              <a:t>cannabidiol</a:t>
            </a:r>
            <a:r>
              <a:rPr lang="en-US" dirty="0">
                <a:cs typeface="+mj-cs"/>
              </a:rPr>
              <a:t>; </a:t>
            </a:r>
            <a:r>
              <a:rPr lang="en-US" b="1" dirty="0">
                <a:cs typeface="+mj-cs"/>
              </a:rPr>
              <a:t>A1</a:t>
            </a:r>
            <a:r>
              <a:rPr lang="en-US" dirty="0">
                <a:cs typeface="+mj-cs"/>
              </a:rPr>
              <a:t>, Adenosine receptor 1; </a:t>
            </a:r>
            <a:r>
              <a:rPr lang="en-US" b="1" dirty="0">
                <a:cs typeface="+mj-cs"/>
              </a:rPr>
              <a:t>ENT</a:t>
            </a:r>
            <a:r>
              <a:rPr lang="en-US" dirty="0">
                <a:cs typeface="+mj-cs"/>
              </a:rPr>
              <a:t>, </a:t>
            </a:r>
            <a:r>
              <a:rPr lang="en-US" dirty="0" err="1">
                <a:cs typeface="+mj-cs"/>
              </a:rPr>
              <a:t>equilibrative</a:t>
            </a:r>
            <a:r>
              <a:rPr lang="en-US" dirty="0">
                <a:cs typeface="+mj-cs"/>
              </a:rPr>
              <a:t> nucleotide transporter; </a:t>
            </a:r>
            <a:r>
              <a:rPr lang="en-US" b="1" dirty="0">
                <a:cs typeface="+mj-cs"/>
              </a:rPr>
              <a:t>AEA</a:t>
            </a:r>
            <a:r>
              <a:rPr lang="en-US" dirty="0">
                <a:cs typeface="+mj-cs"/>
              </a:rPr>
              <a:t>, </a:t>
            </a:r>
            <a:r>
              <a:rPr lang="en-US" dirty="0" err="1">
                <a:cs typeface="+mj-cs"/>
              </a:rPr>
              <a:t>anandamide</a:t>
            </a:r>
            <a:r>
              <a:rPr lang="en-US" dirty="0">
                <a:cs typeface="+mj-cs"/>
              </a:rPr>
              <a:t>; </a:t>
            </a:r>
            <a:r>
              <a:rPr lang="en-US" b="1" dirty="0">
                <a:cs typeface="+mj-cs"/>
              </a:rPr>
              <a:t>2-AG</a:t>
            </a:r>
            <a:r>
              <a:rPr lang="en-US" dirty="0">
                <a:cs typeface="+mj-cs"/>
              </a:rPr>
              <a:t>, 2-arachidonoylethanolamide; </a:t>
            </a:r>
            <a:r>
              <a:rPr lang="en-US" b="1" dirty="0">
                <a:cs typeface="+mj-cs"/>
              </a:rPr>
              <a:t>EMT</a:t>
            </a:r>
            <a:r>
              <a:rPr lang="en-US" dirty="0">
                <a:cs typeface="+mj-cs"/>
              </a:rPr>
              <a:t>, </a:t>
            </a:r>
            <a:r>
              <a:rPr lang="en-US" dirty="0" err="1">
                <a:cs typeface="+mj-cs"/>
              </a:rPr>
              <a:t>endocannabinoid</a:t>
            </a:r>
            <a:r>
              <a:rPr lang="en-US" dirty="0">
                <a:cs typeface="+mj-cs"/>
              </a:rPr>
              <a:t> membrane transporter; </a:t>
            </a:r>
            <a:r>
              <a:rPr lang="en-US" b="1" dirty="0">
                <a:cs typeface="+mj-cs"/>
              </a:rPr>
              <a:t>5-HT1A</a:t>
            </a:r>
            <a:r>
              <a:rPr lang="en-US" dirty="0">
                <a:cs typeface="+mj-cs"/>
              </a:rPr>
              <a:t>, 5-hidroxytriptamine 1A receptor; </a:t>
            </a:r>
            <a:r>
              <a:rPr lang="en-US" b="1" dirty="0">
                <a:cs typeface="+mj-cs"/>
              </a:rPr>
              <a:t>TRPV1</a:t>
            </a:r>
            <a:r>
              <a:rPr lang="en-US" dirty="0">
                <a:cs typeface="+mj-cs"/>
              </a:rPr>
              <a:t>, transient receptor potential </a:t>
            </a:r>
            <a:r>
              <a:rPr lang="en-US" dirty="0" err="1">
                <a:cs typeface="+mj-cs"/>
              </a:rPr>
              <a:t>vanilloid</a:t>
            </a:r>
            <a:r>
              <a:rPr lang="en-US" dirty="0">
                <a:cs typeface="+mj-cs"/>
              </a:rPr>
              <a:t> 1; </a:t>
            </a:r>
            <a:r>
              <a:rPr lang="en-US" b="1" dirty="0">
                <a:cs typeface="+mj-cs"/>
              </a:rPr>
              <a:t>D2</a:t>
            </a:r>
            <a:r>
              <a:rPr lang="en-US" dirty="0">
                <a:cs typeface="+mj-cs"/>
              </a:rPr>
              <a:t>, dopamine receptor 2; </a:t>
            </a:r>
            <a:r>
              <a:rPr lang="en-US" b="1" dirty="0">
                <a:cs typeface="+mj-cs"/>
              </a:rPr>
              <a:t>GPR55</a:t>
            </a:r>
            <a:r>
              <a:rPr lang="en-US" dirty="0">
                <a:cs typeface="+mj-cs"/>
              </a:rPr>
              <a:t>, Orphan G protein coupled receptor 55; </a:t>
            </a:r>
            <a:r>
              <a:rPr lang="en-US" b="1" dirty="0">
                <a:cs typeface="+mj-cs"/>
              </a:rPr>
              <a:t>MOR</a:t>
            </a:r>
            <a:r>
              <a:rPr lang="en-US" dirty="0">
                <a:cs typeface="+mj-cs"/>
              </a:rPr>
              <a:t>, µ opioid receptor; </a:t>
            </a:r>
            <a:r>
              <a:rPr lang="en-US" b="1" dirty="0">
                <a:cs typeface="+mj-cs"/>
              </a:rPr>
              <a:t>PPAR</a:t>
            </a:r>
            <a:r>
              <a:rPr lang="el-GR" b="1" dirty="0">
                <a:cs typeface="+mj-cs"/>
              </a:rPr>
              <a:t>γ</a:t>
            </a:r>
            <a:r>
              <a:rPr lang="el-GR" dirty="0">
                <a:cs typeface="+mj-cs"/>
              </a:rPr>
              <a:t>, </a:t>
            </a:r>
            <a:r>
              <a:rPr lang="en-US" dirty="0">
                <a:cs typeface="+mj-cs"/>
              </a:rPr>
              <a:t>peroxisome proliferator-activated receptor gamma.</a:t>
            </a:r>
          </a:p>
        </p:txBody>
      </p:sp>
    </p:spTree>
    <p:extLst>
      <p:ext uri="{BB962C8B-B14F-4D97-AF65-F5344CB8AC3E}">
        <p14:creationId xmlns:p14="http://schemas.microsoft.com/office/powerpoint/2010/main" val="2432987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Therapeutic potential of CBD</a:t>
            </a:r>
            <a:br>
              <a:rPr lang="en-US" b="1" dirty="0"/>
            </a:br>
            <a:r>
              <a:rPr lang="en-US" b="1" dirty="0"/>
              <a:t>in psychiatric disorders</a:t>
            </a:r>
            <a:endParaRPr lang="he-IL" b="1" dirty="0"/>
          </a:p>
        </p:txBody>
      </p:sp>
      <p:sp>
        <p:nvSpPr>
          <p:cNvPr id="3" name="Rectangle 2"/>
          <p:cNvSpPr/>
          <p:nvPr/>
        </p:nvSpPr>
        <p:spPr>
          <a:xfrm>
            <a:off x="381000" y="1675686"/>
            <a:ext cx="8305800" cy="4524315"/>
          </a:xfrm>
          <a:prstGeom prst="rect">
            <a:avLst/>
          </a:prstGeom>
        </p:spPr>
        <p:txBody>
          <a:bodyPr wrap="square">
            <a:spAutoFit/>
          </a:bodyPr>
          <a:lstStyle/>
          <a:p>
            <a:pPr algn="l" rtl="0"/>
            <a:r>
              <a:rPr lang="en-US" dirty="0"/>
              <a:t>Although the pharmacological effects of CBD in different biological systems have been extensively investigated by in vitro studies, the mechanisms responsible for its therapeutic potential are still not clear. Recent in vivo studies indicated that these mechanisms are not unitary but rather depend on the behavioral response being measured. </a:t>
            </a:r>
            <a:r>
              <a:rPr lang="en-US" u="sng" dirty="0"/>
              <a:t>Acute anxiolytic</a:t>
            </a:r>
            <a:r>
              <a:rPr lang="en-US" dirty="0"/>
              <a:t> and </a:t>
            </a:r>
            <a:r>
              <a:rPr lang="en-US" u="sng" dirty="0"/>
              <a:t>antidepressant</a:t>
            </a:r>
            <a:r>
              <a:rPr lang="en-US" dirty="0"/>
              <a:t>-like effects seem to rely mainly on facilitation of </a:t>
            </a:r>
            <a:r>
              <a:rPr lang="en-US" b="1" dirty="0"/>
              <a:t>5-HT1A</a:t>
            </a:r>
            <a:r>
              <a:rPr lang="en-US" dirty="0"/>
              <a:t>-mediated neurotransmission in key brain areas related to defensive responses, including the dorsal periaqueductal grey, bed nucleus of the </a:t>
            </a:r>
            <a:r>
              <a:rPr lang="en-US" dirty="0" err="1"/>
              <a:t>stria</a:t>
            </a:r>
            <a:r>
              <a:rPr lang="en-US" dirty="0"/>
              <a:t> </a:t>
            </a:r>
            <a:r>
              <a:rPr lang="en-US" dirty="0" err="1"/>
              <a:t>terminalis</a:t>
            </a:r>
            <a:r>
              <a:rPr lang="en-US" dirty="0"/>
              <a:t> and medial prefrontal cortex [PFC]. Other effects, such as </a:t>
            </a:r>
            <a:r>
              <a:rPr lang="en-US" u="sng" dirty="0"/>
              <a:t>anti-compulsive</a:t>
            </a:r>
            <a:r>
              <a:rPr lang="en-US" dirty="0"/>
              <a:t>, increased extinction and </a:t>
            </a:r>
            <a:r>
              <a:rPr lang="en-US" u="sng" dirty="0"/>
              <a:t>impaired reconsolidation of aversive memories</a:t>
            </a:r>
            <a:r>
              <a:rPr lang="en-US" dirty="0"/>
              <a:t>, and facilitation of adult hippocampal neurogenesis could depend on potentiation of </a:t>
            </a:r>
            <a:r>
              <a:rPr lang="en-US" dirty="0" err="1"/>
              <a:t>anandamide</a:t>
            </a:r>
            <a:r>
              <a:rPr lang="en-US" dirty="0"/>
              <a:t> [</a:t>
            </a:r>
            <a:r>
              <a:rPr lang="en-US" b="1" dirty="0"/>
              <a:t>AEA</a:t>
            </a:r>
            <a:r>
              <a:rPr lang="en-US" dirty="0"/>
              <a:t>]-mediated neurotransmission. Activation of </a:t>
            </a:r>
            <a:r>
              <a:rPr lang="en-US" b="1" dirty="0"/>
              <a:t>TRPV1 channels </a:t>
            </a:r>
            <a:r>
              <a:rPr lang="en-US" dirty="0"/>
              <a:t>may help us to explain the </a:t>
            </a:r>
            <a:r>
              <a:rPr lang="en-US" u="sng" dirty="0"/>
              <a:t>antipsychotic</a:t>
            </a:r>
            <a:r>
              <a:rPr lang="en-US" dirty="0"/>
              <a:t> effect and the bell-shaped dose-response curves commonly observed with CBD. Further studies are needed to investigate the involvement of other possible mechanisms such as: inhibition of adenosine uptake, inverse </a:t>
            </a:r>
            <a:r>
              <a:rPr lang="en-US" dirty="0" err="1"/>
              <a:t>agonism</a:t>
            </a:r>
            <a:r>
              <a:rPr lang="en-US" dirty="0"/>
              <a:t> at CB2 receptor, CB1 receptor &amp; GPR55 antagonism, </a:t>
            </a:r>
            <a:r>
              <a:rPr lang="en-US" dirty="0" err="1"/>
              <a:t>PPARγ</a:t>
            </a:r>
            <a:r>
              <a:rPr lang="en-US" dirty="0"/>
              <a:t> nuclear receptors </a:t>
            </a:r>
            <a:r>
              <a:rPr lang="en-US" dirty="0" err="1"/>
              <a:t>agonism</a:t>
            </a:r>
            <a:r>
              <a:rPr lang="en-US" dirty="0"/>
              <a:t> and intracellular (Ca2+) increase - on CBD behavioral effects.</a:t>
            </a:r>
            <a:endParaRPr lang="he-IL" dirty="0"/>
          </a:p>
        </p:txBody>
      </p:sp>
    </p:spTree>
    <p:extLst>
      <p:ext uri="{BB962C8B-B14F-4D97-AF65-F5344CB8AC3E}">
        <p14:creationId xmlns:p14="http://schemas.microsoft.com/office/powerpoint/2010/main" val="33570723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GPR55 (not! CB3R)</a:t>
            </a:r>
            <a:endParaRPr lang="he-IL" b="1"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3400" y="1143000"/>
            <a:ext cx="3657600" cy="2410533"/>
          </a:xfrm>
          <a:prstGeom prst="rect">
            <a:avLst/>
          </a:prstGeom>
        </p:spPr>
      </p:pic>
      <p:sp>
        <p:nvSpPr>
          <p:cNvPr id="4" name="Rectangle 3"/>
          <p:cNvSpPr/>
          <p:nvPr/>
        </p:nvSpPr>
        <p:spPr>
          <a:xfrm>
            <a:off x="4572000" y="1600200"/>
            <a:ext cx="4191000" cy="1200329"/>
          </a:xfrm>
          <a:prstGeom prst="rect">
            <a:avLst/>
          </a:prstGeom>
        </p:spPr>
        <p:txBody>
          <a:bodyPr wrap="square">
            <a:spAutoFit/>
          </a:bodyPr>
          <a:lstStyle/>
          <a:p>
            <a:pPr algn="l" rtl="0"/>
            <a:r>
              <a:rPr lang="en-US" dirty="0"/>
              <a:t>Helix net representation of human GPR55. The residues shaded in black represent </a:t>
            </a:r>
            <a:r>
              <a:rPr lang="en-US" b="1" dirty="0"/>
              <a:t>highly conserved </a:t>
            </a:r>
            <a:r>
              <a:rPr lang="en-US" dirty="0"/>
              <a:t>residues in </a:t>
            </a:r>
            <a:r>
              <a:rPr lang="en-US" b="1" dirty="0"/>
              <a:t>rhodopsin</a:t>
            </a:r>
            <a:r>
              <a:rPr lang="en-US" dirty="0"/>
              <a:t>, the prototypical Class A GPCR.</a:t>
            </a:r>
            <a:endParaRPr lang="he-IL" dirty="0"/>
          </a:p>
        </p:txBody>
      </p:sp>
      <p:sp>
        <p:nvSpPr>
          <p:cNvPr id="5" name="Rectangle 4"/>
          <p:cNvSpPr/>
          <p:nvPr/>
        </p:nvSpPr>
        <p:spPr>
          <a:xfrm>
            <a:off x="457200" y="3655874"/>
            <a:ext cx="8077200" cy="1754326"/>
          </a:xfrm>
          <a:prstGeom prst="rect">
            <a:avLst/>
          </a:prstGeom>
        </p:spPr>
        <p:txBody>
          <a:bodyPr wrap="square">
            <a:spAutoFit/>
          </a:bodyPr>
          <a:lstStyle/>
          <a:p>
            <a:pPr algn="l" rtl="0"/>
            <a:r>
              <a:rPr lang="en-US" dirty="0"/>
              <a:t>In CBD’s multimodal pharmacologic profile, one molecular target is </a:t>
            </a:r>
            <a:r>
              <a:rPr lang="en-US" b="1" dirty="0"/>
              <a:t>antagonism</a:t>
            </a:r>
            <a:r>
              <a:rPr lang="en-US" dirty="0"/>
              <a:t> of the “orphan” G-protein coupled receptor GPR55, activated by the endogenous ligand </a:t>
            </a:r>
            <a:r>
              <a:rPr lang="en-US" dirty="0" err="1"/>
              <a:t>lysophosphatidylinositol</a:t>
            </a:r>
            <a:r>
              <a:rPr lang="en-US" dirty="0"/>
              <a:t> (</a:t>
            </a:r>
            <a:r>
              <a:rPr lang="en-US" b="1" dirty="0"/>
              <a:t>LPI</a:t>
            </a:r>
            <a:r>
              <a:rPr lang="en-US" dirty="0"/>
              <a:t>). Since LPI activation of GPR55 increases presynaptic Ca2+ and vesicular release at excitatory CA3-CA1 synapses, promoting the excitability of CA1 pyramidal neurons - </a:t>
            </a:r>
            <a:r>
              <a:rPr lang="en-US" b="1" dirty="0"/>
              <a:t>antagonism of GPR55 </a:t>
            </a:r>
            <a:r>
              <a:rPr lang="en-US" dirty="0"/>
              <a:t>may be a promising target for </a:t>
            </a:r>
            <a:r>
              <a:rPr lang="en-US" b="1" dirty="0"/>
              <a:t>epilepsy management</a:t>
            </a:r>
            <a:r>
              <a:rPr lang="en-US" dirty="0"/>
              <a:t>.</a:t>
            </a:r>
            <a:endParaRPr lang="he-IL" dirty="0"/>
          </a:p>
        </p:txBody>
      </p:sp>
    </p:spTree>
    <p:extLst>
      <p:ext uri="{BB962C8B-B14F-4D97-AF65-F5344CB8AC3E}">
        <p14:creationId xmlns:p14="http://schemas.microsoft.com/office/powerpoint/2010/main" val="37192164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b="1" dirty="0"/>
              <a:t>GPR55 mode of action</a:t>
            </a:r>
            <a:endParaRPr lang="he-IL" b="1"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8800" y="774192"/>
            <a:ext cx="5562600" cy="3565362"/>
          </a:xfrm>
          <a:prstGeom prst="rect">
            <a:avLst/>
          </a:prstGeom>
        </p:spPr>
      </p:pic>
      <p:sp>
        <p:nvSpPr>
          <p:cNvPr id="4" name="Rectangle 3"/>
          <p:cNvSpPr/>
          <p:nvPr/>
        </p:nvSpPr>
        <p:spPr>
          <a:xfrm>
            <a:off x="228600" y="4321076"/>
            <a:ext cx="8686800" cy="2308324"/>
          </a:xfrm>
          <a:prstGeom prst="rect">
            <a:avLst/>
          </a:prstGeom>
        </p:spPr>
        <p:txBody>
          <a:bodyPr wrap="square">
            <a:spAutoFit/>
          </a:bodyPr>
          <a:lstStyle/>
          <a:p>
            <a:pPr algn="l" rtl="0"/>
            <a:r>
              <a:rPr lang="en-US" sz="1600" dirty="0"/>
              <a:t>GPR55 has been shown to utilize </a:t>
            </a:r>
            <a:r>
              <a:rPr lang="en-US" sz="1600" dirty="0" err="1"/>
              <a:t>G</a:t>
            </a:r>
            <a:r>
              <a:rPr lang="en-US" sz="1600" b="1" dirty="0" err="1"/>
              <a:t>q</a:t>
            </a:r>
            <a:r>
              <a:rPr lang="en-US" sz="1600" dirty="0"/>
              <a:t> and G</a:t>
            </a:r>
            <a:r>
              <a:rPr lang="en-US" sz="1600" b="1" dirty="0"/>
              <a:t>12</a:t>
            </a:r>
            <a:r>
              <a:rPr lang="en-US" sz="1600" dirty="0"/>
              <a:t>/</a:t>
            </a:r>
            <a:r>
              <a:rPr lang="en-US" sz="1600" b="1" dirty="0"/>
              <a:t>13</a:t>
            </a:r>
            <a:r>
              <a:rPr lang="en-US" sz="1600" dirty="0"/>
              <a:t> for signal transduction; PLC and </a:t>
            </a:r>
            <a:r>
              <a:rPr lang="en-US" sz="1600" dirty="0" err="1"/>
              <a:t>RhoA</a:t>
            </a:r>
            <a:r>
              <a:rPr lang="en-US" sz="1600" dirty="0"/>
              <a:t> are also activated. This signaling mode is associated with temporal changes in cytoplasmic calcium, membrane-bound </a:t>
            </a:r>
            <a:r>
              <a:rPr lang="en-US" sz="1600" dirty="0" err="1"/>
              <a:t>diacylglycerol</a:t>
            </a:r>
            <a:r>
              <a:rPr lang="en-US" sz="1600" dirty="0"/>
              <a:t> [DAG], and plasma membrane topology. </a:t>
            </a:r>
            <a:r>
              <a:rPr lang="en-US" sz="1600" b="1" dirty="0">
                <a:solidFill>
                  <a:srgbClr val="FF0000"/>
                </a:solidFill>
              </a:rPr>
              <a:t>LPI [</a:t>
            </a:r>
            <a:r>
              <a:rPr lang="en-US" sz="1600" b="1" dirty="0" err="1">
                <a:solidFill>
                  <a:srgbClr val="FF0000"/>
                </a:solidFill>
              </a:rPr>
              <a:t>Lysophosphatidylinositol</a:t>
            </a:r>
            <a:r>
              <a:rPr lang="en-US" sz="1600" b="1" dirty="0">
                <a:solidFill>
                  <a:srgbClr val="FF0000"/>
                </a:solidFill>
              </a:rPr>
              <a:t>] </a:t>
            </a:r>
            <a:r>
              <a:rPr lang="en-US" sz="1600" dirty="0"/>
              <a:t>, SR141716A and AM251 recruit PKCβII-GFP and cause widespread plasma membrane remodeling upon </a:t>
            </a:r>
            <a:r>
              <a:rPr lang="en-US" sz="1600" b="1" dirty="0"/>
              <a:t>GPR55 activation</a:t>
            </a:r>
            <a:r>
              <a:rPr lang="en-US" sz="1600" dirty="0"/>
              <a:t>. Involvement of the actin cytoskeleton was also reported. One should note that although several G</a:t>
            </a:r>
            <a:r>
              <a:rPr lang="en-US" sz="1600" b="1" dirty="0"/>
              <a:t>α</a:t>
            </a:r>
            <a:r>
              <a:rPr lang="en-US" sz="1600" dirty="0"/>
              <a:t> subunits have been implicated in signal initiation, it appears that activation of GPR55 results in the ultimate generation of the same intracellular molecules, leading to the activation of the MAPK pathways and transcription factors. </a:t>
            </a:r>
          </a:p>
          <a:p>
            <a:pPr algn="l" rtl="0"/>
            <a:r>
              <a:rPr lang="en-US" sz="1600" b="1" dirty="0"/>
              <a:t>CBD</a:t>
            </a:r>
            <a:r>
              <a:rPr lang="en-US" sz="1600" dirty="0"/>
              <a:t> is a potent </a:t>
            </a:r>
            <a:r>
              <a:rPr lang="en-US" sz="1600" b="1" dirty="0"/>
              <a:t>GPR55 antagonist </a:t>
            </a:r>
            <a:r>
              <a:rPr lang="en-US" sz="1600" dirty="0"/>
              <a:t>therefore it is currently used to treat </a:t>
            </a:r>
            <a:r>
              <a:rPr lang="en-US" sz="1600" b="1" dirty="0"/>
              <a:t>epileptic seizures</a:t>
            </a:r>
            <a:r>
              <a:rPr lang="en-US" sz="1600" dirty="0"/>
              <a:t>.</a:t>
            </a:r>
            <a:endParaRPr lang="he-IL" sz="1600" dirty="0"/>
          </a:p>
        </p:txBody>
      </p:sp>
      <p:sp>
        <p:nvSpPr>
          <p:cNvPr id="5" name="TextBox 4"/>
          <p:cNvSpPr txBox="1"/>
          <p:nvPr/>
        </p:nvSpPr>
        <p:spPr>
          <a:xfrm>
            <a:off x="2465788" y="762000"/>
            <a:ext cx="582212" cy="369332"/>
          </a:xfrm>
          <a:prstGeom prst="rect">
            <a:avLst/>
          </a:prstGeom>
          <a:noFill/>
        </p:spPr>
        <p:txBody>
          <a:bodyPr wrap="none" rtlCol="1">
            <a:spAutoFit/>
          </a:bodyPr>
          <a:lstStyle/>
          <a:p>
            <a:r>
              <a:rPr lang="en-US" b="1" dirty="0"/>
              <a:t>CBD</a:t>
            </a:r>
            <a:endParaRPr lang="he-IL" b="1" dirty="0"/>
          </a:p>
        </p:txBody>
      </p:sp>
      <p:sp>
        <p:nvSpPr>
          <p:cNvPr id="6" name="TextBox 5"/>
          <p:cNvSpPr txBox="1"/>
          <p:nvPr/>
        </p:nvSpPr>
        <p:spPr>
          <a:xfrm>
            <a:off x="2281443" y="3581400"/>
            <a:ext cx="766557" cy="307777"/>
          </a:xfrm>
          <a:prstGeom prst="rect">
            <a:avLst/>
          </a:prstGeom>
          <a:noFill/>
        </p:spPr>
        <p:txBody>
          <a:bodyPr wrap="none" rtlCol="1">
            <a:spAutoFit/>
          </a:bodyPr>
          <a:lstStyle/>
          <a:p>
            <a:r>
              <a:rPr lang="en-US" sz="1400" dirty="0"/>
              <a:t>Nucleus</a:t>
            </a:r>
            <a:endParaRPr lang="he-IL" sz="1400" dirty="0"/>
          </a:p>
        </p:txBody>
      </p:sp>
      <p:sp>
        <p:nvSpPr>
          <p:cNvPr id="7" name="TextBox 6"/>
          <p:cNvSpPr txBox="1"/>
          <p:nvPr/>
        </p:nvSpPr>
        <p:spPr>
          <a:xfrm>
            <a:off x="1666806" y="762000"/>
            <a:ext cx="466794" cy="369332"/>
          </a:xfrm>
          <a:prstGeom prst="rect">
            <a:avLst/>
          </a:prstGeom>
          <a:noFill/>
        </p:spPr>
        <p:txBody>
          <a:bodyPr wrap="none" rtlCol="1">
            <a:spAutoFit/>
          </a:bodyPr>
          <a:lstStyle/>
          <a:p>
            <a:r>
              <a:rPr lang="en-US" b="1" dirty="0">
                <a:solidFill>
                  <a:srgbClr val="FF0000"/>
                </a:solidFill>
              </a:rPr>
              <a:t>LPI</a:t>
            </a:r>
            <a:endParaRPr lang="he-IL" b="1" dirty="0">
              <a:solidFill>
                <a:srgbClr val="FF0000"/>
              </a:solidFill>
            </a:endParaRPr>
          </a:p>
        </p:txBody>
      </p:sp>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l="12367" t="4422" r="18337"/>
          <a:stretch/>
        </p:blipFill>
        <p:spPr>
          <a:xfrm>
            <a:off x="428445" y="762000"/>
            <a:ext cx="1095555" cy="1511061"/>
          </a:xfrm>
          <a:prstGeom prst="rect">
            <a:avLst/>
          </a:prstGeom>
        </p:spPr>
      </p:pic>
      <p:sp>
        <p:nvSpPr>
          <p:cNvPr id="9" name="TextBox 8"/>
          <p:cNvSpPr txBox="1"/>
          <p:nvPr/>
        </p:nvSpPr>
        <p:spPr>
          <a:xfrm>
            <a:off x="304800" y="2362200"/>
            <a:ext cx="1506311" cy="523220"/>
          </a:xfrm>
          <a:prstGeom prst="rect">
            <a:avLst/>
          </a:prstGeom>
          <a:noFill/>
        </p:spPr>
        <p:txBody>
          <a:bodyPr wrap="none" rtlCol="1">
            <a:spAutoFit/>
          </a:bodyPr>
          <a:lstStyle/>
          <a:p>
            <a:pPr algn="l"/>
            <a:r>
              <a:rPr lang="en-US" sz="1400" b="1" dirty="0"/>
              <a:t>TPSA</a:t>
            </a:r>
            <a:r>
              <a:rPr lang="en-US" sz="1400" dirty="0"/>
              <a:t> = 203 </a:t>
            </a:r>
          </a:p>
          <a:p>
            <a:pPr algn="l"/>
            <a:r>
              <a:rPr lang="en-US" sz="1400" dirty="0"/>
              <a:t>square </a:t>
            </a:r>
            <a:r>
              <a:rPr lang="en-US" sz="1400" b="1" dirty="0"/>
              <a:t>A</a:t>
            </a:r>
            <a:r>
              <a:rPr lang="en-US" sz="1400" dirty="0"/>
              <a:t>ngstroms</a:t>
            </a:r>
            <a:endParaRPr lang="he-IL" sz="1400" dirty="0"/>
          </a:p>
        </p:txBody>
      </p:sp>
      <p:sp>
        <p:nvSpPr>
          <p:cNvPr id="10" name="TextBox 9"/>
          <p:cNvSpPr txBox="1"/>
          <p:nvPr/>
        </p:nvSpPr>
        <p:spPr>
          <a:xfrm>
            <a:off x="381000" y="762000"/>
            <a:ext cx="466794" cy="369332"/>
          </a:xfrm>
          <a:prstGeom prst="rect">
            <a:avLst/>
          </a:prstGeom>
          <a:noFill/>
        </p:spPr>
        <p:txBody>
          <a:bodyPr wrap="none" rtlCol="1">
            <a:spAutoFit/>
          </a:bodyPr>
          <a:lstStyle/>
          <a:p>
            <a:r>
              <a:rPr lang="en-US" b="1" dirty="0">
                <a:solidFill>
                  <a:srgbClr val="FF0000"/>
                </a:solidFill>
              </a:rPr>
              <a:t>LPI</a:t>
            </a:r>
            <a:endParaRPr lang="he-IL" b="1" dirty="0">
              <a:solidFill>
                <a:srgbClr val="FF0000"/>
              </a:solidFill>
            </a:endParaRPr>
          </a:p>
        </p:txBody>
      </p:sp>
    </p:spTree>
    <p:extLst>
      <p:ext uri="{BB962C8B-B14F-4D97-AF65-F5344CB8AC3E}">
        <p14:creationId xmlns:p14="http://schemas.microsoft.com/office/powerpoint/2010/main" val="261865832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b="1" dirty="0"/>
              <a:t>TRP channels</a:t>
            </a:r>
            <a:endParaRPr lang="he-IL" b="1" dirty="0"/>
          </a:p>
        </p:txBody>
      </p:sp>
      <p:sp>
        <p:nvSpPr>
          <p:cNvPr id="3" name="Rectangle 2"/>
          <p:cNvSpPr/>
          <p:nvPr/>
        </p:nvSpPr>
        <p:spPr>
          <a:xfrm>
            <a:off x="609600" y="914400"/>
            <a:ext cx="7848600" cy="5509200"/>
          </a:xfrm>
          <a:prstGeom prst="rect">
            <a:avLst/>
          </a:prstGeom>
        </p:spPr>
        <p:txBody>
          <a:bodyPr wrap="square">
            <a:spAutoFit/>
          </a:bodyPr>
          <a:lstStyle/>
          <a:p>
            <a:pPr algn="l" rtl="0"/>
            <a:r>
              <a:rPr lang="en-US" sz="1600" b="1" dirty="0"/>
              <a:t>Transient receptor potential channels </a:t>
            </a:r>
            <a:r>
              <a:rPr lang="en-US" sz="1600" dirty="0"/>
              <a:t>(</a:t>
            </a:r>
            <a:r>
              <a:rPr lang="en-US" sz="1600" b="1" dirty="0"/>
              <a:t>TRP channels</a:t>
            </a:r>
            <a:r>
              <a:rPr lang="en-US" sz="1600" dirty="0"/>
              <a:t>) are a group of </a:t>
            </a:r>
            <a:r>
              <a:rPr lang="en-US" sz="1600" b="1" dirty="0"/>
              <a:t>ion channels </a:t>
            </a:r>
            <a:r>
              <a:rPr lang="en-US" sz="1600" dirty="0"/>
              <a:t>located mostly on the plasma membrane of numerous animal cell types. TRP channels modulate </a:t>
            </a:r>
            <a:r>
              <a:rPr lang="en-US" sz="1600" u="sng" dirty="0"/>
              <a:t>ion entry</a:t>
            </a:r>
            <a:r>
              <a:rPr lang="en-US" sz="1600" dirty="0"/>
              <a:t> driving forces and </a:t>
            </a:r>
            <a:r>
              <a:rPr lang="en-US" sz="1600" b="1" dirty="0"/>
              <a:t>Ca2+</a:t>
            </a:r>
            <a:r>
              <a:rPr lang="en-US" sz="1600" dirty="0"/>
              <a:t> and </a:t>
            </a:r>
            <a:r>
              <a:rPr lang="en-US" sz="1600" b="1" dirty="0"/>
              <a:t>Mg2+</a:t>
            </a:r>
            <a:r>
              <a:rPr lang="en-US" sz="1600" dirty="0"/>
              <a:t> transport machinery in the plasma membrane. TRPs have important interactions with other proteins and often form signaling complexes. TRP channels are grouped into two broad groups: </a:t>
            </a:r>
            <a:r>
              <a:rPr lang="en-US" sz="1600" u="sng" dirty="0"/>
              <a:t>Group </a:t>
            </a:r>
            <a:r>
              <a:rPr lang="en-US" sz="1600" b="1" u="sng" dirty="0"/>
              <a:t>1</a:t>
            </a:r>
            <a:r>
              <a:rPr lang="en-US" sz="1600" dirty="0"/>
              <a:t> includes TRP</a:t>
            </a:r>
            <a:r>
              <a:rPr lang="en-US" sz="1600" b="1" dirty="0"/>
              <a:t>C</a:t>
            </a:r>
            <a:r>
              <a:rPr lang="en-US" sz="1600" dirty="0"/>
              <a:t> ( "C" for canonical), TRP</a:t>
            </a:r>
            <a:r>
              <a:rPr lang="en-US" sz="1600" b="1" dirty="0"/>
              <a:t>V</a:t>
            </a:r>
            <a:r>
              <a:rPr lang="en-US" sz="1600" dirty="0"/>
              <a:t> ("V" for </a:t>
            </a:r>
            <a:r>
              <a:rPr lang="en-US" sz="1600" dirty="0" err="1"/>
              <a:t>vanilloid</a:t>
            </a:r>
            <a:r>
              <a:rPr lang="en-US" sz="1600" dirty="0"/>
              <a:t>), TRP</a:t>
            </a:r>
            <a:r>
              <a:rPr lang="en-US" sz="1600" b="1" dirty="0"/>
              <a:t>VL</a:t>
            </a:r>
            <a:r>
              <a:rPr lang="en-US" sz="1600" dirty="0"/>
              <a:t> ("VL" for </a:t>
            </a:r>
            <a:r>
              <a:rPr lang="en-US" sz="1600" dirty="0" err="1"/>
              <a:t>vanilloid</a:t>
            </a:r>
            <a:r>
              <a:rPr lang="en-US" sz="1600" dirty="0"/>
              <a:t>-like), TRP</a:t>
            </a:r>
            <a:r>
              <a:rPr lang="en-US" sz="1600" b="1" dirty="0"/>
              <a:t>M</a:t>
            </a:r>
            <a:r>
              <a:rPr lang="en-US" sz="1600" dirty="0"/>
              <a:t> ("M" for </a:t>
            </a:r>
            <a:r>
              <a:rPr lang="en-US" sz="1600" dirty="0" err="1"/>
              <a:t>melastatin</a:t>
            </a:r>
            <a:r>
              <a:rPr lang="en-US" sz="1600" dirty="0"/>
              <a:t>), TRP</a:t>
            </a:r>
            <a:r>
              <a:rPr lang="en-US" sz="1600" b="1" dirty="0"/>
              <a:t>S</a:t>
            </a:r>
            <a:r>
              <a:rPr lang="en-US" sz="1600" dirty="0"/>
              <a:t> ("S" for </a:t>
            </a:r>
            <a:r>
              <a:rPr lang="en-US" sz="1600" dirty="0" err="1"/>
              <a:t>soromelastatin</a:t>
            </a:r>
            <a:r>
              <a:rPr lang="en-US" sz="1600" dirty="0"/>
              <a:t>), TRP</a:t>
            </a:r>
            <a:r>
              <a:rPr lang="en-US" sz="1600" b="1" dirty="0"/>
              <a:t>N</a:t>
            </a:r>
            <a:r>
              <a:rPr lang="en-US" sz="1600" dirty="0"/>
              <a:t> ("N" for no mechanoreceptor potential C), and TRP</a:t>
            </a:r>
            <a:r>
              <a:rPr lang="en-US" sz="1600" b="1" dirty="0"/>
              <a:t>A</a:t>
            </a:r>
            <a:r>
              <a:rPr lang="en-US" sz="1600" dirty="0"/>
              <a:t> ("A" for </a:t>
            </a:r>
            <a:r>
              <a:rPr lang="en-US" sz="1600" dirty="0" err="1"/>
              <a:t>ankyrin</a:t>
            </a:r>
            <a:r>
              <a:rPr lang="en-US" sz="1600" dirty="0"/>
              <a:t>). </a:t>
            </a:r>
            <a:r>
              <a:rPr lang="en-US" sz="1600" u="sng" dirty="0"/>
              <a:t>Group </a:t>
            </a:r>
            <a:r>
              <a:rPr lang="en-US" sz="1600" b="1" u="sng" dirty="0"/>
              <a:t>2</a:t>
            </a:r>
            <a:r>
              <a:rPr lang="en-US" sz="1600" dirty="0"/>
              <a:t> consists of TRP</a:t>
            </a:r>
            <a:r>
              <a:rPr lang="en-US" sz="1600" b="1" dirty="0"/>
              <a:t>P</a:t>
            </a:r>
            <a:r>
              <a:rPr lang="en-US" sz="1600" dirty="0"/>
              <a:t> ("P" for polycystic) and TRP</a:t>
            </a:r>
            <a:r>
              <a:rPr lang="en-US" sz="1600" b="1" dirty="0"/>
              <a:t>ML</a:t>
            </a:r>
            <a:r>
              <a:rPr lang="en-US" sz="1600" dirty="0"/>
              <a:t> ("ML" for </a:t>
            </a:r>
            <a:r>
              <a:rPr lang="en-US" sz="1600" dirty="0" err="1"/>
              <a:t>mucolipin</a:t>
            </a:r>
            <a:r>
              <a:rPr lang="en-US" sz="1600" dirty="0"/>
              <a:t>). Most TRP channels are composed of 6 membrane-spanning helices with intracellular N- and C-termini. Mammalian TRP channels are activated and regulated by a wide variety of stimuli and are expressed throughout the body. TRPV was originally discovered in </a:t>
            </a:r>
            <a:r>
              <a:rPr lang="en-US" sz="1600" i="1" dirty="0" err="1"/>
              <a:t>Caenorhabditis</a:t>
            </a:r>
            <a:r>
              <a:rPr lang="en-US" sz="1600" i="1" dirty="0"/>
              <a:t> </a:t>
            </a:r>
            <a:r>
              <a:rPr lang="en-US" sz="1600" i="1" dirty="0" err="1"/>
              <a:t>elegans</a:t>
            </a:r>
            <a:r>
              <a:rPr lang="en-US" sz="1600" dirty="0"/>
              <a:t>, and is named for the </a:t>
            </a:r>
            <a:r>
              <a:rPr lang="en-US" sz="1600" dirty="0" err="1"/>
              <a:t>vanilloid</a:t>
            </a:r>
            <a:r>
              <a:rPr lang="en-US" sz="1600" dirty="0"/>
              <a:t> chemicals that activate some of these channels. These channels have been made famous for their association with molecules such as </a:t>
            </a:r>
            <a:r>
              <a:rPr lang="en-US" sz="1600" b="1" dirty="0"/>
              <a:t>capsaicin</a:t>
            </a:r>
            <a:r>
              <a:rPr lang="en-US" sz="1600" dirty="0"/>
              <a:t> (a TRPV1 </a:t>
            </a:r>
            <a:r>
              <a:rPr lang="en-US" sz="1600" b="1" dirty="0"/>
              <a:t>a</a:t>
            </a:r>
            <a:r>
              <a:rPr lang="en-US" sz="1600" dirty="0"/>
              <a:t>gonist).</a:t>
            </a:r>
          </a:p>
          <a:p>
            <a:pPr algn="l" rtl="0"/>
            <a:r>
              <a:rPr lang="en-US" sz="1600" dirty="0" err="1"/>
              <a:t>Cannabidiol</a:t>
            </a:r>
            <a:r>
              <a:rPr lang="en-US" sz="1600" dirty="0"/>
              <a:t> binds &amp; activates TRPV1 channel. CBD is reported to produce </a:t>
            </a:r>
            <a:r>
              <a:rPr lang="en-US" sz="1600" u="sng" dirty="0"/>
              <a:t>pain relief</a:t>
            </a:r>
            <a:r>
              <a:rPr lang="en-US" sz="1600" dirty="0"/>
              <a:t>.  The TRPV1 receptor </a:t>
            </a:r>
            <a:r>
              <a:rPr lang="en-US" sz="1600" b="1" dirty="0"/>
              <a:t>integrates noxious stimuli </a:t>
            </a:r>
            <a:r>
              <a:rPr lang="en-US" sz="1600" dirty="0"/>
              <a:t>and plays a key role in pain signaling. CBD at low doses, corresponding to plasma concentrations observed physiologically, inhibits or </a:t>
            </a:r>
            <a:r>
              <a:rPr lang="en-US" sz="1600" b="1" dirty="0"/>
              <a:t>de</a:t>
            </a:r>
            <a:r>
              <a:rPr lang="en-US" sz="1600" dirty="0"/>
              <a:t>sensitizes neuronal TRPV1 signaling by inhibiting the adenylyl </a:t>
            </a:r>
            <a:r>
              <a:rPr lang="en-US" sz="1600" dirty="0" err="1"/>
              <a:t>cyclase</a:t>
            </a:r>
            <a:r>
              <a:rPr lang="en-US" sz="1600" dirty="0"/>
              <a:t> – </a:t>
            </a:r>
            <a:r>
              <a:rPr lang="en-US" sz="1600" dirty="0" err="1"/>
              <a:t>cAMP</a:t>
            </a:r>
            <a:r>
              <a:rPr lang="en-US" sz="1600" dirty="0"/>
              <a:t> pathway, which is essential for maintaining TRPV1 phosphorylation and sensitization. CBD also </a:t>
            </a:r>
            <a:r>
              <a:rPr lang="en-US" sz="1600" u="sng" dirty="0"/>
              <a:t>facilitated</a:t>
            </a:r>
            <a:r>
              <a:rPr lang="en-US" sz="1600" dirty="0"/>
              <a:t> </a:t>
            </a:r>
            <a:r>
              <a:rPr lang="en-US" sz="1600" dirty="0" err="1"/>
              <a:t>calcineurin</a:t>
            </a:r>
            <a:r>
              <a:rPr lang="en-US" sz="1600" dirty="0"/>
              <a:t>-mediated </a:t>
            </a:r>
            <a:r>
              <a:rPr lang="en-US" sz="1600" b="1" dirty="0"/>
              <a:t>TRPV1 inhibition</a:t>
            </a:r>
            <a:r>
              <a:rPr lang="en-US" sz="1600" dirty="0"/>
              <a:t>. These mechanisms may underlie </a:t>
            </a:r>
            <a:r>
              <a:rPr lang="en-US" sz="1600" b="1" dirty="0" err="1"/>
              <a:t>nociceptor</a:t>
            </a:r>
            <a:r>
              <a:rPr lang="en-US" sz="1600" b="1" dirty="0"/>
              <a:t> desensitization </a:t>
            </a:r>
            <a:r>
              <a:rPr lang="en-US" sz="1600" dirty="0"/>
              <a:t>and the therapeutic effect of CBD in animal models and patients with acute and chronic pain. Less pain always means less mental stress.</a:t>
            </a:r>
            <a:endParaRPr lang="he-IL" sz="1600" dirty="0"/>
          </a:p>
        </p:txBody>
      </p:sp>
    </p:spTree>
    <p:extLst>
      <p:ext uri="{BB962C8B-B14F-4D97-AF65-F5344CB8AC3E}">
        <p14:creationId xmlns:p14="http://schemas.microsoft.com/office/powerpoint/2010/main" val="38422509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b="1" dirty="0"/>
              <a:t>Mental Stress</a:t>
            </a:r>
            <a:endParaRPr lang="he-IL" b="1" dirty="0"/>
          </a:p>
        </p:txBody>
      </p:sp>
      <p:sp>
        <p:nvSpPr>
          <p:cNvPr id="3" name="Content Placeholder 2"/>
          <p:cNvSpPr>
            <a:spLocks noGrp="1"/>
          </p:cNvSpPr>
          <p:nvPr>
            <p:ph idx="1"/>
          </p:nvPr>
        </p:nvSpPr>
        <p:spPr>
          <a:xfrm>
            <a:off x="381000" y="990600"/>
            <a:ext cx="8382000" cy="5410200"/>
          </a:xfrm>
        </p:spPr>
        <p:txBody>
          <a:bodyPr>
            <a:noAutofit/>
          </a:bodyPr>
          <a:lstStyle/>
          <a:p>
            <a:pPr marL="0" indent="0" algn="l" rtl="0">
              <a:buNone/>
            </a:pPr>
            <a:r>
              <a:rPr lang="en-US" sz="1500" dirty="0"/>
              <a:t>Stress is how we react when we feel </a:t>
            </a:r>
            <a:r>
              <a:rPr lang="en-US" sz="1500" u="sng" dirty="0"/>
              <a:t>under pressure</a:t>
            </a:r>
            <a:r>
              <a:rPr lang="en-US" sz="1500" dirty="0"/>
              <a:t> or </a:t>
            </a:r>
            <a:r>
              <a:rPr lang="en-US" sz="1500" u="sng" dirty="0"/>
              <a:t>threatened</a:t>
            </a:r>
            <a:r>
              <a:rPr lang="en-US" sz="1500" dirty="0"/>
              <a:t>. It usually happens when we are in a situation that we don't feel we can </a:t>
            </a:r>
            <a:r>
              <a:rPr lang="en-US" sz="1500" u="sng" dirty="0"/>
              <a:t>manage or control</a:t>
            </a:r>
            <a:r>
              <a:rPr lang="en-US" sz="1500" dirty="0"/>
              <a:t>. When we experience stress, it can be as:</a:t>
            </a:r>
          </a:p>
          <a:p>
            <a:pPr marL="0" indent="0" algn="l" rtl="0">
              <a:buNone/>
            </a:pPr>
            <a:r>
              <a:rPr lang="en-US" sz="1500" u="sng" dirty="0"/>
              <a:t>An individual</a:t>
            </a:r>
            <a:r>
              <a:rPr lang="en-US" sz="1500" dirty="0"/>
              <a:t>, for example when you have lots of responsibilities that you are struggling to manage.</a:t>
            </a:r>
          </a:p>
          <a:p>
            <a:pPr marL="0" indent="0" algn="l" rtl="0">
              <a:buNone/>
            </a:pPr>
            <a:r>
              <a:rPr lang="en-US" sz="1500" u="sng" dirty="0"/>
              <a:t>Part of a group</a:t>
            </a:r>
            <a:r>
              <a:rPr lang="en-US" sz="1500" dirty="0"/>
              <a:t>, for example if your family is going through a difficult time, such as bereavement (grief) or financial &amp; martial problems.</a:t>
            </a:r>
          </a:p>
          <a:p>
            <a:pPr marL="0" indent="0" algn="l" rtl="0">
              <a:buNone/>
            </a:pPr>
            <a:r>
              <a:rPr lang="en-US" sz="1500" u="sng" dirty="0"/>
              <a:t>Part of your community</a:t>
            </a:r>
            <a:r>
              <a:rPr lang="en-US" sz="1500" dirty="0"/>
              <a:t>, for example if you belong to a religious group that is experiencing discrimination.</a:t>
            </a:r>
          </a:p>
          <a:p>
            <a:pPr marL="0" indent="0" algn="l" rtl="0">
              <a:buNone/>
            </a:pPr>
            <a:r>
              <a:rPr lang="en-US" sz="1500" u="sng" dirty="0"/>
              <a:t>A member of society</a:t>
            </a:r>
            <a:r>
              <a:rPr lang="en-US" sz="1500" dirty="0"/>
              <a:t>, for example during natural disasters or events like the coronavirus pandemic.</a:t>
            </a:r>
          </a:p>
          <a:p>
            <a:pPr marL="0" indent="0" algn="l" rtl="0">
              <a:buNone/>
            </a:pPr>
            <a:r>
              <a:rPr lang="en-US" sz="1500" dirty="0"/>
              <a:t>Sometimes, a small amount of stress can help us to complete tasks and feel more energized. But stress can become a problem when it </a:t>
            </a:r>
            <a:r>
              <a:rPr lang="en-US" sz="1500" b="1" dirty="0"/>
              <a:t>lasts for a long time</a:t>
            </a:r>
            <a:r>
              <a:rPr lang="en-US" sz="1500" dirty="0"/>
              <a:t> or is </a:t>
            </a:r>
            <a:r>
              <a:rPr lang="en-US" sz="1500" b="1" dirty="0"/>
              <a:t>very intense</a:t>
            </a:r>
            <a:r>
              <a:rPr lang="en-US" sz="1500" dirty="0"/>
              <a:t>. In some cases, stress can affect our physical and mental health. Two types of stress are known - 'acute' or 'chronic':</a:t>
            </a:r>
          </a:p>
          <a:p>
            <a:pPr marL="0" indent="0" algn="l" rtl="0">
              <a:buNone/>
            </a:pPr>
            <a:r>
              <a:rPr lang="en-US" sz="1500" b="1" dirty="0"/>
              <a:t>Acute stress </a:t>
            </a:r>
            <a:r>
              <a:rPr lang="en-US" sz="1500" dirty="0"/>
              <a:t>happens within a few minutes to a few hours of an event. It lasts for a short period of time and is very intense. It can happen after an upsetting or unexpected event. For example, this could be a sudden bereavement, assault or natural disaster.</a:t>
            </a:r>
          </a:p>
          <a:p>
            <a:pPr marL="0" indent="0" algn="l" rtl="0">
              <a:buNone/>
            </a:pPr>
            <a:r>
              <a:rPr lang="en-US" sz="1500" b="1" dirty="0"/>
              <a:t>Chronic stress </a:t>
            </a:r>
            <a:r>
              <a:rPr lang="en-US" sz="1500" dirty="0"/>
              <a:t>lasts for a long period of time or keeps coming back. You might experience this if you are under lots of pressure a lot of the time. You might also feel chronic stress if your day-to-day life is difficult, for example if you live in poverty. Stress can </a:t>
            </a:r>
            <a:r>
              <a:rPr lang="en-US" sz="1500" u="sng" dirty="0"/>
              <a:t>cause mental health problems</a:t>
            </a:r>
            <a:r>
              <a:rPr lang="en-US" sz="1500" dirty="0"/>
              <a:t>. And it can make existing problems worse. If you experience lots of stress, this might lead you to develop a mental health problem like </a:t>
            </a:r>
            <a:r>
              <a:rPr lang="en-US" sz="1500" b="1" dirty="0"/>
              <a:t>anxiety,</a:t>
            </a:r>
            <a:r>
              <a:rPr lang="en-US" sz="1500" dirty="0"/>
              <a:t> </a:t>
            </a:r>
            <a:r>
              <a:rPr lang="en-US" sz="1500" b="1" dirty="0"/>
              <a:t>depression</a:t>
            </a:r>
            <a:r>
              <a:rPr lang="en-US" sz="1500" dirty="0"/>
              <a:t>. A traumatic period of stress might lead to post-traumatic stress disorder (</a:t>
            </a:r>
            <a:r>
              <a:rPr lang="en-US" sz="1500" b="1" dirty="0"/>
              <a:t>PTSD</a:t>
            </a:r>
            <a:r>
              <a:rPr lang="en-US" sz="1500" dirty="0"/>
              <a:t>). Mental health problems can cause stress. You might find coping with the symptoms of your mental health problem is stressful. You may also feel stressed about managing medication, healthcare appointments or treatments. You might use recreational drugs or alcohol to cope with stress. This could also affect your mental health, and cause further stress.</a:t>
            </a:r>
            <a:endParaRPr lang="he-IL" sz="1500" dirty="0"/>
          </a:p>
        </p:txBody>
      </p:sp>
    </p:spTree>
    <p:extLst>
      <p:ext uri="{BB962C8B-B14F-4D97-AF65-F5344CB8AC3E}">
        <p14:creationId xmlns:p14="http://schemas.microsoft.com/office/powerpoint/2010/main" val="298533824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b="1" dirty="0"/>
              <a:t>Mu Opioid Receptor </a:t>
            </a:r>
            <a:r>
              <a:rPr lang="en-US" dirty="0"/>
              <a:t>[</a:t>
            </a:r>
            <a:r>
              <a:rPr lang="en-US" b="1" dirty="0"/>
              <a:t>MOR</a:t>
            </a:r>
            <a:r>
              <a:rPr lang="en-US" dirty="0"/>
              <a:t>]</a:t>
            </a:r>
            <a:endParaRPr lang="he-IL" dirty="0"/>
          </a:p>
        </p:txBody>
      </p:sp>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t="3007"/>
          <a:stretch/>
        </p:blipFill>
        <p:spPr>
          <a:xfrm>
            <a:off x="2057399" y="990600"/>
            <a:ext cx="4793725" cy="3429000"/>
          </a:xfrm>
          <a:prstGeom prst="rect">
            <a:avLst/>
          </a:prstGeom>
        </p:spPr>
      </p:pic>
      <p:sp>
        <p:nvSpPr>
          <p:cNvPr id="4" name="Rectangle 3"/>
          <p:cNvSpPr/>
          <p:nvPr/>
        </p:nvSpPr>
        <p:spPr>
          <a:xfrm>
            <a:off x="2057399" y="914400"/>
            <a:ext cx="1447801" cy="3505200"/>
          </a:xfrm>
          <a:prstGeom prst="rect">
            <a:avLst/>
          </a:prstGeom>
          <a:noFill/>
          <a:ln>
            <a:prstDash val="sysDot"/>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 name="Rectangle 4"/>
          <p:cNvSpPr/>
          <p:nvPr/>
        </p:nvSpPr>
        <p:spPr>
          <a:xfrm>
            <a:off x="685800" y="4508718"/>
            <a:ext cx="7924800" cy="1815882"/>
          </a:xfrm>
          <a:prstGeom prst="rect">
            <a:avLst/>
          </a:prstGeom>
        </p:spPr>
        <p:txBody>
          <a:bodyPr wrap="square">
            <a:spAutoFit/>
          </a:bodyPr>
          <a:lstStyle/>
          <a:p>
            <a:pPr algn="l" rtl="0"/>
            <a:r>
              <a:rPr lang="en-US" sz="1600" dirty="0"/>
              <a:t>Opioids exert their effects through binding to the opioid receptors belonging to the G-protein coupled receptors (GPCRs) family, including mu opioid receptor (</a:t>
            </a:r>
            <a:r>
              <a:rPr lang="en-US" sz="1600" b="1" dirty="0"/>
              <a:t>M</a:t>
            </a:r>
            <a:r>
              <a:rPr lang="en-US" sz="1600" dirty="0"/>
              <a:t>OR), delta opioid receptor (</a:t>
            </a:r>
            <a:r>
              <a:rPr lang="en-US" sz="1600" b="1" dirty="0"/>
              <a:t>D</a:t>
            </a:r>
            <a:r>
              <a:rPr lang="en-US" sz="1600" dirty="0"/>
              <a:t>OR), and kappa opioid receptor (</a:t>
            </a:r>
            <a:r>
              <a:rPr lang="en-US" sz="1600" b="1" dirty="0"/>
              <a:t>K</a:t>
            </a:r>
            <a:r>
              <a:rPr lang="en-US" sz="1600" dirty="0"/>
              <a:t>OR). Among them, </a:t>
            </a:r>
            <a:r>
              <a:rPr lang="en-US" sz="1600" u="sng" dirty="0"/>
              <a:t>MOR is essential for opioid-induced analgesia</a:t>
            </a:r>
            <a:r>
              <a:rPr lang="en-US" sz="1600" dirty="0"/>
              <a:t> and also responsible for adverse effects of opioids. Importantly, MOR can form heterodimers with other opioid receptors and non-opioid receptors in vitro and in vivo, and has distinct pharmacological properties, different binding affinities for ligands, downstream signaling, and receptor trafficking.  CBD is a negative  allosteric modulator of MOR</a:t>
            </a:r>
            <a:endParaRPr lang="he-IL" sz="1600" dirty="0"/>
          </a:p>
        </p:txBody>
      </p:sp>
    </p:spTree>
    <p:extLst>
      <p:ext uri="{BB962C8B-B14F-4D97-AF65-F5344CB8AC3E}">
        <p14:creationId xmlns:p14="http://schemas.microsoft.com/office/powerpoint/2010/main" val="207028309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b="1" dirty="0"/>
              <a:t>     CBDA</a:t>
            </a:r>
            <a:endParaRPr lang="he-IL" b="1" dirty="0"/>
          </a:p>
        </p:txBody>
      </p:sp>
      <p:sp>
        <p:nvSpPr>
          <p:cNvPr id="3" name="Rectangle 2"/>
          <p:cNvSpPr/>
          <p:nvPr/>
        </p:nvSpPr>
        <p:spPr>
          <a:xfrm>
            <a:off x="762000" y="2133600"/>
            <a:ext cx="7620000" cy="3970318"/>
          </a:xfrm>
          <a:prstGeom prst="rect">
            <a:avLst/>
          </a:prstGeom>
        </p:spPr>
        <p:txBody>
          <a:bodyPr wrap="square">
            <a:spAutoFit/>
          </a:bodyPr>
          <a:lstStyle/>
          <a:p>
            <a:pPr algn="l" rtl="0"/>
            <a:r>
              <a:rPr lang="en-US" dirty="0"/>
              <a:t>The major </a:t>
            </a:r>
            <a:r>
              <a:rPr lang="en-US" dirty="0" err="1"/>
              <a:t>phytocannabinoid</a:t>
            </a:r>
            <a:r>
              <a:rPr lang="en-US" dirty="0"/>
              <a:t> [</a:t>
            </a:r>
            <a:r>
              <a:rPr lang="en-US" dirty="0" err="1"/>
              <a:t>pCB</a:t>
            </a:r>
            <a:r>
              <a:rPr lang="en-US" dirty="0"/>
              <a:t>] </a:t>
            </a:r>
            <a:r>
              <a:rPr lang="en-US" dirty="0" err="1"/>
              <a:t>cannabidiol</a:t>
            </a:r>
            <a:r>
              <a:rPr lang="en-US" dirty="0"/>
              <a:t> (CBD) has anxiolytic properties and lacks </a:t>
            </a:r>
            <a:r>
              <a:rPr lang="en-US" dirty="0" err="1"/>
              <a:t>tetrahydrocannabinol</a:t>
            </a:r>
            <a:r>
              <a:rPr lang="en-US" dirty="0"/>
              <a:t> [THC]-like </a:t>
            </a:r>
            <a:r>
              <a:rPr lang="en-US" dirty="0" err="1"/>
              <a:t>psychoactivity</a:t>
            </a:r>
            <a:r>
              <a:rPr lang="en-US" dirty="0"/>
              <a:t>. </a:t>
            </a:r>
            <a:r>
              <a:rPr lang="en-US" dirty="0" err="1"/>
              <a:t>Cannabidiolic</a:t>
            </a:r>
            <a:r>
              <a:rPr lang="en-US" dirty="0"/>
              <a:t> acid (CBD</a:t>
            </a:r>
            <a:r>
              <a:rPr lang="en-US" b="1" dirty="0"/>
              <a:t>A</a:t>
            </a:r>
            <a:r>
              <a:rPr lang="en-US" dirty="0"/>
              <a:t>) is the </a:t>
            </a:r>
            <a:r>
              <a:rPr lang="en-US" b="1" dirty="0"/>
              <a:t>acidic precursor </a:t>
            </a:r>
            <a:r>
              <a:rPr lang="en-US" dirty="0"/>
              <a:t>to CBD, and this compound appears </a:t>
            </a:r>
            <a:r>
              <a:rPr lang="en-US" b="1" dirty="0"/>
              <a:t>more potent</a:t>
            </a:r>
            <a:r>
              <a:rPr lang="en-US" dirty="0"/>
              <a:t> than CBD in animal models of emesis, </a:t>
            </a:r>
            <a:r>
              <a:rPr lang="en-US" u="sng" dirty="0"/>
              <a:t>pain</a:t>
            </a:r>
            <a:r>
              <a:rPr lang="en-US" dirty="0"/>
              <a:t> and epilepsy. In this short report, we aimed to examine whether CBDA is more potent than CBD in disrupting expression of conditioned fear and generalized anxiety-related behavior induced by </a:t>
            </a:r>
            <a:r>
              <a:rPr lang="en-US" dirty="0" err="1"/>
              <a:t>Pavlovian</a:t>
            </a:r>
            <a:r>
              <a:rPr lang="en-US" dirty="0"/>
              <a:t> fear conditioning. Mice underwent fear conditioning and 24 h later were administered CBD and CBDA before testing for fear expression and generalized anxiety-like behavior. We found that CBD and CBDA had </a:t>
            </a:r>
            <a:r>
              <a:rPr lang="en-US" b="1" dirty="0"/>
              <a:t>dissociable effects</a:t>
            </a:r>
            <a:r>
              <a:rPr lang="en-US" dirty="0"/>
              <a:t>; while CB</a:t>
            </a:r>
            <a:r>
              <a:rPr lang="en-US" b="1" dirty="0"/>
              <a:t>D</a:t>
            </a:r>
            <a:r>
              <a:rPr lang="en-US" dirty="0"/>
              <a:t> but not CBDA </a:t>
            </a:r>
            <a:r>
              <a:rPr lang="en-US" u="sng" dirty="0"/>
              <a:t>disrupted cued fear memory expression</a:t>
            </a:r>
            <a:r>
              <a:rPr lang="en-US" dirty="0"/>
              <a:t>, CB</a:t>
            </a:r>
            <a:r>
              <a:rPr lang="en-US" b="1" dirty="0"/>
              <a:t>DA</a:t>
            </a:r>
            <a:r>
              <a:rPr lang="en-US" dirty="0"/>
              <a:t> but not CBD </a:t>
            </a:r>
            <a:r>
              <a:rPr lang="en-US" u="sng" dirty="0"/>
              <a:t>normalized trauma-induced generalized anxiety-related behavior</a:t>
            </a:r>
            <a:r>
              <a:rPr lang="en-US" dirty="0"/>
              <a:t>. Neither </a:t>
            </a:r>
            <a:r>
              <a:rPr lang="en-US" dirty="0" err="1"/>
              <a:t>pCB</a:t>
            </a:r>
            <a:r>
              <a:rPr lang="en-US" dirty="0"/>
              <a:t> affected contextual fear expression. Our findings form the basis for future experiments examining whether </a:t>
            </a:r>
            <a:r>
              <a:rPr lang="en-US" dirty="0" err="1"/>
              <a:t>pCBs</a:t>
            </a:r>
            <a:r>
              <a:rPr lang="en-US" dirty="0"/>
              <a:t>, alone and in combination, are effective in these mouse models of fear and anxiety.</a:t>
            </a:r>
            <a:endParaRPr lang="he-IL"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0600" y="381000"/>
            <a:ext cx="2933700" cy="1600200"/>
          </a:xfrm>
          <a:prstGeom prst="rect">
            <a:avLst/>
          </a:prstGeom>
        </p:spPr>
      </p:pic>
      <p:sp>
        <p:nvSpPr>
          <p:cNvPr id="5" name="Rectangle 4"/>
          <p:cNvSpPr/>
          <p:nvPr/>
        </p:nvSpPr>
        <p:spPr>
          <a:xfrm>
            <a:off x="2514600" y="838200"/>
            <a:ext cx="838200" cy="762000"/>
          </a:xfrm>
          <a:prstGeom prst="rect">
            <a:avLst/>
          </a:prstGeom>
          <a:noFill/>
          <a:ln>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6" name="TextBox 5"/>
          <p:cNvSpPr txBox="1"/>
          <p:nvPr/>
        </p:nvSpPr>
        <p:spPr>
          <a:xfrm>
            <a:off x="2591117" y="457200"/>
            <a:ext cx="761683" cy="369332"/>
          </a:xfrm>
          <a:prstGeom prst="rect">
            <a:avLst/>
          </a:prstGeom>
          <a:noFill/>
        </p:spPr>
        <p:txBody>
          <a:bodyPr wrap="none" rtlCol="1">
            <a:spAutoFit/>
          </a:bodyPr>
          <a:lstStyle/>
          <a:p>
            <a:r>
              <a:rPr lang="en-US" b="1" dirty="0">
                <a:solidFill>
                  <a:srgbClr val="FF0000"/>
                </a:solidFill>
              </a:rPr>
              <a:t>COOH</a:t>
            </a:r>
            <a:endParaRPr lang="he-IL" b="1" dirty="0">
              <a:solidFill>
                <a:srgbClr val="FF0000"/>
              </a:solidFill>
            </a:endParaRPr>
          </a:p>
        </p:txBody>
      </p:sp>
    </p:spTree>
    <p:extLst>
      <p:ext uri="{BB962C8B-B14F-4D97-AF65-F5344CB8AC3E}">
        <p14:creationId xmlns:p14="http://schemas.microsoft.com/office/powerpoint/2010/main" val="347106169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0568" y="274638"/>
            <a:ext cx="8229600" cy="1143000"/>
          </a:xfrm>
        </p:spPr>
        <p:txBody>
          <a:bodyPr/>
          <a:lstStyle/>
          <a:p>
            <a:r>
              <a:rPr lang="en-US" b="1" dirty="0"/>
              <a:t>CBG mode of action</a:t>
            </a:r>
            <a:endParaRPr lang="he-IL" b="1"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228185" y="116632"/>
            <a:ext cx="2664296" cy="1442983"/>
          </a:xfrm>
        </p:spPr>
      </p:pic>
      <p:sp>
        <p:nvSpPr>
          <p:cNvPr id="5" name="TextBox 4"/>
          <p:cNvSpPr txBox="1"/>
          <p:nvPr/>
        </p:nvSpPr>
        <p:spPr>
          <a:xfrm>
            <a:off x="7948626" y="332656"/>
            <a:ext cx="583814" cy="369332"/>
          </a:xfrm>
          <a:prstGeom prst="rect">
            <a:avLst/>
          </a:prstGeom>
          <a:noFill/>
        </p:spPr>
        <p:txBody>
          <a:bodyPr wrap="none" rtlCol="1">
            <a:spAutoFit/>
          </a:bodyPr>
          <a:lstStyle/>
          <a:p>
            <a:r>
              <a:rPr lang="en-US" b="1" dirty="0"/>
              <a:t>CBG</a:t>
            </a:r>
            <a:endParaRPr lang="he-IL" b="1" dirty="0"/>
          </a:p>
        </p:txBody>
      </p:sp>
      <p:sp>
        <p:nvSpPr>
          <p:cNvPr id="6" name="TextBox 5"/>
          <p:cNvSpPr txBox="1"/>
          <p:nvPr/>
        </p:nvSpPr>
        <p:spPr>
          <a:xfrm>
            <a:off x="611560" y="1744355"/>
            <a:ext cx="7920880" cy="4708981"/>
          </a:xfrm>
          <a:prstGeom prst="rect">
            <a:avLst/>
          </a:prstGeom>
          <a:noFill/>
        </p:spPr>
        <p:txBody>
          <a:bodyPr wrap="square" rtlCol="1">
            <a:spAutoFit/>
          </a:bodyPr>
          <a:lstStyle/>
          <a:p>
            <a:pPr algn="l" rtl="0"/>
            <a:r>
              <a:rPr lang="en-US" sz="2000" dirty="0" err="1"/>
              <a:t>Cannabigerol</a:t>
            </a:r>
            <a:r>
              <a:rPr lang="en-US" sz="2000" dirty="0"/>
              <a:t> have a good tolerability and low toxicity in humans.</a:t>
            </a:r>
          </a:p>
          <a:p>
            <a:pPr algn="l" rtl="0"/>
            <a:r>
              <a:rPr lang="en-US" sz="2000" dirty="0"/>
              <a:t>CBGA, the “mother pCBs”, have numerous therapeutic effects. It </a:t>
            </a:r>
            <a:r>
              <a:rPr lang="en-US" sz="2000" b="1" dirty="0"/>
              <a:t>activates</a:t>
            </a:r>
            <a:r>
              <a:rPr lang="en-US" sz="2000" dirty="0"/>
              <a:t> some receptors [such as: alpha-2 adrenergic receptor, CB2R, PPAR-</a:t>
            </a:r>
            <a:r>
              <a:rPr lang="el-GR" sz="2000" dirty="0"/>
              <a:t>γ</a:t>
            </a:r>
            <a:r>
              <a:rPr lang="en-US" sz="2000" dirty="0"/>
              <a:t>] and </a:t>
            </a:r>
            <a:r>
              <a:rPr lang="en-US" sz="2000" b="1" dirty="0"/>
              <a:t>ion channels </a:t>
            </a:r>
            <a:r>
              <a:rPr lang="en-US" sz="2000" dirty="0"/>
              <a:t>[TRPM8] and </a:t>
            </a:r>
            <a:r>
              <a:rPr lang="en-US" sz="2000" b="1" dirty="0"/>
              <a:t>antagonizes</a:t>
            </a:r>
            <a:r>
              <a:rPr lang="en-US" sz="2000" dirty="0"/>
              <a:t> some others [such as: CB1R, 5-HT1AR and </a:t>
            </a:r>
            <a:r>
              <a:rPr lang="en-US" sz="2000" dirty="0" err="1"/>
              <a:t>Nav</a:t>
            </a:r>
            <a:r>
              <a:rPr lang="en-US" sz="2000" dirty="0"/>
              <a:t> (sodium channel)]. </a:t>
            </a:r>
          </a:p>
          <a:p>
            <a:pPr algn="l" rtl="0"/>
            <a:r>
              <a:rPr lang="en-US" sz="2000" dirty="0"/>
              <a:t>Moreover, CBG have a strong anti-bacterial activity as a result of inhibition of bacterial fatty acid metabolism. CBG kills MRSA that is resistant to most antibiotics. By killing activated skin Keratinocytes, CBG can heal Psoriasis. CBG protects neurons in the PNS &amp; the CNS and treats effectively </a:t>
            </a:r>
            <a:r>
              <a:rPr lang="en-US" sz="2000" dirty="0" err="1"/>
              <a:t>neuro</a:t>
            </a:r>
            <a:r>
              <a:rPr lang="en-US" sz="2000" dirty="0"/>
              <a:t>-degeneration diseases such as AD, HD, PD, MS &amp; Epilepsy. CBG have positive psychological effects, reducing negative emotions (anxiety,</a:t>
            </a:r>
          </a:p>
          <a:p>
            <a:pPr algn="l" rtl="0"/>
            <a:r>
              <a:rPr lang="en-US" sz="2000" dirty="0"/>
              <a:t>depression, mental stress, fear &amp; anger) and elevating mood &amp; well being. </a:t>
            </a:r>
          </a:p>
          <a:p>
            <a:pPr algn="l" rtl="0"/>
            <a:r>
              <a:rPr lang="en-US" sz="2000" dirty="0"/>
              <a:t>CBG reduces inflammation and treats IBD. CBG also reduces nausea and enhances appetite. CBG </a:t>
            </a:r>
            <a:r>
              <a:rPr lang="en-US" sz="2000" b="1" dirty="0"/>
              <a:t>kills cancer cells </a:t>
            </a:r>
            <a:r>
              <a:rPr lang="en-US" sz="2000" dirty="0"/>
              <a:t>in culture. CBG also reduces high blood pressure and treats Glaucoma.  </a:t>
            </a:r>
            <a:endParaRPr lang="he-IL" sz="2000" dirty="0"/>
          </a:p>
        </p:txBody>
      </p:sp>
    </p:spTree>
    <p:extLst>
      <p:ext uri="{BB962C8B-B14F-4D97-AF65-F5344CB8AC3E}">
        <p14:creationId xmlns:p14="http://schemas.microsoft.com/office/powerpoint/2010/main" val="250160662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pPr rtl="0"/>
            <a:r>
              <a:rPr lang="en-US" b="1" dirty="0"/>
              <a:t>Isolate or broad / full spectrum</a:t>
            </a:r>
            <a:endParaRPr lang="he-IL" b="1" dirty="0"/>
          </a:p>
        </p:txBody>
      </p:sp>
      <p:sp>
        <p:nvSpPr>
          <p:cNvPr id="3" name="Content Placeholder 2"/>
          <p:cNvSpPr>
            <a:spLocks noGrp="1"/>
          </p:cNvSpPr>
          <p:nvPr>
            <p:ph idx="1"/>
          </p:nvPr>
        </p:nvSpPr>
        <p:spPr>
          <a:xfrm>
            <a:off x="381000" y="990600"/>
            <a:ext cx="8458200" cy="4525963"/>
          </a:xfrm>
        </p:spPr>
        <p:txBody>
          <a:bodyPr>
            <a:noAutofit/>
          </a:bodyPr>
          <a:lstStyle/>
          <a:p>
            <a:pPr marL="0" indent="0" algn="l" rtl="0">
              <a:buNone/>
            </a:pPr>
            <a:r>
              <a:rPr lang="en-US" sz="1500" dirty="0"/>
              <a:t>A full-spectrum CBD product contains multiple cannabis plant extracts, including essential oils, </a:t>
            </a:r>
            <a:r>
              <a:rPr lang="en-US" sz="1500" dirty="0" err="1"/>
              <a:t>terpenes</a:t>
            </a:r>
            <a:r>
              <a:rPr lang="en-US" sz="1500" dirty="0"/>
              <a:t>, and other cannabinoids, such as </a:t>
            </a:r>
            <a:r>
              <a:rPr lang="en-US" sz="1500" dirty="0" err="1"/>
              <a:t>cannabinol</a:t>
            </a:r>
            <a:r>
              <a:rPr lang="en-US" sz="1500" dirty="0"/>
              <a:t> [CB</a:t>
            </a:r>
            <a:r>
              <a:rPr lang="en-US" sz="1500" b="1" dirty="0"/>
              <a:t>N</a:t>
            </a:r>
            <a:r>
              <a:rPr lang="en-US" sz="1500" dirty="0"/>
              <a:t>] &amp; </a:t>
            </a:r>
            <a:r>
              <a:rPr lang="en-US" sz="1500" dirty="0" err="1"/>
              <a:t>cannabigerol</a:t>
            </a:r>
            <a:r>
              <a:rPr lang="en-US" sz="1500" dirty="0"/>
              <a:t> [CB</a:t>
            </a:r>
            <a:r>
              <a:rPr lang="en-US" sz="1500" b="1" dirty="0"/>
              <a:t>G</a:t>
            </a:r>
            <a:r>
              <a:rPr lang="en-US" sz="1500" dirty="0"/>
              <a:t>]. Full-spectrum CBD products may also contain up to 0.3% of </a:t>
            </a:r>
            <a:r>
              <a:rPr lang="en-US" sz="1500" dirty="0" err="1"/>
              <a:t>tetrahydrocannabinol</a:t>
            </a:r>
            <a:r>
              <a:rPr lang="en-US" sz="1500" dirty="0"/>
              <a:t> (THC), the cannabinoid in the cannabis plant that produces the ‘high’ feeling in people. However, such a low amount is not strong enough to have significant psychoactive effects.</a:t>
            </a:r>
          </a:p>
          <a:p>
            <a:pPr marL="0" indent="0" algn="l" rtl="0">
              <a:buNone/>
            </a:pPr>
            <a:r>
              <a:rPr lang="en-US" sz="1500" dirty="0"/>
              <a:t>CBD </a:t>
            </a:r>
            <a:r>
              <a:rPr lang="en-US" sz="1500" b="1" dirty="0"/>
              <a:t>isolate</a:t>
            </a:r>
            <a:r>
              <a:rPr lang="en-US" sz="1500" dirty="0"/>
              <a:t> is a </a:t>
            </a:r>
            <a:r>
              <a:rPr lang="en-US" sz="1500" u="sng" dirty="0"/>
              <a:t>pure form</a:t>
            </a:r>
            <a:r>
              <a:rPr lang="en-US" sz="1500" dirty="0"/>
              <a:t> of CBD. It contains no other cannabis plant compounds. It usually comes from hemp plants, which typically contain very low amounts of THC. CBD isolate is a crystal form of CBD, and it is often ground up and sold as a powder. The CBD extraction process is no different for each of these products, which usually involves: carbon dioxide extraction, steam distillation, solvent extraction &amp; lipid extraction. However, CBD isolate is a much more refined product and goes through extra processing.</a:t>
            </a:r>
          </a:p>
          <a:p>
            <a:pPr marL="0" indent="0" algn="l" rtl="0">
              <a:buNone/>
            </a:pPr>
            <a:r>
              <a:rPr lang="en-US" sz="1500" dirty="0"/>
              <a:t>CBD isolate may be a suitable product for </a:t>
            </a:r>
            <a:r>
              <a:rPr lang="en-US" sz="1500" u="sng" dirty="0"/>
              <a:t>first-time CBD users </a:t>
            </a:r>
            <a:r>
              <a:rPr lang="en-US" sz="1500" dirty="0"/>
              <a:t>who wish to experiment with the potential health benefits, without the interference of other cannabis compounds, which may alter the effects. CBD isolate is also refined, so it has no discernible taste or odor. CBD isolate’s effects against pain and inflammation may only occur at a </a:t>
            </a:r>
            <a:r>
              <a:rPr lang="en-US" sz="1500" u="sng" dirty="0"/>
              <a:t>specific dose</a:t>
            </a:r>
            <a:r>
              <a:rPr lang="en-US" sz="1500" dirty="0"/>
              <a:t>. This is in contrast to full-spectrum products, where effects increase as the dosage does. For this reason, people who wish to take high doses of CBD may prefer a CBD isolate. Some people may prefer a product without THC, or they might be sensitive to this substance. As there is no THC, this substance should not show up in any drug tests.</a:t>
            </a:r>
          </a:p>
          <a:p>
            <a:pPr marL="0" indent="0" algn="l" rtl="0">
              <a:buNone/>
            </a:pPr>
            <a:r>
              <a:rPr lang="en-US" sz="1500" b="1" dirty="0"/>
              <a:t>Full-spectrum</a:t>
            </a:r>
            <a:r>
              <a:rPr lang="en-US" sz="1500" dirty="0"/>
              <a:t> CBD products contain some THC, but usually at low quantities of less than 0.3%. However, during the manufacturing process, THC levels can rise.  With a range of reported health benefits, uses for full-spectrum CBD include: anti-seizure, muscle spasm relief, antianxiety, pain relief, treatment for psychotic disorders, antioxidant and anti-inflammatory activities.</a:t>
            </a:r>
          </a:p>
          <a:p>
            <a:pPr marL="0" indent="0" algn="l" rtl="0">
              <a:buNone/>
            </a:pPr>
            <a:r>
              <a:rPr lang="en-US" sz="1500" b="1" dirty="0"/>
              <a:t>Broad-spectrum</a:t>
            </a:r>
            <a:r>
              <a:rPr lang="en-US" sz="1500" dirty="0"/>
              <a:t> CBD is very similar to full-spectrum in that it contains additional cannabis compounds. It produces more beneficial health effects compared to CBD isolate because of the </a:t>
            </a:r>
            <a:r>
              <a:rPr lang="en-US" sz="1500" b="1" dirty="0"/>
              <a:t>entourage effect</a:t>
            </a:r>
            <a:r>
              <a:rPr lang="en-US" sz="1500" dirty="0"/>
              <a:t>.</a:t>
            </a:r>
          </a:p>
          <a:p>
            <a:pPr marL="0" indent="0" algn="l" rtl="0">
              <a:buNone/>
            </a:pPr>
            <a:endParaRPr lang="en-US" sz="1500" dirty="0"/>
          </a:p>
          <a:p>
            <a:pPr marL="0" indent="0" algn="l" rtl="0">
              <a:buNone/>
            </a:pPr>
            <a:endParaRPr lang="he-IL" sz="1500" dirty="0"/>
          </a:p>
        </p:txBody>
      </p:sp>
    </p:spTree>
    <p:extLst>
      <p:ext uri="{BB962C8B-B14F-4D97-AF65-F5344CB8AC3E}">
        <p14:creationId xmlns:p14="http://schemas.microsoft.com/office/powerpoint/2010/main" val="39476594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a:bodyPr>
          <a:lstStyle/>
          <a:p>
            <a:pPr rtl="0"/>
            <a:r>
              <a:rPr lang="en-US" sz="3600" b="1" dirty="0"/>
              <a:t>PTSD treatment with small doses of THC</a:t>
            </a:r>
            <a:endParaRPr lang="he-IL" sz="3600" b="1" dirty="0"/>
          </a:p>
        </p:txBody>
      </p:sp>
      <p:sp>
        <p:nvSpPr>
          <p:cNvPr id="3" name="Rectangle 2"/>
          <p:cNvSpPr/>
          <p:nvPr/>
        </p:nvSpPr>
        <p:spPr>
          <a:xfrm>
            <a:off x="533400" y="2783681"/>
            <a:ext cx="8153400" cy="3693319"/>
          </a:xfrm>
          <a:prstGeom prst="rect">
            <a:avLst/>
          </a:prstGeom>
        </p:spPr>
        <p:txBody>
          <a:bodyPr wrap="square">
            <a:spAutoFit/>
          </a:bodyPr>
          <a:lstStyle/>
          <a:p>
            <a:pPr algn="l" rtl="0"/>
            <a:r>
              <a:rPr lang="en-US" dirty="0"/>
              <a:t>Small doses of THC could boost the effectiveness of traditional therapies used to treat PTSD, according to a new study conducted at Wayne State University in Michigan. Several prior studies have already determined that cannabis can effectively reduce PTSD symptoms, including anxiety, </a:t>
            </a:r>
            <a:r>
              <a:rPr lang="en-US" b="1" dirty="0"/>
              <a:t>stress</a:t>
            </a:r>
            <a:r>
              <a:rPr lang="en-US" dirty="0"/>
              <a:t>, and suicidal thoughts. The new study, which was recently published in Neuropharmacology [August 2022], specifically focuses on how </a:t>
            </a:r>
            <a:r>
              <a:rPr lang="en-US" b="1" dirty="0"/>
              <a:t>low doses of THC </a:t>
            </a:r>
            <a:r>
              <a:rPr lang="en-US" dirty="0"/>
              <a:t>could help </a:t>
            </a:r>
            <a:r>
              <a:rPr lang="en-US" b="1" dirty="0"/>
              <a:t>boost the effectiveness </a:t>
            </a:r>
            <a:r>
              <a:rPr lang="en-US" dirty="0"/>
              <a:t>of </a:t>
            </a:r>
            <a:r>
              <a:rPr lang="en-US" u="sng" dirty="0"/>
              <a:t>cognitive</a:t>
            </a:r>
            <a:r>
              <a:rPr lang="en-US" dirty="0"/>
              <a:t> </a:t>
            </a:r>
            <a:r>
              <a:rPr lang="en-US" u="sng" dirty="0"/>
              <a:t>reappraisal</a:t>
            </a:r>
            <a:r>
              <a:rPr lang="en-US" dirty="0"/>
              <a:t> (an assessment of something in a different way) </a:t>
            </a:r>
            <a:r>
              <a:rPr lang="en-US" u="sng" dirty="0"/>
              <a:t>therapy</a:t>
            </a:r>
            <a:r>
              <a:rPr lang="en-US" dirty="0"/>
              <a:t> for PTSD. The researchers also discovered that the patients on low THC doses had </a:t>
            </a:r>
            <a:r>
              <a:rPr lang="en-US" b="1" dirty="0"/>
              <a:t>heightened brain activation </a:t>
            </a:r>
            <a:r>
              <a:rPr lang="en-US" dirty="0"/>
              <a:t>in brain parts usually </a:t>
            </a:r>
            <a:r>
              <a:rPr lang="en-US" u="sng" dirty="0"/>
              <a:t>less activated for PTSD patients</a:t>
            </a:r>
            <a:r>
              <a:rPr lang="en-US" dirty="0"/>
              <a:t> performing similar tasks. Cognitive reappraisal is one therapeutic </a:t>
            </a:r>
            <a:r>
              <a:rPr lang="en-US" b="1" dirty="0"/>
              <a:t>emotion regulation strategy, </a:t>
            </a:r>
            <a:r>
              <a:rPr lang="en-US" dirty="0"/>
              <a:t>that has been widely studied among individuals with mood and anxiety disorders, and numerous differences in brain activation patterns have been shown between individuals with and without PTSD during tasks of cognitive reappraisal.</a:t>
            </a:r>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l="9718" t="17793" r="5663" b="10834"/>
          <a:stretch/>
        </p:blipFill>
        <p:spPr>
          <a:xfrm>
            <a:off x="1219200" y="914400"/>
            <a:ext cx="4810204" cy="1828800"/>
          </a:xfrm>
          <a:prstGeom prst="rect">
            <a:avLst/>
          </a:prstGeom>
        </p:spPr>
      </p:pic>
      <p:sp>
        <p:nvSpPr>
          <p:cNvPr id="7" name="Rectangle 6"/>
          <p:cNvSpPr/>
          <p:nvPr/>
        </p:nvSpPr>
        <p:spPr>
          <a:xfrm>
            <a:off x="3810000" y="1828800"/>
            <a:ext cx="381000" cy="304800"/>
          </a:xfrm>
          <a:prstGeom prst="rect">
            <a:avLst/>
          </a:prstGeom>
          <a:noFill/>
          <a:ln>
            <a:solidFill>
              <a:srgbClr val="00B05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8" name="Picture 7"/>
          <p:cNvPicPr>
            <a:picLocks noChangeAspect="1"/>
          </p:cNvPicPr>
          <p:nvPr/>
        </p:nvPicPr>
        <p:blipFill rotWithShape="1">
          <a:blip r:embed="rId3" cstate="print">
            <a:extLst>
              <a:ext uri="{28A0092B-C50C-407E-A947-70E740481C1C}">
                <a14:useLocalDpi xmlns:a14="http://schemas.microsoft.com/office/drawing/2010/main" val="0"/>
              </a:ext>
            </a:extLst>
          </a:blip>
          <a:srcRect l="13192" t="25260" r="15408" b="22501"/>
          <a:stretch/>
        </p:blipFill>
        <p:spPr>
          <a:xfrm>
            <a:off x="6695171" y="1252313"/>
            <a:ext cx="1077229" cy="805087"/>
          </a:xfrm>
          <a:prstGeom prst="rect">
            <a:avLst/>
          </a:prstGeom>
        </p:spPr>
      </p:pic>
      <p:sp>
        <p:nvSpPr>
          <p:cNvPr id="9" name="TextBox 8"/>
          <p:cNvSpPr txBox="1"/>
          <p:nvPr/>
        </p:nvSpPr>
        <p:spPr>
          <a:xfrm>
            <a:off x="6478453" y="2057400"/>
            <a:ext cx="1674947" cy="369332"/>
          </a:xfrm>
          <a:prstGeom prst="rect">
            <a:avLst/>
          </a:prstGeom>
          <a:noFill/>
        </p:spPr>
        <p:txBody>
          <a:bodyPr wrap="none" rtlCol="1">
            <a:spAutoFit/>
          </a:bodyPr>
          <a:lstStyle/>
          <a:p>
            <a:r>
              <a:rPr lang="en-US" dirty="0"/>
              <a:t>Alkene (</a:t>
            </a:r>
            <a:r>
              <a:rPr lang="en-US" dirty="0" err="1"/>
              <a:t>Ethene</a:t>
            </a:r>
            <a:r>
              <a:rPr lang="en-US" dirty="0"/>
              <a:t>)</a:t>
            </a:r>
            <a:endParaRPr lang="he-IL" dirty="0"/>
          </a:p>
        </p:txBody>
      </p:sp>
      <p:sp>
        <p:nvSpPr>
          <p:cNvPr id="10" name="Rectangle 9"/>
          <p:cNvSpPr/>
          <p:nvPr/>
        </p:nvSpPr>
        <p:spPr>
          <a:xfrm>
            <a:off x="6248400" y="1176113"/>
            <a:ext cx="2057400" cy="1250619"/>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1" name="TextBox 10"/>
          <p:cNvSpPr txBox="1"/>
          <p:nvPr/>
        </p:nvSpPr>
        <p:spPr>
          <a:xfrm>
            <a:off x="810908" y="1828800"/>
            <a:ext cx="484492" cy="523220"/>
          </a:xfrm>
          <a:prstGeom prst="rect">
            <a:avLst/>
          </a:prstGeom>
          <a:noFill/>
        </p:spPr>
        <p:txBody>
          <a:bodyPr wrap="none" rtlCol="1">
            <a:spAutoFit/>
          </a:bodyPr>
          <a:lstStyle/>
          <a:p>
            <a:r>
              <a:rPr lang="en-US" sz="1400" dirty="0"/>
              <a:t>CH</a:t>
            </a:r>
            <a:r>
              <a:rPr lang="en-US" sz="1400" b="1" dirty="0"/>
              <a:t>3</a:t>
            </a:r>
            <a:endParaRPr lang="en-US" sz="1400" dirty="0"/>
          </a:p>
          <a:p>
            <a:r>
              <a:rPr lang="en-US" sz="1400" dirty="0"/>
              <a:t>CH</a:t>
            </a:r>
            <a:r>
              <a:rPr lang="en-US" sz="1400" b="1" dirty="0"/>
              <a:t>3</a:t>
            </a:r>
            <a:endParaRPr lang="he-IL" sz="1400" b="1" dirty="0"/>
          </a:p>
        </p:txBody>
      </p:sp>
      <p:sp>
        <p:nvSpPr>
          <p:cNvPr id="12" name="TextBox 11"/>
          <p:cNvSpPr txBox="1"/>
          <p:nvPr/>
        </p:nvSpPr>
        <p:spPr>
          <a:xfrm>
            <a:off x="4114800" y="2209800"/>
            <a:ext cx="484427" cy="307777"/>
          </a:xfrm>
          <a:prstGeom prst="rect">
            <a:avLst/>
          </a:prstGeom>
          <a:noFill/>
        </p:spPr>
        <p:txBody>
          <a:bodyPr wrap="none" rtlCol="1">
            <a:spAutoFit/>
          </a:bodyPr>
          <a:lstStyle/>
          <a:p>
            <a:r>
              <a:rPr lang="en-US" sz="1400" dirty="0"/>
              <a:t>CH</a:t>
            </a:r>
            <a:r>
              <a:rPr lang="en-US" sz="1400" b="1" dirty="0"/>
              <a:t>3</a:t>
            </a:r>
            <a:endParaRPr lang="he-IL" sz="1400" b="1" dirty="0"/>
          </a:p>
        </p:txBody>
      </p:sp>
      <p:sp>
        <p:nvSpPr>
          <p:cNvPr id="13" name="TextBox 12"/>
          <p:cNvSpPr txBox="1"/>
          <p:nvPr/>
        </p:nvSpPr>
        <p:spPr>
          <a:xfrm>
            <a:off x="3352800" y="1828800"/>
            <a:ext cx="484428" cy="307777"/>
          </a:xfrm>
          <a:prstGeom prst="rect">
            <a:avLst/>
          </a:prstGeom>
          <a:noFill/>
        </p:spPr>
        <p:txBody>
          <a:bodyPr wrap="none" rtlCol="1">
            <a:spAutoFit/>
          </a:bodyPr>
          <a:lstStyle/>
          <a:p>
            <a:r>
              <a:rPr lang="en-US" sz="1400" dirty="0">
                <a:solidFill>
                  <a:srgbClr val="00B050"/>
                </a:solidFill>
              </a:rPr>
              <a:t>CH</a:t>
            </a:r>
            <a:r>
              <a:rPr lang="en-US" sz="1400" b="1" dirty="0">
                <a:solidFill>
                  <a:srgbClr val="00B050"/>
                </a:solidFill>
              </a:rPr>
              <a:t>2</a:t>
            </a:r>
            <a:endParaRPr lang="he-IL" sz="1400" b="1" dirty="0">
              <a:solidFill>
                <a:srgbClr val="00B050"/>
              </a:solidFill>
            </a:endParaRPr>
          </a:p>
        </p:txBody>
      </p:sp>
      <p:sp>
        <p:nvSpPr>
          <p:cNvPr id="14" name="TextBox 13"/>
          <p:cNvSpPr txBox="1"/>
          <p:nvPr/>
        </p:nvSpPr>
        <p:spPr>
          <a:xfrm>
            <a:off x="4420483" y="2052935"/>
            <a:ext cx="532517" cy="461665"/>
          </a:xfrm>
          <a:prstGeom prst="rect">
            <a:avLst/>
          </a:prstGeom>
          <a:noFill/>
        </p:spPr>
        <p:txBody>
          <a:bodyPr wrap="none" rtlCol="1">
            <a:spAutoFit/>
          </a:bodyPr>
          <a:lstStyle/>
          <a:p>
            <a:pPr algn="ctr"/>
            <a:r>
              <a:rPr lang="en-US" sz="1200" b="1" dirty="0"/>
              <a:t>Open</a:t>
            </a:r>
          </a:p>
          <a:p>
            <a:pPr algn="ctr"/>
            <a:r>
              <a:rPr lang="en-US" sz="1200" b="1" dirty="0"/>
              <a:t>ring</a:t>
            </a:r>
            <a:endParaRPr lang="he-IL" sz="1200" b="1" dirty="0"/>
          </a:p>
        </p:txBody>
      </p:sp>
      <p:sp>
        <p:nvSpPr>
          <p:cNvPr id="15" name="TextBox 14"/>
          <p:cNvSpPr txBox="1"/>
          <p:nvPr/>
        </p:nvSpPr>
        <p:spPr>
          <a:xfrm>
            <a:off x="1467403" y="2085201"/>
            <a:ext cx="894797" cy="276999"/>
          </a:xfrm>
          <a:prstGeom prst="rect">
            <a:avLst/>
          </a:prstGeom>
          <a:noFill/>
        </p:spPr>
        <p:txBody>
          <a:bodyPr wrap="none" rtlCol="1">
            <a:spAutoFit/>
          </a:bodyPr>
          <a:lstStyle/>
          <a:p>
            <a:r>
              <a:rPr lang="en-US" sz="1200" b="1" dirty="0"/>
              <a:t>Closed ring</a:t>
            </a:r>
            <a:endParaRPr lang="he-IL" sz="1200" b="1" dirty="0"/>
          </a:p>
        </p:txBody>
      </p:sp>
    </p:spTree>
    <p:extLst>
      <p:ext uri="{BB962C8B-B14F-4D97-AF65-F5344CB8AC3E}">
        <p14:creationId xmlns:p14="http://schemas.microsoft.com/office/powerpoint/2010/main" val="133903931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a:t> </a:t>
            </a:r>
            <a:r>
              <a:rPr lang="en-US" b="1" dirty="0"/>
              <a:t>CBD with a “pinch” of THC</a:t>
            </a:r>
            <a:endParaRPr lang="he-IL" b="1" dirty="0"/>
          </a:p>
        </p:txBody>
      </p:sp>
      <p:sp>
        <p:nvSpPr>
          <p:cNvPr id="3" name="Rectangle 2"/>
          <p:cNvSpPr/>
          <p:nvPr/>
        </p:nvSpPr>
        <p:spPr>
          <a:xfrm>
            <a:off x="609600" y="1093887"/>
            <a:ext cx="8305800" cy="5355312"/>
          </a:xfrm>
          <a:prstGeom prst="rect">
            <a:avLst/>
          </a:prstGeom>
        </p:spPr>
        <p:txBody>
          <a:bodyPr wrap="square">
            <a:spAutoFit/>
          </a:bodyPr>
          <a:lstStyle/>
          <a:p>
            <a:pPr algn="l" rtl="0"/>
            <a:r>
              <a:rPr lang="en-US" dirty="0"/>
              <a:t>As CBD is </a:t>
            </a:r>
            <a:r>
              <a:rPr lang="en-US" u="sng" dirty="0"/>
              <a:t>non-psychoactive</a:t>
            </a:r>
            <a:r>
              <a:rPr lang="en-US" dirty="0"/>
              <a:t> - it is generally believed to be </a:t>
            </a:r>
            <a:r>
              <a:rPr lang="en-US" b="1" dirty="0"/>
              <a:t>safe</a:t>
            </a:r>
            <a:r>
              <a:rPr lang="en-US" dirty="0"/>
              <a:t> for the treatment of mental disorders such as PTSD. Whoever, PTSD patients (that are the most vocal supporters of the medicinal benefits of cannabis) claim that THC assists them in alleviating migraines, relieving mental stress and anxiety and curbing panic attacks as well as nightmares. Recent study from the USA proves that purified </a:t>
            </a:r>
            <a:r>
              <a:rPr lang="en-US" b="1" dirty="0"/>
              <a:t>CBD works better when little THC is added to it</a:t>
            </a:r>
            <a:r>
              <a:rPr lang="en-US" dirty="0"/>
              <a:t>. Low doses of THC or THC combined with CBD were both able to enhance the extinction rate for challenging memories - and reduce overall anxiety responses. It seems that THC drives the extinction rate improvements, while CBD can help alleviate potential side effects from higher doses of THC. Evidence from both healthy humans and PTSD patients suggests that these forms of cannabis suppress anxiety and aversive memory expression without producing significant adverse effects.</a:t>
            </a:r>
          </a:p>
          <a:p>
            <a:pPr algn="l" rtl="0"/>
            <a:r>
              <a:rPr lang="en-US" dirty="0"/>
              <a:t>Another recent study from Brazil shows how cannabis can reduce activity in the </a:t>
            </a:r>
            <a:r>
              <a:rPr lang="en-US" b="1" dirty="0"/>
              <a:t>amygdala</a:t>
            </a:r>
            <a:r>
              <a:rPr lang="en-US" dirty="0"/>
              <a:t> - a part of the brain associated with </a:t>
            </a:r>
            <a:r>
              <a:rPr lang="en-US" u="sng" dirty="0"/>
              <a:t>fear responses to threats</a:t>
            </a:r>
            <a:r>
              <a:rPr lang="en-US" dirty="0"/>
              <a:t>. Those exposed to THC had lowered threat-related amygdala reactivity. This means that those who took low doses of THC showed measurable signs of </a:t>
            </a:r>
            <a:r>
              <a:rPr lang="en-US" b="1" dirty="0"/>
              <a:t>reduced fear </a:t>
            </a:r>
            <a:r>
              <a:rPr lang="en-US" dirty="0"/>
              <a:t>and anxiety in situations designed to trigger fear. The two studies suggest that the </a:t>
            </a:r>
            <a:r>
              <a:rPr lang="en-US" dirty="0" err="1"/>
              <a:t>phyto</a:t>
            </a:r>
            <a:r>
              <a:rPr lang="en-US" dirty="0"/>
              <a:t>-cannabinoids CBD + THC could play a role in extinguishing traumatic memories. Nonetheless, more research must be carried out to substantiate the medicinal benefits and </a:t>
            </a:r>
            <a:r>
              <a:rPr lang="en-US" u="sng" dirty="0"/>
              <a:t>risks</a:t>
            </a:r>
            <a:r>
              <a:rPr lang="en-US" dirty="0"/>
              <a:t> of THC.</a:t>
            </a:r>
          </a:p>
        </p:txBody>
      </p:sp>
    </p:spTree>
    <p:extLst>
      <p:ext uri="{BB962C8B-B14F-4D97-AF65-F5344CB8AC3E}">
        <p14:creationId xmlns:p14="http://schemas.microsoft.com/office/powerpoint/2010/main" val="129650506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b="1" dirty="0"/>
              <a:t>Summary &amp; Conclusions</a:t>
            </a:r>
            <a:endParaRPr lang="he-IL" b="1" dirty="0"/>
          </a:p>
        </p:txBody>
      </p:sp>
      <p:sp>
        <p:nvSpPr>
          <p:cNvPr id="3" name="Rectangle 2"/>
          <p:cNvSpPr/>
          <p:nvPr/>
        </p:nvSpPr>
        <p:spPr>
          <a:xfrm>
            <a:off x="762000" y="1024890"/>
            <a:ext cx="7620000" cy="5909310"/>
          </a:xfrm>
          <a:prstGeom prst="rect">
            <a:avLst/>
          </a:prstGeom>
        </p:spPr>
        <p:txBody>
          <a:bodyPr wrap="square">
            <a:spAutoFit/>
          </a:bodyPr>
          <a:lstStyle/>
          <a:p>
            <a:pPr algn="l" rtl="0"/>
            <a:r>
              <a:rPr lang="en-US" dirty="0"/>
              <a:t>Stress and anxiety are common experiences for many people and millions of adults in the USA say they feel stress daily. Work, family issues, health concerns, and financial obligations are parts of everyday life that commonly contribute to heightened mental stress levels. Factors such as genetics, level of social support, coping style, and personality type, influence a person’s </a:t>
            </a:r>
            <a:r>
              <a:rPr lang="en-US" b="1" dirty="0"/>
              <a:t>vulnerability to stress</a:t>
            </a:r>
            <a:r>
              <a:rPr lang="en-US" dirty="0"/>
              <a:t>. Minimizing the chronic stress of daily life is important for overall health as chronic stress increases the risk of heart, kidney &amp; liver diseases, anxiety disorders and depression.</a:t>
            </a:r>
          </a:p>
          <a:p>
            <a:pPr algn="l" rtl="0"/>
            <a:r>
              <a:rPr lang="en-US" dirty="0"/>
              <a:t>Several evidence-based strategies can help in reducing stress and improve the overall psychological well-being. Physical exercise, mindfulness, getting social support, spending time with a pet, minimizing screen time, and getting outside to nature more often are all effective methods.</a:t>
            </a:r>
          </a:p>
          <a:p>
            <a:pPr algn="l" rtl="0"/>
            <a:r>
              <a:rPr lang="en-US" dirty="0" err="1"/>
              <a:t>Cannabidiol</a:t>
            </a:r>
            <a:r>
              <a:rPr lang="en-US" dirty="0"/>
              <a:t> activates </a:t>
            </a:r>
            <a:r>
              <a:rPr lang="en-US" b="1" dirty="0"/>
              <a:t>in</a:t>
            </a:r>
            <a:r>
              <a:rPr lang="en-US" dirty="0"/>
              <a:t>directly CB1 &amp; CB2 receptors of the ECS as a result of FAAH enzyme inactivation that elevates the concentrations of </a:t>
            </a:r>
            <a:r>
              <a:rPr lang="en-US" dirty="0" err="1"/>
              <a:t>anandamide</a:t>
            </a:r>
            <a:r>
              <a:rPr lang="en-US" dirty="0"/>
              <a:t>. CBD also binds &amp; activates the serotonin 5-HT1A receptor exerting anxiolytic effects. CBD is a partial agonist of D2 dopamine receptor causing alertness &amp; well-being. CBD desensitizes neuronal TRPV1 ion channel signaling reducing pain sensation. CBD is a negative allosteric modulator of the mu opioid receptor. Full </a:t>
            </a:r>
            <a:r>
              <a:rPr lang="en-US" dirty="0" err="1"/>
              <a:t>agonism</a:t>
            </a:r>
            <a:r>
              <a:rPr lang="en-US" dirty="0"/>
              <a:t> of CBD at adenosine A1 receptors (as a result of ENT activation) might have beneficial effects on insomnia.  </a:t>
            </a:r>
            <a:r>
              <a:rPr lang="he-IL" dirty="0"/>
              <a:t> </a:t>
            </a:r>
            <a:endParaRPr lang="en-US" dirty="0"/>
          </a:p>
          <a:p>
            <a:pPr algn="l" rtl="0"/>
            <a:endParaRPr lang="en-US" dirty="0"/>
          </a:p>
        </p:txBody>
      </p:sp>
    </p:spTree>
    <p:extLst>
      <p:ext uri="{BB962C8B-B14F-4D97-AF65-F5344CB8AC3E}">
        <p14:creationId xmlns:p14="http://schemas.microsoft.com/office/powerpoint/2010/main" val="14458608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Chemical structure of some </a:t>
            </a:r>
            <a:r>
              <a:rPr lang="en-US" b="1" dirty="0" err="1"/>
              <a:t>pCBs</a:t>
            </a:r>
            <a:endParaRPr lang="he-IL" b="1"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3875" y="1343025"/>
            <a:ext cx="8096250" cy="4829175"/>
          </a:xfrm>
          <a:prstGeom prst="rect">
            <a:avLst/>
          </a:prstGeom>
        </p:spPr>
      </p:pic>
    </p:spTree>
    <p:extLst>
      <p:ext uri="{BB962C8B-B14F-4D97-AF65-F5344CB8AC3E}">
        <p14:creationId xmlns:p14="http://schemas.microsoft.com/office/powerpoint/2010/main" val="94300749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14600"/>
            <a:ext cx="8229600" cy="1143000"/>
          </a:xfrm>
        </p:spPr>
        <p:txBody>
          <a:bodyPr>
            <a:normAutofit fontScale="90000"/>
          </a:bodyPr>
          <a:lstStyle/>
          <a:p>
            <a:r>
              <a:rPr lang="en-US" b="1" dirty="0"/>
              <a:t>CBD-Prescription Drugs Interactions</a:t>
            </a:r>
            <a:endParaRPr lang="he-IL" b="1" dirty="0"/>
          </a:p>
        </p:txBody>
      </p:sp>
    </p:spTree>
    <p:extLst>
      <p:ext uri="{BB962C8B-B14F-4D97-AF65-F5344CB8AC3E}">
        <p14:creationId xmlns:p14="http://schemas.microsoft.com/office/powerpoint/2010/main" val="269884394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Prescription Drug Interactions </a:t>
            </a:r>
            <a:br>
              <a:rPr lang="en-US" b="1" dirty="0"/>
            </a:br>
            <a:r>
              <a:rPr lang="en-US" b="1" dirty="0"/>
              <a:t>with Cannabis</a:t>
            </a:r>
            <a:endParaRPr lang="he-IL" b="1" dirty="0"/>
          </a:p>
        </p:txBody>
      </p:sp>
      <p:sp>
        <p:nvSpPr>
          <p:cNvPr id="3" name="Rectangle 2"/>
          <p:cNvSpPr/>
          <p:nvPr/>
        </p:nvSpPr>
        <p:spPr>
          <a:xfrm>
            <a:off x="609600" y="1524000"/>
            <a:ext cx="8001000" cy="4801314"/>
          </a:xfrm>
          <a:prstGeom prst="rect">
            <a:avLst/>
          </a:prstGeom>
        </p:spPr>
        <p:txBody>
          <a:bodyPr wrap="square">
            <a:spAutoFit/>
          </a:bodyPr>
          <a:lstStyle/>
          <a:p>
            <a:pPr algn="l" rtl="0"/>
            <a:r>
              <a:rPr lang="en-US" dirty="0"/>
              <a:t>In general, cannabis is less likely to have negative interactions with pharmaceuticals compared to alcohol. Even so, there are at least </a:t>
            </a:r>
            <a:r>
              <a:rPr lang="en-US" b="1" dirty="0"/>
              <a:t>24</a:t>
            </a:r>
            <a:r>
              <a:rPr lang="en-US" dirty="0"/>
              <a:t> prescription drugs that can cause serious health consequences when combined with cannabis. For example, smoking weed while drinking “</a:t>
            </a:r>
            <a:r>
              <a:rPr lang="en-US" dirty="0" err="1"/>
              <a:t>Alfentanil</a:t>
            </a:r>
            <a:r>
              <a:rPr lang="en-US" dirty="0"/>
              <a:t>”, a narcotic </a:t>
            </a:r>
            <a:r>
              <a:rPr lang="en-US" u="sng" dirty="0"/>
              <a:t>cough medication</a:t>
            </a:r>
            <a:r>
              <a:rPr lang="en-US" dirty="0"/>
              <a:t>, can reportedly cause respiratory distress, coma, and even death. </a:t>
            </a:r>
          </a:p>
          <a:p>
            <a:pPr algn="l" rtl="0"/>
            <a:r>
              <a:rPr lang="en-US" dirty="0"/>
              <a:t>Around </a:t>
            </a:r>
            <a:r>
              <a:rPr lang="en-US" b="1" dirty="0"/>
              <a:t>350</a:t>
            </a:r>
            <a:r>
              <a:rPr lang="en-US" dirty="0"/>
              <a:t> other drugs could also potentially cause minor or moderate side effects if mixed with cannabis.</a:t>
            </a:r>
          </a:p>
          <a:p>
            <a:pPr algn="l" rtl="0"/>
            <a:r>
              <a:rPr lang="en-US" dirty="0"/>
              <a:t>Many doctors are woefully </a:t>
            </a:r>
            <a:r>
              <a:rPr lang="en-US" b="1" dirty="0"/>
              <a:t>un</a:t>
            </a:r>
            <a:r>
              <a:rPr lang="en-US" dirty="0"/>
              <a:t>educated about cannabis, which makes it hard for them to warn their patients about cannabis contraindications. And although every legal weed product comes plastered with warning labels, few states actually require cannabis packaging to list interactions with common prescription medicines. </a:t>
            </a:r>
          </a:p>
          <a:p>
            <a:pPr algn="l" rtl="0"/>
            <a:r>
              <a:rPr lang="en-US" dirty="0"/>
              <a:t>Without clear advice from their physicians, many patients turn to the internet for answers. Unfortunately, many big tech companies censor any and all cannabis-related content.</a:t>
            </a:r>
          </a:p>
          <a:p>
            <a:pPr algn="l" rtl="0"/>
            <a:r>
              <a:rPr lang="en-US" b="1" dirty="0"/>
              <a:t>CBD</a:t>
            </a:r>
            <a:r>
              <a:rPr lang="en-US" dirty="0"/>
              <a:t> most potently inhibited catalytic activity of human CYP</a:t>
            </a:r>
            <a:r>
              <a:rPr lang="en-US" b="1" dirty="0"/>
              <a:t>3A</a:t>
            </a:r>
            <a:r>
              <a:rPr lang="en-US" dirty="0"/>
              <a:t> enzymes, especially CYP3A</a:t>
            </a:r>
            <a:r>
              <a:rPr lang="en-US" b="1" dirty="0"/>
              <a:t>4</a:t>
            </a:r>
            <a:r>
              <a:rPr lang="en-US" dirty="0"/>
              <a:t> and CYP3A</a:t>
            </a:r>
            <a:r>
              <a:rPr lang="en-US" b="1" dirty="0"/>
              <a:t>5</a:t>
            </a:r>
            <a:r>
              <a:rPr lang="en-US" dirty="0"/>
              <a:t>. The </a:t>
            </a:r>
            <a:r>
              <a:rPr lang="en-US" u="sng" dirty="0"/>
              <a:t>two phenolic hydroxyl groups</a:t>
            </a:r>
            <a:r>
              <a:rPr lang="en-US" dirty="0"/>
              <a:t> in the resorcinol moiety of CBD may play an important role in the CYP3A inhibition.</a:t>
            </a:r>
          </a:p>
        </p:txBody>
      </p:sp>
    </p:spTree>
    <p:extLst>
      <p:ext uri="{BB962C8B-B14F-4D97-AF65-F5344CB8AC3E}">
        <p14:creationId xmlns:p14="http://schemas.microsoft.com/office/powerpoint/2010/main" val="3885667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a:bodyPr>
          <a:lstStyle/>
          <a:p>
            <a:r>
              <a:rPr lang="en-US" b="1" dirty="0"/>
              <a:t>Treatment of PTSD symptoms</a:t>
            </a:r>
            <a:endParaRPr lang="he-IL" b="1" dirty="0"/>
          </a:p>
        </p:txBody>
      </p:sp>
      <p:sp>
        <p:nvSpPr>
          <p:cNvPr id="3" name="Rectangle 2"/>
          <p:cNvSpPr/>
          <p:nvPr/>
        </p:nvSpPr>
        <p:spPr>
          <a:xfrm>
            <a:off x="914400" y="1066800"/>
            <a:ext cx="7543800" cy="5062924"/>
          </a:xfrm>
          <a:prstGeom prst="rect">
            <a:avLst/>
          </a:prstGeom>
        </p:spPr>
        <p:txBody>
          <a:bodyPr wrap="square">
            <a:spAutoFit/>
          </a:bodyPr>
          <a:lstStyle/>
          <a:p>
            <a:pPr algn="l" rtl="0"/>
            <a:r>
              <a:rPr lang="en-US" sz="1700" b="1" dirty="0"/>
              <a:t>Post-traumatic stress disorder </a:t>
            </a:r>
            <a:r>
              <a:rPr lang="en-US" sz="1700" dirty="0"/>
              <a:t>(PTSD) is a relatively common psychiatric condition with a prevalence of 6.1% in the United States. PTSD often presents in clusters of symptoms, including the re-experiencing of traumatic events through intrusive memories and nightmares, avoidance of distressing factors, and alterations in mood, level of arousal, and cognition. PTSD symptoms may start within one month of a traumatic event, but sometimes symptoms may not appear until years after the event. These symptoms cause significant problems in social or work situations and in relationships. This debilitating condition causes chronic problems like nightmares, panic attacks, hyper-vigilance, detachment from others, overwhelming emotions, and self-destructive behavior. In some cases, these overwhelming symptoms can even lead to suicide. PTSD symptoms are generally grouped into four types: intrusive memories, avoidance, negative changes in thinking and mood, and changes in physical and emotional reactions. </a:t>
            </a:r>
            <a:r>
              <a:rPr lang="en-US" sz="1700" u="sng" dirty="0"/>
              <a:t>Psychotherapy</a:t>
            </a:r>
            <a:r>
              <a:rPr lang="en-US" sz="1700" dirty="0"/>
              <a:t> is the established first-line treatment for PTSD, and various </a:t>
            </a:r>
            <a:r>
              <a:rPr lang="en-US" sz="1700" b="1" dirty="0"/>
              <a:t>psychiatric medications </a:t>
            </a:r>
            <a:r>
              <a:rPr lang="en-US" sz="1700" dirty="0"/>
              <a:t>are also typically employed. The development of additional treatment agents (such as CBD) is important because current medications, including selective serotonin reuptake inhibitors [</a:t>
            </a:r>
            <a:r>
              <a:rPr lang="en-US" sz="1700" b="1" dirty="0"/>
              <a:t>SSRIs</a:t>
            </a:r>
            <a:r>
              <a:rPr lang="en-US" sz="1700" dirty="0"/>
              <a:t>], serotonin/ norepinephrine reuptake inhibitors [</a:t>
            </a:r>
            <a:r>
              <a:rPr lang="en-US" sz="1700" b="1" dirty="0"/>
              <a:t>SNRIs</a:t>
            </a:r>
            <a:r>
              <a:rPr lang="en-US" sz="1700" dirty="0"/>
              <a:t>], </a:t>
            </a:r>
            <a:r>
              <a:rPr lang="en-US" sz="1700" u="sng" dirty="0"/>
              <a:t>anti</a:t>
            </a:r>
            <a:r>
              <a:rPr lang="en-US" sz="1700" dirty="0"/>
              <a:t>adrenergic agents, and second-generation </a:t>
            </a:r>
            <a:r>
              <a:rPr lang="en-US" sz="1700" u="sng" dirty="0"/>
              <a:t>antipsychotics</a:t>
            </a:r>
            <a:r>
              <a:rPr lang="en-US" sz="1700" dirty="0"/>
              <a:t>, have questionable efficacy and often carry significant undesirable side-effect profiles.</a:t>
            </a:r>
            <a:endParaRPr lang="he-IL" sz="1700" dirty="0"/>
          </a:p>
        </p:txBody>
      </p:sp>
    </p:spTree>
    <p:extLst>
      <p:ext uri="{BB962C8B-B14F-4D97-AF65-F5344CB8AC3E}">
        <p14:creationId xmlns:p14="http://schemas.microsoft.com/office/powerpoint/2010/main" val="331683406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Cannabinoid Interactions with Cytochrome P450 Drug Metabolism</a:t>
            </a:r>
            <a:endParaRPr lang="he-IL" b="1" dirty="0"/>
          </a:p>
        </p:txBody>
      </p:sp>
      <p:sp>
        <p:nvSpPr>
          <p:cNvPr id="3" name="Rectangle 2"/>
          <p:cNvSpPr/>
          <p:nvPr/>
        </p:nvSpPr>
        <p:spPr>
          <a:xfrm>
            <a:off x="914400" y="1529477"/>
            <a:ext cx="7620000" cy="4801314"/>
          </a:xfrm>
          <a:prstGeom prst="rect">
            <a:avLst/>
          </a:prstGeom>
        </p:spPr>
        <p:txBody>
          <a:bodyPr wrap="square">
            <a:spAutoFit/>
          </a:bodyPr>
          <a:lstStyle/>
          <a:p>
            <a:pPr algn="l" rtl="0"/>
            <a:r>
              <a:rPr lang="en-US" dirty="0"/>
              <a:t>Cannabis-based products are being used for numerous health conditions, often </a:t>
            </a:r>
            <a:r>
              <a:rPr lang="en-US" u="sng" dirty="0"/>
              <a:t>in conjunction</a:t>
            </a:r>
            <a:r>
              <a:rPr lang="en-US" dirty="0"/>
              <a:t> with prescribed medications. The risk of clinically significant drug-drug interactions (</a:t>
            </a:r>
            <a:r>
              <a:rPr lang="en-US" b="1" dirty="0"/>
              <a:t>DDIs</a:t>
            </a:r>
            <a:r>
              <a:rPr lang="en-US" dirty="0"/>
              <a:t>) increases in this setting of poly-pharmacy, prompting concern among health care providers. Serious adverse events can result from DDIs, specifically those affecting </a:t>
            </a:r>
            <a:r>
              <a:rPr lang="en-US" b="1" dirty="0"/>
              <a:t>CYP-mediated drug metabolism</a:t>
            </a:r>
            <a:r>
              <a:rPr lang="en-US" dirty="0"/>
              <a:t>. Both </a:t>
            </a:r>
            <a:r>
              <a:rPr lang="en-US" dirty="0" err="1"/>
              <a:t>cannabidiol</a:t>
            </a:r>
            <a:r>
              <a:rPr lang="en-US" dirty="0"/>
              <a:t> (CBD) and Δ9-tetrahydrocannabinol (Δ9-THC), potently inhibit CYPs. Cannabis-based products contain an array of </a:t>
            </a:r>
            <a:r>
              <a:rPr lang="en-US" dirty="0" err="1"/>
              <a:t>phytocannabinoids</a:t>
            </a:r>
            <a:r>
              <a:rPr lang="en-US" dirty="0"/>
              <a:t> [</a:t>
            </a:r>
            <a:r>
              <a:rPr lang="en-US" dirty="0" err="1"/>
              <a:t>pCBs</a:t>
            </a:r>
            <a:r>
              <a:rPr lang="en-US" dirty="0"/>
              <a:t>], many of which have limited data available regarding potential DDIs.</a:t>
            </a:r>
          </a:p>
          <a:p>
            <a:pPr algn="l" rtl="0"/>
            <a:r>
              <a:rPr lang="en-US" dirty="0"/>
              <a:t>The </a:t>
            </a:r>
            <a:r>
              <a:rPr lang="en-US" dirty="0" err="1"/>
              <a:t>pCBs</a:t>
            </a:r>
            <a:r>
              <a:rPr lang="en-US" dirty="0"/>
              <a:t> exhibited varied effects and potencies across the CYP isoforms. CYP</a:t>
            </a:r>
            <a:r>
              <a:rPr lang="en-US" b="1" dirty="0"/>
              <a:t>2C9</a:t>
            </a:r>
            <a:r>
              <a:rPr lang="en-US" dirty="0"/>
              <a:t>-mediated metabolism was inhibited by nearly all the </a:t>
            </a:r>
            <a:r>
              <a:rPr lang="en-US" dirty="0" err="1"/>
              <a:t>pCBs</a:t>
            </a:r>
            <a:r>
              <a:rPr lang="en-US" dirty="0"/>
              <a:t> with estimated Ki values of </a:t>
            </a:r>
            <a:r>
              <a:rPr lang="en-US" b="1" dirty="0"/>
              <a:t>0.2</a:t>
            </a:r>
            <a:r>
              <a:rPr lang="en-US" dirty="0"/>
              <a:t>-3.2 </a:t>
            </a:r>
            <a:r>
              <a:rPr lang="en-US" dirty="0" err="1"/>
              <a:t>μM</a:t>
            </a:r>
            <a:r>
              <a:rPr lang="en-US" dirty="0"/>
              <a:t>. Most of the </a:t>
            </a:r>
            <a:r>
              <a:rPr lang="en-US" dirty="0" err="1"/>
              <a:t>pCBs</a:t>
            </a:r>
            <a:r>
              <a:rPr lang="en-US" dirty="0"/>
              <a:t> inhibited CYP</a:t>
            </a:r>
            <a:r>
              <a:rPr lang="en-US" b="1" dirty="0"/>
              <a:t>2C19</a:t>
            </a:r>
            <a:r>
              <a:rPr lang="en-US" dirty="0"/>
              <a:t>, whereas CYP2D6, CYP3A4, and CYP2B6 were only partially inhibited by the </a:t>
            </a:r>
            <a:r>
              <a:rPr lang="en-US" dirty="0" err="1"/>
              <a:t>pCBs</a:t>
            </a:r>
            <a:r>
              <a:rPr lang="en-US" dirty="0"/>
              <a:t>. Effects of the </a:t>
            </a:r>
            <a:r>
              <a:rPr lang="en-US" dirty="0" err="1"/>
              <a:t>pCBs</a:t>
            </a:r>
            <a:r>
              <a:rPr lang="en-US" dirty="0"/>
              <a:t> on CYP2D6, CYP1A2, CYP2B6, and CYP3A4 metabolism were limited so in vivo DDIs mediated by these isoforms would not be predicted. Only CYP2C9-mediated metabolism was inhibited by </a:t>
            </a:r>
            <a:r>
              <a:rPr lang="en-US" dirty="0" err="1"/>
              <a:t>pCBs</a:t>
            </a:r>
            <a:r>
              <a:rPr lang="en-US" dirty="0"/>
              <a:t> at </a:t>
            </a:r>
            <a:r>
              <a:rPr lang="en-US" u="sng" dirty="0"/>
              <a:t>clinically relevant concentrations</a:t>
            </a:r>
            <a:r>
              <a:rPr lang="en-US" dirty="0"/>
              <a:t>. In vivo DDI studies may be justified for CYP2C9 substrates with a </a:t>
            </a:r>
            <a:r>
              <a:rPr lang="en-US" b="1" dirty="0"/>
              <a:t>narrow therapeutic index</a:t>
            </a:r>
            <a:r>
              <a:rPr lang="en-US" dirty="0"/>
              <a:t>.</a:t>
            </a:r>
            <a:endParaRPr lang="he-IL" dirty="0"/>
          </a:p>
        </p:txBody>
      </p:sp>
    </p:spTree>
    <p:extLst>
      <p:ext uri="{BB962C8B-B14F-4D97-AF65-F5344CB8AC3E}">
        <p14:creationId xmlns:p14="http://schemas.microsoft.com/office/powerpoint/2010/main" val="387156482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t>Drug Interactions with CYP3A4 Enzyme</a:t>
            </a:r>
            <a:endParaRPr lang="he-IL" sz="3600" b="1" dirty="0"/>
          </a:p>
        </p:txBody>
      </p:sp>
      <p:sp>
        <p:nvSpPr>
          <p:cNvPr id="3" name="Rectangle 2"/>
          <p:cNvSpPr/>
          <p:nvPr/>
        </p:nvSpPr>
        <p:spPr>
          <a:xfrm>
            <a:off x="609600" y="1371600"/>
            <a:ext cx="7772400" cy="5078313"/>
          </a:xfrm>
          <a:prstGeom prst="rect">
            <a:avLst/>
          </a:prstGeom>
        </p:spPr>
        <p:txBody>
          <a:bodyPr wrap="square">
            <a:spAutoFit/>
          </a:bodyPr>
          <a:lstStyle/>
          <a:p>
            <a:pPr algn="l" rtl="0"/>
            <a:r>
              <a:rPr lang="en-US" dirty="0"/>
              <a:t>CYP3A4 is the most important of the CYP450 enzymes for </a:t>
            </a:r>
            <a:r>
              <a:rPr lang="en-US" b="1" dirty="0"/>
              <a:t>drug metabolism </a:t>
            </a:r>
            <a:r>
              <a:rPr lang="en-US" dirty="0"/>
              <a:t>and for </a:t>
            </a:r>
            <a:r>
              <a:rPr lang="en-US" b="1" dirty="0"/>
              <a:t>drug interactions</a:t>
            </a:r>
            <a:r>
              <a:rPr lang="en-US" dirty="0"/>
              <a:t>. It is not practical to memorize the many CYP3A4 substrates, but it would be prudent to be familiar with the most common CYP3A4 inhibitors and inducers since such drugs are likely to interact with approximately </a:t>
            </a:r>
            <a:r>
              <a:rPr lang="en-US" b="1" dirty="0"/>
              <a:t>half</a:t>
            </a:r>
            <a:r>
              <a:rPr lang="en-US" dirty="0"/>
              <a:t> of all drugs on the market. Therefore, it is not surprising that the drug toxicity of CYP3A4 substrates, due to inhibition of CYP3A4, is relatively common. CYP3A4 is also sensitive to enzyme induction, and a number of drugs are known to be CYP3A4 inducers. CYP3A4 </a:t>
            </a:r>
            <a:r>
              <a:rPr lang="en-US" b="1" dirty="0"/>
              <a:t>inducers</a:t>
            </a:r>
            <a:r>
              <a:rPr lang="en-US" dirty="0"/>
              <a:t> tend to </a:t>
            </a:r>
            <a:r>
              <a:rPr lang="en-US" u="sng" dirty="0"/>
              <a:t>reduce</a:t>
            </a:r>
            <a:r>
              <a:rPr lang="en-US" dirty="0"/>
              <a:t> plasma concentrations of CYP3A4 substrates, resulting in </a:t>
            </a:r>
            <a:r>
              <a:rPr lang="en-US" u="sng" dirty="0"/>
              <a:t>reduced efficacy of the substrate</a:t>
            </a:r>
            <a:r>
              <a:rPr lang="en-US" dirty="0"/>
              <a:t>. This type of drug interaction is probably more frequent than commonly realized, since a reduced drug effect may be attributed simply to lack of patient response.</a:t>
            </a:r>
          </a:p>
          <a:p>
            <a:pPr algn="l" rtl="0"/>
            <a:r>
              <a:rPr lang="en-US" dirty="0"/>
              <a:t>Many drugs that are CYP3A4 </a:t>
            </a:r>
            <a:r>
              <a:rPr lang="en-US" b="1" dirty="0"/>
              <a:t>substrates</a:t>
            </a:r>
            <a:r>
              <a:rPr lang="en-US" dirty="0"/>
              <a:t>, </a:t>
            </a:r>
            <a:r>
              <a:rPr lang="en-US" b="1" dirty="0"/>
              <a:t>inhibitors</a:t>
            </a:r>
            <a:r>
              <a:rPr lang="en-US" dirty="0"/>
              <a:t>, and </a:t>
            </a:r>
            <a:r>
              <a:rPr lang="en-US" b="1" dirty="0"/>
              <a:t>inducers</a:t>
            </a:r>
            <a:r>
              <a:rPr lang="en-US" dirty="0"/>
              <a:t> are also inhibitors or inducers of the ABC transport protein known as P-glycoprotein. The </a:t>
            </a:r>
            <a:r>
              <a:rPr lang="en-US" b="1" dirty="0"/>
              <a:t>A</a:t>
            </a:r>
            <a:r>
              <a:rPr lang="en-US" dirty="0"/>
              <a:t>TP-</a:t>
            </a:r>
            <a:r>
              <a:rPr lang="en-US" b="1" dirty="0"/>
              <a:t>b</a:t>
            </a:r>
            <a:r>
              <a:rPr lang="en-US" dirty="0"/>
              <a:t>inding </a:t>
            </a:r>
            <a:r>
              <a:rPr lang="en-US" b="1" dirty="0"/>
              <a:t>c</a:t>
            </a:r>
            <a:r>
              <a:rPr lang="en-US" dirty="0"/>
              <a:t>assette transporters (</a:t>
            </a:r>
            <a:r>
              <a:rPr lang="en-US" b="1" dirty="0"/>
              <a:t>ABC transporters</a:t>
            </a:r>
            <a:r>
              <a:rPr lang="en-US" dirty="0"/>
              <a:t>) are a transport system superfamily that is the largest and the oldest gene family. It is represented in all extant phyla, from prokaryotes to humans. ABC transporters belong to trans-</a:t>
            </a:r>
            <a:r>
              <a:rPr lang="en-US" dirty="0" err="1"/>
              <a:t>locases</a:t>
            </a:r>
            <a:r>
              <a:rPr lang="en-US" dirty="0"/>
              <a:t>. Many drug interactions, therefore, involve additive effects of both CYP3A4 and P-glycoprotein.</a:t>
            </a:r>
          </a:p>
        </p:txBody>
      </p:sp>
    </p:spTree>
    <p:extLst>
      <p:ext uri="{BB962C8B-B14F-4D97-AF65-F5344CB8AC3E}">
        <p14:creationId xmlns:p14="http://schemas.microsoft.com/office/powerpoint/2010/main" val="344366023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a:bodyPr>
          <a:lstStyle/>
          <a:p>
            <a:r>
              <a:rPr lang="en-US" sz="3600" b="1" dirty="0"/>
              <a:t>Metabolism of CBD by CYP450 enzymes</a:t>
            </a:r>
            <a:endParaRPr lang="he-IL" sz="3600" b="1" dirty="0"/>
          </a:p>
        </p:txBody>
      </p:sp>
      <p:sp>
        <p:nvSpPr>
          <p:cNvPr id="3" name="Rectangle 2"/>
          <p:cNvSpPr/>
          <p:nvPr/>
        </p:nvSpPr>
        <p:spPr>
          <a:xfrm>
            <a:off x="533400" y="1246287"/>
            <a:ext cx="7924800" cy="5078313"/>
          </a:xfrm>
          <a:prstGeom prst="rect">
            <a:avLst/>
          </a:prstGeom>
        </p:spPr>
        <p:txBody>
          <a:bodyPr wrap="square">
            <a:spAutoFit/>
          </a:bodyPr>
          <a:lstStyle/>
          <a:p>
            <a:pPr algn="l" rtl="0"/>
            <a:r>
              <a:rPr lang="en-US" dirty="0" err="1"/>
              <a:t>Cannabidiol</a:t>
            </a:r>
            <a:r>
              <a:rPr lang="en-US" dirty="0"/>
              <a:t> (CBD) has been shown to be extensively metabolized by experimental animals and humans. However, human hepatic enzymes responsible for the CBD metabolism remain to be elucidated. The in vitro metabolism of CBD with human hepatic </a:t>
            </a:r>
            <a:r>
              <a:rPr lang="en-US" dirty="0" err="1"/>
              <a:t>microsomes</a:t>
            </a:r>
            <a:r>
              <a:rPr lang="en-US" dirty="0"/>
              <a:t> (</a:t>
            </a:r>
            <a:r>
              <a:rPr lang="en-US" b="1" dirty="0"/>
              <a:t>HLMs</a:t>
            </a:r>
            <a:r>
              <a:rPr lang="en-US" dirty="0"/>
              <a:t>) was studied to clarify cytochrome P450 (CYP) isoforms involved in the CBD oxidations. CBD was metabolized by pooled HLMs to eight </a:t>
            </a:r>
            <a:r>
              <a:rPr lang="en-US" dirty="0" err="1"/>
              <a:t>monohydroxylated</a:t>
            </a:r>
            <a:r>
              <a:rPr lang="en-US" dirty="0"/>
              <a:t> metabolites (6α-OH-, 6β-OH-, 7-OH-, 1″-OH-, 2″-OH-, 3″-OH-, 4″-OH-, and 5″-OH-CBDs). Among these metabolites, 6α-OH-, 6β-OH-, 7-OH-, and 4″-OH-CBDs were the major ones. Seven of 14 recombinant human CYP enzymes examined (CYP</a:t>
            </a:r>
            <a:r>
              <a:rPr lang="en-US" b="1" dirty="0"/>
              <a:t>1A1</a:t>
            </a:r>
            <a:r>
              <a:rPr lang="en-US" dirty="0"/>
              <a:t>, CYP</a:t>
            </a:r>
            <a:r>
              <a:rPr lang="en-US" b="1" dirty="0"/>
              <a:t>1A2</a:t>
            </a:r>
            <a:r>
              <a:rPr lang="en-US" dirty="0"/>
              <a:t>, CYP</a:t>
            </a:r>
            <a:r>
              <a:rPr lang="en-US" b="1" dirty="0"/>
              <a:t>2C9</a:t>
            </a:r>
            <a:r>
              <a:rPr lang="en-US" dirty="0"/>
              <a:t>, CYP</a:t>
            </a:r>
            <a:r>
              <a:rPr lang="en-US" b="1" dirty="0"/>
              <a:t>2C19</a:t>
            </a:r>
            <a:r>
              <a:rPr lang="en-US" dirty="0"/>
              <a:t>, CYP</a:t>
            </a:r>
            <a:r>
              <a:rPr lang="en-US" b="1" dirty="0"/>
              <a:t>2D6</a:t>
            </a:r>
            <a:r>
              <a:rPr lang="en-US" dirty="0"/>
              <a:t>, CYP</a:t>
            </a:r>
            <a:r>
              <a:rPr lang="en-US" b="1" dirty="0"/>
              <a:t>3A4</a:t>
            </a:r>
            <a:r>
              <a:rPr lang="en-US" dirty="0"/>
              <a:t>, and CYP</a:t>
            </a:r>
            <a:r>
              <a:rPr lang="en-US" b="1" dirty="0"/>
              <a:t>3A5</a:t>
            </a:r>
            <a:r>
              <a:rPr lang="en-US" dirty="0"/>
              <a:t>) were capable of metabolizing CBD. The correlations between CYP isoform-specific activities and CBD oxidative activities in 16 individual HLMs indicated that 6β-OH- and 4″-OH-CBDs were mainly formed by CYP</a:t>
            </a:r>
            <a:r>
              <a:rPr lang="en-US" b="1" dirty="0"/>
              <a:t>3A4</a:t>
            </a:r>
            <a:r>
              <a:rPr lang="en-US" dirty="0"/>
              <a:t>, which was supported by inhibition studies using ketoconazole and an anti-CYP3A4 antibody. The correlation and inhibition studies also showed that CBD 6α-hydroxylation was mainly catalyzed by CYP3A4 and CYP2C19, whereas CBD 7-hydroxylation was predominantly catalyzed by CYP2C19. This study indicated that CBD was extensively metabolized by HLMs. These results suggest that CYP3A4 and CYP2C19 may be major isoforms responsible for 6α-, 6β-, 7-, and/or 4″-</a:t>
            </a:r>
            <a:r>
              <a:rPr lang="en-US" dirty="0" err="1"/>
              <a:t>hydroxylations</a:t>
            </a:r>
            <a:r>
              <a:rPr lang="en-US" dirty="0"/>
              <a:t> of CBD in HLMs.</a:t>
            </a:r>
            <a:endParaRPr lang="he-IL" dirty="0"/>
          </a:p>
        </p:txBody>
      </p:sp>
    </p:spTree>
    <p:extLst>
      <p:ext uri="{BB962C8B-B14F-4D97-AF65-F5344CB8AC3E}">
        <p14:creationId xmlns:p14="http://schemas.microsoft.com/office/powerpoint/2010/main" val="147767386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CBD</a:t>
            </a:r>
            <a:r>
              <a:rPr lang="en-US" dirty="0"/>
              <a:t> is an </a:t>
            </a:r>
            <a:r>
              <a:rPr lang="en-US" b="1" dirty="0"/>
              <a:t>inhibitor </a:t>
            </a:r>
            <a:r>
              <a:rPr lang="en-US" dirty="0"/>
              <a:t>of the catalytic activity of cytochrome P450 </a:t>
            </a:r>
            <a:r>
              <a:rPr lang="en-US" b="1" dirty="0"/>
              <a:t>2C19</a:t>
            </a:r>
            <a:endParaRPr lang="he-IL" b="1" dirty="0"/>
          </a:p>
        </p:txBody>
      </p:sp>
      <p:sp>
        <p:nvSpPr>
          <p:cNvPr id="3" name="Rectangle 2"/>
          <p:cNvSpPr/>
          <p:nvPr/>
        </p:nvSpPr>
        <p:spPr>
          <a:xfrm>
            <a:off x="381000" y="1447800"/>
            <a:ext cx="8229600" cy="5047536"/>
          </a:xfrm>
          <a:prstGeom prst="rect">
            <a:avLst/>
          </a:prstGeom>
        </p:spPr>
        <p:txBody>
          <a:bodyPr wrap="square">
            <a:spAutoFit/>
          </a:bodyPr>
          <a:lstStyle/>
          <a:p>
            <a:pPr algn="l" rtl="0"/>
            <a:r>
              <a:rPr lang="en-US" b="1" dirty="0"/>
              <a:t>(</a:t>
            </a:r>
            <a:r>
              <a:rPr lang="en-US" sz="1600" b="1" dirty="0"/>
              <a:t>S)-</a:t>
            </a:r>
            <a:r>
              <a:rPr lang="en-US" sz="1600" b="1" dirty="0" err="1"/>
              <a:t>Mephenytoin</a:t>
            </a:r>
            <a:r>
              <a:rPr lang="en-US" sz="1600" b="1" dirty="0"/>
              <a:t> 4'-hydroxylase enzyme </a:t>
            </a:r>
            <a:r>
              <a:rPr lang="en-US" sz="1600" dirty="0"/>
              <a:t>activities of human liver </a:t>
            </a:r>
            <a:r>
              <a:rPr lang="en-US" sz="1600" dirty="0" err="1"/>
              <a:t>microsomes</a:t>
            </a:r>
            <a:r>
              <a:rPr lang="en-US" sz="1600" dirty="0"/>
              <a:t> (</a:t>
            </a:r>
            <a:r>
              <a:rPr lang="en-US" sz="1600" b="1" dirty="0"/>
              <a:t>HLMs</a:t>
            </a:r>
            <a:r>
              <a:rPr lang="en-US" sz="1600" dirty="0"/>
              <a:t>) and recombinant </a:t>
            </a:r>
            <a:r>
              <a:rPr lang="en-US" sz="1600" b="1" dirty="0"/>
              <a:t>CYP2C19</a:t>
            </a:r>
            <a:r>
              <a:rPr lang="en-US" sz="1600" dirty="0"/>
              <a:t> were </a:t>
            </a:r>
            <a:r>
              <a:rPr lang="en-US" sz="1600" b="1" dirty="0"/>
              <a:t>inhibited by CBD </a:t>
            </a:r>
            <a:r>
              <a:rPr lang="en-US" sz="1600" dirty="0"/>
              <a:t>in a concentration-dependent manner (IC₅₀ = 8.70 and 2.51 µM, respectively). Kinetic analysis for inhibition revealed that CBD showed a mixed-type inhibition against (S)-</a:t>
            </a:r>
            <a:r>
              <a:rPr lang="en-US" sz="1600" dirty="0" err="1"/>
              <a:t>mephenytoin</a:t>
            </a:r>
            <a:r>
              <a:rPr lang="en-US" sz="1600" dirty="0"/>
              <a:t> 4'-hydroxylation by recombinant CYP2C19. To clarify the </a:t>
            </a:r>
            <a:r>
              <a:rPr lang="en-US" sz="1600" u="sng" dirty="0"/>
              <a:t>structural requirements</a:t>
            </a:r>
            <a:r>
              <a:rPr lang="en-US" sz="1600" dirty="0"/>
              <a:t> for CBD-mediated CYP2C19 inhibition, the effects of CBD-related compounds on CYP2C19 activity were examined. </a:t>
            </a:r>
            <a:r>
              <a:rPr lang="en-US" sz="1600" b="1" dirty="0" err="1"/>
              <a:t>Olivetol</a:t>
            </a:r>
            <a:r>
              <a:rPr lang="en-US" sz="1600" dirty="0"/>
              <a:t> inhibited the (S)-</a:t>
            </a:r>
            <a:r>
              <a:rPr lang="en-US" sz="1600" dirty="0" err="1"/>
              <a:t>mephenytoin</a:t>
            </a:r>
            <a:r>
              <a:rPr lang="en-US" sz="1600" dirty="0"/>
              <a:t> 4'-hydroxylase activity of recombinant CYP2C19 with the IC₅₀ value of 15.3 µM, whereas </a:t>
            </a:r>
            <a:r>
              <a:rPr lang="en-US" sz="1600" b="1" dirty="0"/>
              <a:t>d-limonene</a:t>
            </a:r>
            <a:r>
              <a:rPr lang="en-US" sz="1600" dirty="0"/>
              <a:t> slightly inhibited the activity. The inhibitory effect of CBD-2'-</a:t>
            </a:r>
            <a:r>
              <a:rPr lang="en-US" sz="1600" b="1" dirty="0"/>
              <a:t>mono</a:t>
            </a:r>
            <a:r>
              <a:rPr lang="en-US" sz="1600" dirty="0"/>
              <a:t>methyl ether (IC₅₀ = 1.88 µM) on CYP2C19 was comparable to that of CBD, although the inhibitory potency of CBD-2',6'-</a:t>
            </a:r>
            <a:r>
              <a:rPr lang="en-US" sz="1600" b="1" dirty="0"/>
              <a:t>di</a:t>
            </a:r>
            <a:r>
              <a:rPr lang="en-US" sz="1600" dirty="0"/>
              <a:t>methyl ether (IC₅₀ = 14.8 µM) was lower than that of CBD. </a:t>
            </a:r>
            <a:r>
              <a:rPr lang="en-US" sz="1600" dirty="0" err="1"/>
              <a:t>Cannabidivarin</a:t>
            </a:r>
            <a:r>
              <a:rPr lang="en-US" sz="1600" dirty="0"/>
              <a:t> [</a:t>
            </a:r>
            <a:r>
              <a:rPr lang="en-US" sz="1600" b="1" dirty="0"/>
              <a:t>CBDV</a:t>
            </a:r>
            <a:r>
              <a:rPr lang="en-US" sz="1600" dirty="0"/>
              <a:t>], possessing a propyl side chain, showed slightly less potent inhibition (IC₅₀ = 3.45 µM) as compared with CBD, whereas </a:t>
            </a:r>
            <a:r>
              <a:rPr lang="en-US" sz="1600" b="1" dirty="0" err="1"/>
              <a:t>orcinol</a:t>
            </a:r>
            <a:r>
              <a:rPr lang="en-US" sz="1600" b="1" dirty="0"/>
              <a:t> </a:t>
            </a:r>
            <a:r>
              <a:rPr lang="en-US" sz="1600" dirty="0"/>
              <a:t>and </a:t>
            </a:r>
            <a:r>
              <a:rPr lang="en-US" sz="1600" b="1" dirty="0"/>
              <a:t>resorcinol</a:t>
            </a:r>
            <a:r>
              <a:rPr lang="en-US" sz="1600" dirty="0"/>
              <a:t> did </a:t>
            </a:r>
            <a:r>
              <a:rPr lang="en-US" sz="1600" b="1" dirty="0"/>
              <a:t>not </a:t>
            </a:r>
            <a:r>
              <a:rPr lang="en-US" sz="1600" dirty="0"/>
              <a:t>inhibit CYP2C19 activity at all. These results indicate that CBD caused potent CYP2C19 inhibition, in which </a:t>
            </a:r>
            <a:r>
              <a:rPr lang="en-US" sz="1600" b="1" dirty="0"/>
              <a:t>one free phenolic hydroxyl group </a:t>
            </a:r>
            <a:r>
              <a:rPr lang="en-US" sz="1600" dirty="0"/>
              <a:t>and the </a:t>
            </a:r>
            <a:r>
              <a:rPr lang="en-US" sz="1600" b="1" dirty="0" err="1"/>
              <a:t>pentyl</a:t>
            </a:r>
            <a:r>
              <a:rPr lang="en-US" sz="1600" b="1" dirty="0"/>
              <a:t> side chain</a:t>
            </a:r>
            <a:r>
              <a:rPr lang="en-US" sz="1600" dirty="0"/>
              <a:t> of CBD may play important roles.</a:t>
            </a:r>
          </a:p>
          <a:p>
            <a:pPr algn="l" rtl="0"/>
            <a:r>
              <a:rPr lang="en-US" sz="1600" b="1" dirty="0"/>
              <a:t>Esomeprazole</a:t>
            </a:r>
            <a:r>
              <a:rPr lang="en-US" sz="1600" dirty="0"/>
              <a:t>, sold under the brand name “</a:t>
            </a:r>
            <a:r>
              <a:rPr lang="en-US" sz="1600" b="1" dirty="0" err="1"/>
              <a:t>Nexium</a:t>
            </a:r>
            <a:r>
              <a:rPr lang="en-US" sz="1600" b="1" dirty="0"/>
              <a:t>”</a:t>
            </a:r>
            <a:r>
              <a:rPr lang="en-US" sz="1600" dirty="0"/>
              <a:t>, is a medication which </a:t>
            </a:r>
            <a:r>
              <a:rPr lang="en-US" sz="1600" u="sng" dirty="0"/>
              <a:t>reduces stomach acid</a:t>
            </a:r>
            <a:r>
              <a:rPr lang="en-US" sz="1600" dirty="0"/>
              <a:t>. </a:t>
            </a:r>
            <a:r>
              <a:rPr lang="en-US" sz="1600" dirty="0" err="1"/>
              <a:t>Nexium</a:t>
            </a:r>
            <a:r>
              <a:rPr lang="en-US" sz="1600" dirty="0"/>
              <a:t> is a </a:t>
            </a:r>
            <a:r>
              <a:rPr lang="en-US" sz="1600" b="1" dirty="0"/>
              <a:t>proton pump inhibitor</a:t>
            </a:r>
            <a:r>
              <a:rPr lang="en-US" sz="1600" dirty="0"/>
              <a:t> (</a:t>
            </a:r>
            <a:r>
              <a:rPr lang="en-US" sz="1600" b="1" dirty="0"/>
              <a:t>PPI</a:t>
            </a:r>
            <a:r>
              <a:rPr lang="en-US" sz="1600" dirty="0"/>
              <a:t>) that is used to treat gastro-esophageal reflux disease, peptic ulcer disease, and </a:t>
            </a:r>
            <a:r>
              <a:rPr lang="en-US" sz="1600" dirty="0" err="1"/>
              <a:t>Zollinger</a:t>
            </a:r>
            <a:r>
              <a:rPr lang="en-US" sz="1600" dirty="0"/>
              <a:t>–Ellison syndrome. It</a:t>
            </a:r>
          </a:p>
          <a:p>
            <a:pPr algn="l" rtl="0"/>
            <a:r>
              <a:rPr lang="en-US" sz="1600" dirty="0"/>
              <a:t>Esomeprazole is the (S)-(−)-isomer of omeprazole. It works by blocking H+/K+-ATPase in the parietal cells of the stomach and is a </a:t>
            </a:r>
            <a:r>
              <a:rPr lang="en-US" sz="1600" b="1" dirty="0"/>
              <a:t>competitive inhibitor </a:t>
            </a:r>
            <a:r>
              <a:rPr lang="en-US" sz="1600" dirty="0"/>
              <a:t>of the enzyme CYP</a:t>
            </a:r>
            <a:r>
              <a:rPr lang="en-US" sz="1600" b="1" dirty="0"/>
              <a:t>2C19</a:t>
            </a:r>
            <a:r>
              <a:rPr lang="en-US" sz="1600" dirty="0"/>
              <a:t>, so it might affect drugs that rely on this enzyme.</a:t>
            </a:r>
          </a:p>
        </p:txBody>
      </p:sp>
    </p:spTree>
    <p:extLst>
      <p:ext uri="{BB962C8B-B14F-4D97-AF65-F5344CB8AC3E}">
        <p14:creationId xmlns:p14="http://schemas.microsoft.com/office/powerpoint/2010/main" val="230180065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a:t>CYP</a:t>
            </a:r>
            <a:r>
              <a:rPr lang="en-US" b="1" dirty="0"/>
              <a:t>2C</a:t>
            </a:r>
            <a:r>
              <a:rPr lang="en-US" b="1" dirty="0">
                <a:solidFill>
                  <a:srgbClr val="00B0F0"/>
                </a:solidFill>
              </a:rPr>
              <a:t>9</a:t>
            </a:r>
            <a:r>
              <a:rPr lang="en-US" dirty="0"/>
              <a:t> &amp; CYP</a:t>
            </a:r>
            <a:r>
              <a:rPr lang="en-US" b="1" dirty="0"/>
              <a:t>2C</a:t>
            </a:r>
            <a:r>
              <a:rPr lang="en-US" b="1" dirty="0">
                <a:solidFill>
                  <a:srgbClr val="FF0000"/>
                </a:solidFill>
              </a:rPr>
              <a:t>19</a:t>
            </a:r>
            <a:endParaRPr lang="he-IL" b="1" dirty="0">
              <a:solidFill>
                <a:srgbClr val="FF0000"/>
              </a:solidFill>
            </a:endParaRPr>
          </a:p>
        </p:txBody>
      </p:sp>
      <p:sp>
        <p:nvSpPr>
          <p:cNvPr id="3" name="Rectangle 2"/>
          <p:cNvSpPr/>
          <p:nvPr/>
        </p:nvSpPr>
        <p:spPr>
          <a:xfrm>
            <a:off x="762000" y="4971871"/>
            <a:ext cx="7924800" cy="1323439"/>
          </a:xfrm>
          <a:prstGeom prst="rect">
            <a:avLst/>
          </a:prstGeom>
        </p:spPr>
        <p:txBody>
          <a:bodyPr wrap="square">
            <a:spAutoFit/>
          </a:bodyPr>
          <a:lstStyle/>
          <a:p>
            <a:pPr algn="l"/>
            <a:r>
              <a:rPr lang="en-US" b="1" dirty="0"/>
              <a:t>Diazepam</a:t>
            </a:r>
            <a:r>
              <a:rPr lang="en-US" dirty="0"/>
              <a:t> and </a:t>
            </a:r>
            <a:r>
              <a:rPr lang="en-US" b="1" dirty="0"/>
              <a:t>warfarin</a:t>
            </a:r>
            <a:r>
              <a:rPr lang="en-US" dirty="0"/>
              <a:t> are broken down by CYP</a:t>
            </a:r>
            <a:r>
              <a:rPr lang="en-US" b="1" dirty="0"/>
              <a:t>2C19</a:t>
            </a:r>
            <a:r>
              <a:rPr lang="en-US" dirty="0"/>
              <a:t>. If these are used alongside a proton pump inhibitor [</a:t>
            </a:r>
            <a:r>
              <a:rPr lang="en-US" b="1" dirty="0"/>
              <a:t>PPI</a:t>
            </a:r>
            <a:r>
              <a:rPr lang="en-US" dirty="0"/>
              <a:t>], level of active ingredients in the body might rise.</a:t>
            </a:r>
          </a:p>
          <a:p>
            <a:pPr algn="l"/>
            <a:endParaRPr lang="en-US" sz="800" dirty="0"/>
          </a:p>
          <a:p>
            <a:pPr algn="l"/>
            <a:r>
              <a:rPr lang="en-US" b="1" dirty="0" err="1"/>
              <a:t>Clopidogrel</a:t>
            </a:r>
            <a:r>
              <a:rPr lang="en-US" dirty="0"/>
              <a:t> (Plavix) needs CYP</a:t>
            </a:r>
            <a:r>
              <a:rPr lang="en-US" b="1" dirty="0"/>
              <a:t>2C19</a:t>
            </a:r>
            <a:r>
              <a:rPr lang="en-US" dirty="0"/>
              <a:t> </a:t>
            </a:r>
            <a:r>
              <a:rPr lang="en-US" u="sng" dirty="0"/>
              <a:t>to be converted into its active form</a:t>
            </a:r>
            <a:r>
              <a:rPr lang="en-US" dirty="0"/>
              <a:t>. Using this type of drug alongside </a:t>
            </a:r>
            <a:r>
              <a:rPr lang="en-US" b="1" dirty="0" err="1"/>
              <a:t>Nexium</a:t>
            </a:r>
            <a:r>
              <a:rPr lang="en-US" dirty="0"/>
              <a:t> will reduce its effect.</a:t>
            </a:r>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t="2357" r="50000"/>
          <a:stretch/>
        </p:blipFill>
        <p:spPr>
          <a:xfrm>
            <a:off x="3962400" y="1065099"/>
            <a:ext cx="2590800" cy="3887901"/>
          </a:xfrm>
          <a:prstGeom prst="rect">
            <a:avLst/>
          </a:prstGeom>
        </p:spPr>
      </p:pic>
      <p:sp>
        <p:nvSpPr>
          <p:cNvPr id="5" name="Rectangle 4"/>
          <p:cNvSpPr/>
          <p:nvPr/>
        </p:nvSpPr>
        <p:spPr>
          <a:xfrm>
            <a:off x="2844335" y="1524000"/>
            <a:ext cx="1880065" cy="369332"/>
          </a:xfrm>
          <a:prstGeom prst="rect">
            <a:avLst/>
          </a:prstGeom>
        </p:spPr>
        <p:txBody>
          <a:bodyPr wrap="none">
            <a:spAutoFit/>
          </a:bodyPr>
          <a:lstStyle/>
          <a:p>
            <a:r>
              <a:rPr lang="en-US" dirty="0"/>
              <a:t>(S)-</a:t>
            </a:r>
            <a:r>
              <a:rPr lang="en-US" b="1" dirty="0" err="1"/>
              <a:t>Mep</a:t>
            </a:r>
            <a:r>
              <a:rPr lang="en-US" dirty="0" err="1"/>
              <a:t>henytoin</a:t>
            </a:r>
            <a:r>
              <a:rPr lang="en-US" dirty="0"/>
              <a:t> </a:t>
            </a:r>
            <a:endParaRPr lang="he-IL" dirty="0"/>
          </a:p>
        </p:txBody>
      </p:sp>
      <p:sp>
        <p:nvSpPr>
          <p:cNvPr id="6" name="Rectangle 5"/>
          <p:cNvSpPr/>
          <p:nvPr/>
        </p:nvSpPr>
        <p:spPr>
          <a:xfrm>
            <a:off x="5317246" y="1066800"/>
            <a:ext cx="321554" cy="179717"/>
          </a:xfrm>
          <a:prstGeom prst="rect">
            <a:avLst/>
          </a:prstGeom>
          <a:noFill/>
          <a:ln>
            <a:prstDash val="sysDot"/>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l="22071" t="10399" r="24796" b="18356"/>
          <a:stretch/>
        </p:blipFill>
        <p:spPr>
          <a:xfrm>
            <a:off x="1768415" y="2432649"/>
            <a:ext cx="1138688" cy="1526876"/>
          </a:xfrm>
          <a:prstGeom prst="rect">
            <a:avLst/>
          </a:prstGeom>
        </p:spPr>
      </p:pic>
      <p:sp>
        <p:nvSpPr>
          <p:cNvPr id="8" name="TextBox 7"/>
          <p:cNvSpPr txBox="1"/>
          <p:nvPr/>
        </p:nvSpPr>
        <p:spPr>
          <a:xfrm>
            <a:off x="1524000" y="3962400"/>
            <a:ext cx="1662186" cy="369332"/>
          </a:xfrm>
          <a:prstGeom prst="rect">
            <a:avLst/>
          </a:prstGeom>
          <a:noFill/>
        </p:spPr>
        <p:txBody>
          <a:bodyPr wrap="none" rtlCol="1">
            <a:spAutoFit/>
          </a:bodyPr>
          <a:lstStyle/>
          <a:p>
            <a:pPr algn="l" rtl="0"/>
            <a:r>
              <a:rPr lang="en-US" b="1" dirty="0"/>
              <a:t>5-Mephenytoin</a:t>
            </a:r>
            <a:endParaRPr lang="he-IL" b="1" dirty="0"/>
          </a:p>
        </p:txBody>
      </p:sp>
      <p:cxnSp>
        <p:nvCxnSpPr>
          <p:cNvPr id="10" name="Straight Arrow Connector 9"/>
          <p:cNvCxnSpPr/>
          <p:nvPr/>
        </p:nvCxnSpPr>
        <p:spPr>
          <a:xfrm flipH="1">
            <a:off x="2907103" y="2743200"/>
            <a:ext cx="279083" cy="76200"/>
          </a:xfrm>
          <a:prstGeom prst="straightConnector1">
            <a:avLst/>
          </a:prstGeom>
          <a:ln w="38100">
            <a:solidFill>
              <a:srgbClr val="00B0F0"/>
            </a:solidFill>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2131317" y="3352800"/>
            <a:ext cx="263214" cy="276999"/>
          </a:xfrm>
          <a:prstGeom prst="rect">
            <a:avLst/>
          </a:prstGeom>
          <a:noFill/>
        </p:spPr>
        <p:txBody>
          <a:bodyPr wrap="none" rtlCol="1">
            <a:spAutoFit/>
          </a:bodyPr>
          <a:lstStyle/>
          <a:p>
            <a:r>
              <a:rPr lang="en-US" sz="1200" b="1" dirty="0"/>
              <a:t>5</a:t>
            </a:r>
            <a:endParaRPr lang="he-IL" sz="1200" b="1" dirty="0"/>
          </a:p>
        </p:txBody>
      </p:sp>
      <p:sp>
        <p:nvSpPr>
          <p:cNvPr id="12" name="Rectangle 11"/>
          <p:cNvSpPr/>
          <p:nvPr/>
        </p:nvSpPr>
        <p:spPr>
          <a:xfrm>
            <a:off x="5410200" y="3810000"/>
            <a:ext cx="304800" cy="228600"/>
          </a:xfrm>
          <a:prstGeom prst="rect">
            <a:avLst/>
          </a:prstGeom>
          <a:noFill/>
          <a:ln>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3" name="TextBox 12"/>
          <p:cNvSpPr txBox="1"/>
          <p:nvPr/>
        </p:nvSpPr>
        <p:spPr>
          <a:xfrm>
            <a:off x="3352800" y="2133600"/>
            <a:ext cx="906018" cy="369332"/>
          </a:xfrm>
          <a:prstGeom prst="rect">
            <a:avLst/>
          </a:prstGeom>
          <a:noFill/>
        </p:spPr>
        <p:txBody>
          <a:bodyPr wrap="none" rtlCol="1">
            <a:spAutoFit/>
          </a:bodyPr>
          <a:lstStyle/>
          <a:p>
            <a:r>
              <a:rPr lang="en-US" b="1" dirty="0">
                <a:solidFill>
                  <a:srgbClr val="00B0F0"/>
                </a:solidFill>
              </a:rPr>
              <a:t>CYP2C9</a:t>
            </a:r>
            <a:endParaRPr lang="he-IL" b="1" dirty="0">
              <a:solidFill>
                <a:srgbClr val="00B0F0"/>
              </a:solidFill>
            </a:endParaRPr>
          </a:p>
        </p:txBody>
      </p:sp>
      <p:sp>
        <p:nvSpPr>
          <p:cNvPr id="14" name="TextBox 13"/>
          <p:cNvSpPr txBox="1"/>
          <p:nvPr/>
        </p:nvSpPr>
        <p:spPr>
          <a:xfrm>
            <a:off x="6460378" y="2133600"/>
            <a:ext cx="1023037" cy="369332"/>
          </a:xfrm>
          <a:prstGeom prst="rect">
            <a:avLst/>
          </a:prstGeom>
          <a:noFill/>
        </p:spPr>
        <p:txBody>
          <a:bodyPr wrap="none" rtlCol="1">
            <a:spAutoFit/>
          </a:bodyPr>
          <a:lstStyle/>
          <a:p>
            <a:r>
              <a:rPr lang="en-US" b="1" dirty="0">
                <a:solidFill>
                  <a:srgbClr val="FF0000"/>
                </a:solidFill>
              </a:rPr>
              <a:t>CYP2C19</a:t>
            </a:r>
            <a:endParaRPr lang="he-IL" b="1" dirty="0">
              <a:solidFill>
                <a:srgbClr val="FF0000"/>
              </a:solidFill>
            </a:endParaRPr>
          </a:p>
        </p:txBody>
      </p:sp>
      <p:sp>
        <p:nvSpPr>
          <p:cNvPr id="15" name="Rectangle 14"/>
          <p:cNvSpPr/>
          <p:nvPr/>
        </p:nvSpPr>
        <p:spPr>
          <a:xfrm>
            <a:off x="4572000" y="2590800"/>
            <a:ext cx="152400" cy="190500"/>
          </a:xfrm>
          <a:prstGeom prst="rect">
            <a:avLst/>
          </a:prstGeom>
          <a:noFill/>
          <a:ln>
            <a:prstDash val="sysDot"/>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6" name="TextBox 15"/>
          <p:cNvSpPr txBox="1"/>
          <p:nvPr/>
        </p:nvSpPr>
        <p:spPr>
          <a:xfrm>
            <a:off x="4863976" y="2057400"/>
            <a:ext cx="312907" cy="400110"/>
          </a:xfrm>
          <a:prstGeom prst="rect">
            <a:avLst/>
          </a:prstGeom>
          <a:noFill/>
        </p:spPr>
        <p:txBody>
          <a:bodyPr wrap="none" rtlCol="1">
            <a:spAutoFit/>
          </a:bodyPr>
          <a:lstStyle/>
          <a:p>
            <a:r>
              <a:rPr lang="en-US" sz="2000" dirty="0">
                <a:solidFill>
                  <a:srgbClr val="C00000"/>
                </a:solidFill>
              </a:rPr>
              <a:t>*</a:t>
            </a:r>
            <a:endParaRPr lang="he-IL" sz="2000" dirty="0">
              <a:solidFill>
                <a:srgbClr val="C00000"/>
              </a:solidFill>
            </a:endParaRPr>
          </a:p>
        </p:txBody>
      </p:sp>
      <p:sp>
        <p:nvSpPr>
          <p:cNvPr id="17" name="TextBox 16"/>
          <p:cNvSpPr txBox="1"/>
          <p:nvPr/>
        </p:nvSpPr>
        <p:spPr>
          <a:xfrm>
            <a:off x="5791200" y="3669268"/>
            <a:ext cx="1523879" cy="369332"/>
          </a:xfrm>
          <a:prstGeom prst="rect">
            <a:avLst/>
          </a:prstGeom>
          <a:noFill/>
        </p:spPr>
        <p:txBody>
          <a:bodyPr wrap="none" rtlCol="1">
            <a:spAutoFit/>
          </a:bodyPr>
          <a:lstStyle/>
          <a:p>
            <a:r>
              <a:rPr lang="en-US" b="1" dirty="0"/>
              <a:t>Hydroxylation</a:t>
            </a:r>
            <a:endParaRPr lang="he-IL" b="1" dirty="0"/>
          </a:p>
        </p:txBody>
      </p:sp>
      <p:sp>
        <p:nvSpPr>
          <p:cNvPr id="18" name="TextBox 17"/>
          <p:cNvSpPr txBox="1"/>
          <p:nvPr/>
        </p:nvSpPr>
        <p:spPr>
          <a:xfrm>
            <a:off x="457200" y="914400"/>
            <a:ext cx="2526334" cy="646331"/>
          </a:xfrm>
          <a:prstGeom prst="rect">
            <a:avLst/>
          </a:prstGeom>
          <a:noFill/>
        </p:spPr>
        <p:txBody>
          <a:bodyPr wrap="none" rtlCol="1">
            <a:spAutoFit/>
          </a:bodyPr>
          <a:lstStyle/>
          <a:p>
            <a:pPr algn="ctr"/>
            <a:r>
              <a:rPr lang="en-US" dirty="0"/>
              <a:t>Each enzyme have a</a:t>
            </a:r>
          </a:p>
          <a:p>
            <a:pPr algn="ctr"/>
            <a:r>
              <a:rPr lang="en-US" dirty="0"/>
              <a:t>different mode of action </a:t>
            </a:r>
            <a:endParaRPr lang="he-IL" dirty="0"/>
          </a:p>
        </p:txBody>
      </p:sp>
      <p:sp>
        <p:nvSpPr>
          <p:cNvPr id="19" name="Rectangle 18"/>
          <p:cNvSpPr/>
          <p:nvPr/>
        </p:nvSpPr>
        <p:spPr>
          <a:xfrm>
            <a:off x="457200" y="914400"/>
            <a:ext cx="2449903" cy="64633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Tree>
    <p:extLst>
      <p:ext uri="{BB962C8B-B14F-4D97-AF65-F5344CB8AC3E}">
        <p14:creationId xmlns:p14="http://schemas.microsoft.com/office/powerpoint/2010/main" val="306277154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b="1" dirty="0"/>
              <a:t>Warfarin treats blood clots</a:t>
            </a:r>
            <a:endParaRPr lang="he-IL" b="1" dirty="0"/>
          </a:p>
        </p:txBody>
      </p:sp>
      <p:sp>
        <p:nvSpPr>
          <p:cNvPr id="3" name="Rectangle 2"/>
          <p:cNvSpPr/>
          <p:nvPr/>
        </p:nvSpPr>
        <p:spPr>
          <a:xfrm>
            <a:off x="609600" y="794296"/>
            <a:ext cx="7924800" cy="4539704"/>
          </a:xfrm>
          <a:prstGeom prst="rect">
            <a:avLst/>
          </a:prstGeom>
        </p:spPr>
        <p:txBody>
          <a:bodyPr wrap="square">
            <a:spAutoFit/>
          </a:bodyPr>
          <a:lstStyle/>
          <a:p>
            <a:pPr algn="l" rtl="0"/>
            <a:r>
              <a:rPr lang="en-US" sz="1700" dirty="0"/>
              <a:t>Warfarin, sold under the brand name </a:t>
            </a:r>
            <a:r>
              <a:rPr lang="en-US" sz="1700" b="1" dirty="0"/>
              <a:t>Coumadin</a:t>
            </a:r>
            <a:r>
              <a:rPr lang="en-US" sz="1700" dirty="0"/>
              <a:t>, is a medication that is used as an </a:t>
            </a:r>
            <a:r>
              <a:rPr lang="en-US" sz="1700" b="1" dirty="0"/>
              <a:t>anticoagulant</a:t>
            </a:r>
            <a:r>
              <a:rPr lang="en-US" sz="1700" dirty="0"/>
              <a:t> (blood thinner). It is commonly used to prevent blood clots such as deep vein thrombosis and pulmonary embolism, and to prevent stroke in people who have atrial fibrillation, </a:t>
            </a:r>
            <a:r>
              <a:rPr lang="en-US" sz="1700" dirty="0" err="1"/>
              <a:t>valvular</a:t>
            </a:r>
            <a:r>
              <a:rPr lang="en-US" sz="1700" dirty="0"/>
              <a:t> heart disease or artificial heart valves. Warfarin decreases blood clotting by blocking an enzyme called </a:t>
            </a:r>
            <a:r>
              <a:rPr lang="en-US" sz="1700" b="1" dirty="0"/>
              <a:t>vitamin K epoxide </a:t>
            </a:r>
            <a:r>
              <a:rPr lang="en-US" sz="1700" b="1" dirty="0" err="1"/>
              <a:t>reductase</a:t>
            </a:r>
            <a:r>
              <a:rPr lang="en-US" sz="1700" b="1" dirty="0"/>
              <a:t> </a:t>
            </a:r>
            <a:r>
              <a:rPr lang="en-US" sz="1700" dirty="0"/>
              <a:t>that </a:t>
            </a:r>
            <a:r>
              <a:rPr lang="en-US" sz="1700" b="1" dirty="0"/>
              <a:t>re</a:t>
            </a:r>
            <a:r>
              <a:rPr lang="en-US" sz="1700" dirty="0"/>
              <a:t>activates vitamin K1. Without sufficient active vitamin </a:t>
            </a:r>
            <a:r>
              <a:rPr lang="en-US" sz="1700" b="1" dirty="0"/>
              <a:t>K1</a:t>
            </a:r>
            <a:r>
              <a:rPr lang="en-US" sz="1700" dirty="0"/>
              <a:t>, clotting factors II, VII, IX, and X have decreased clotting ability. The anticlotting protein C and protein S are also inhibited, but to a lesser degree. Warfarin first came into large-scale commercial use in 1948 as a rat poison. Warfarin was formally approved for human use by the U.S. Food and Drug Administration (FDA) to treat blood clots in 1954. In 1955, warfarin's reputation as a </a:t>
            </a:r>
            <a:r>
              <a:rPr lang="en-US" sz="1700" u="sng" dirty="0"/>
              <a:t>safe</a:t>
            </a:r>
            <a:r>
              <a:rPr lang="en-US" sz="1700" dirty="0"/>
              <a:t> and acceptable treatment was bolstered when President Dwight D. Eisenhower received warfarin following a massive and highly publicized heart attack. Eisenhower's illness </a:t>
            </a:r>
            <a:r>
              <a:rPr lang="en-US" sz="1700" dirty="0" err="1"/>
              <a:t>kickstarted</a:t>
            </a:r>
            <a:r>
              <a:rPr lang="en-US" sz="1700" dirty="0"/>
              <a:t> a transformation in medicine where coronary artery disease, arterial plaques, and ischemic strokes were treated and prevented by using blood thinners such as warfarin. It is on the World Health Organization's [WHO] List of Essential Medicines. In 2019, it was the 50th most commonly prescribed medication in the USA, with more than 14 million prescriptions.</a:t>
            </a:r>
            <a:endParaRPr lang="he-IL" sz="17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67200" y="5067300"/>
            <a:ext cx="1905000" cy="1409700"/>
          </a:xfrm>
          <a:prstGeom prst="rect">
            <a:avLst/>
          </a:prstGeom>
        </p:spPr>
      </p:pic>
    </p:spTree>
    <p:extLst>
      <p:ext uri="{BB962C8B-B14F-4D97-AF65-F5344CB8AC3E}">
        <p14:creationId xmlns:p14="http://schemas.microsoft.com/office/powerpoint/2010/main" val="169332296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81000" y="350758"/>
            <a:ext cx="8382000" cy="6278642"/>
          </a:xfrm>
          <a:prstGeom prst="rect">
            <a:avLst/>
          </a:prstGeom>
        </p:spPr>
        <p:txBody>
          <a:bodyPr wrap="square">
            <a:spAutoFit/>
          </a:bodyPr>
          <a:lstStyle/>
          <a:p>
            <a:pPr algn="l" rtl="0"/>
            <a:r>
              <a:rPr lang="en-US" sz="1600" dirty="0"/>
              <a:t>Warfarin interacts with many commonly used drugs, and the metabolism of warfarin varies greatly between patients. Some </a:t>
            </a:r>
            <a:r>
              <a:rPr lang="en-US" sz="1600" b="1" dirty="0"/>
              <a:t>foods</a:t>
            </a:r>
            <a:r>
              <a:rPr lang="en-US" sz="1600" dirty="0"/>
              <a:t> have also been reported to interact with warfarin. Apart from the metabolic interactions, highly protein bound drugs can displace warfarin from serum albumin and cause an increase in the International Normalized Ratio [INR]. When taken with </a:t>
            </a:r>
            <a:r>
              <a:rPr lang="en-US" sz="1600" dirty="0" err="1"/>
              <a:t>nonsteroidal</a:t>
            </a:r>
            <a:r>
              <a:rPr lang="en-US" sz="1600" dirty="0"/>
              <a:t> anti-inflammatory drugs (</a:t>
            </a:r>
            <a:r>
              <a:rPr lang="en-US" sz="1600" b="1" dirty="0"/>
              <a:t>NSAIDs</a:t>
            </a:r>
            <a:r>
              <a:rPr lang="en-US" sz="1600" dirty="0"/>
              <a:t>), warfarin increases the risk for gastrointestinal bleeding. This increased risk is due to the anti-platelet effect of NSAIDs as well as the possible damage to the gastrointestinal mucosa. Many commonly used </a:t>
            </a:r>
            <a:r>
              <a:rPr lang="en-US" sz="1600" b="1" dirty="0"/>
              <a:t>antibiotics</a:t>
            </a:r>
            <a:r>
              <a:rPr lang="en-US" sz="1600" dirty="0"/>
              <a:t>, such as metronidazole or the macrolides, will greatly </a:t>
            </a:r>
            <a:r>
              <a:rPr lang="en-US" sz="1600" u="sng" dirty="0"/>
              <a:t>increase</a:t>
            </a:r>
            <a:r>
              <a:rPr lang="en-US" sz="1600" dirty="0"/>
              <a:t> the effect of warfarin by reducing its metabolism in the body. Other broad-spectrum antibiotics can reduce the amount of the normal bacterial flora in the bowel, which make significant quantities of vitamin K1, thus potentiating the effect of warfarin. In addition, food that contains large quantities of vitamin K1 will reduce the warfarin effect. Several mechanisms have been proposed for this effect, including changes in the rate of breakdown of clotting factors and changes in the metabolism of warfarin. Excessive use of </a:t>
            </a:r>
            <a:r>
              <a:rPr lang="en-US" sz="1600" b="1" dirty="0"/>
              <a:t>alcohol </a:t>
            </a:r>
            <a:r>
              <a:rPr lang="en-US" sz="1600" dirty="0"/>
              <a:t>is also known to affect the metabolism of warfarin and can elevate the INR and increase the risk of bleeding. Warfarin also interacts with many </a:t>
            </a:r>
            <a:r>
              <a:rPr lang="en-US" sz="1600" b="1" dirty="0"/>
              <a:t>herbs and spices </a:t>
            </a:r>
            <a:r>
              <a:rPr lang="en-US" sz="1600" dirty="0"/>
              <a:t>such as ginger and garlic and others used for medicinal purposes (such as ginseng and Ginkgo </a:t>
            </a:r>
            <a:r>
              <a:rPr lang="en-US" sz="1600" dirty="0" err="1"/>
              <a:t>biloba</a:t>
            </a:r>
            <a:r>
              <a:rPr lang="en-US" sz="1600" dirty="0"/>
              <a:t>). All may increase bleeding in people taking warfarin; similar effects have been reported with borage (starflower) oil. St. John's </a:t>
            </a:r>
            <a:r>
              <a:rPr lang="en-US" sz="1600" dirty="0" err="1"/>
              <a:t>Wort</a:t>
            </a:r>
            <a:r>
              <a:rPr lang="en-US" sz="1600" dirty="0"/>
              <a:t>, sometimes recommended to help with mild to moderate depression, reduces the effectiveness of a given dose of warfarin; it induces the enzymes that break down warfarin in the body, causing a reduced anticoagulant effect. Warfarin consists of a racemic mixture of two active enantiomers—R- and S- forms—each of which is cleared by different pathways. S-warfarin is 2–5 times more potent than the R-isomer in producing an anticoagulant response. Both enantiomers  undergo </a:t>
            </a:r>
            <a:r>
              <a:rPr lang="en-US" sz="1600" u="sng" dirty="0"/>
              <a:t>CYP-mediated metabolism</a:t>
            </a:r>
            <a:r>
              <a:rPr lang="en-US" sz="1600" dirty="0"/>
              <a:t> by many different CYPs to form 3',4',6,7,8 and 10-hydroxy warfarin metabolites, major being </a:t>
            </a:r>
            <a:r>
              <a:rPr lang="en-US" sz="1600" b="1" dirty="0"/>
              <a:t>7-OH</a:t>
            </a:r>
            <a:r>
              <a:rPr lang="en-US" sz="1600" dirty="0"/>
              <a:t> warfarin formed from </a:t>
            </a:r>
            <a:r>
              <a:rPr lang="en-US" sz="1600" b="1" dirty="0"/>
              <a:t>S</a:t>
            </a:r>
            <a:r>
              <a:rPr lang="en-US" sz="1600" dirty="0"/>
              <a:t>-warfarin by </a:t>
            </a:r>
            <a:r>
              <a:rPr lang="en-US" sz="1600" b="1" dirty="0"/>
              <a:t>CYP2C9</a:t>
            </a:r>
            <a:r>
              <a:rPr lang="en-US" sz="1600" dirty="0"/>
              <a:t> and </a:t>
            </a:r>
            <a:r>
              <a:rPr lang="en-US" sz="1600" u="sng" dirty="0"/>
              <a:t>10-OH</a:t>
            </a:r>
            <a:r>
              <a:rPr lang="en-US" sz="1600" dirty="0"/>
              <a:t> warfarin from </a:t>
            </a:r>
            <a:r>
              <a:rPr lang="en-US" sz="1600" b="1" dirty="0"/>
              <a:t>R</a:t>
            </a:r>
            <a:r>
              <a:rPr lang="en-US" sz="1600" dirty="0"/>
              <a:t>-warfarin by </a:t>
            </a:r>
            <a:r>
              <a:rPr lang="en-US" sz="1600" u="sng" dirty="0"/>
              <a:t>CYP3A4</a:t>
            </a:r>
            <a:r>
              <a:rPr lang="en-US" dirty="0"/>
              <a:t>.</a:t>
            </a:r>
          </a:p>
        </p:txBody>
      </p:sp>
    </p:spTree>
    <p:extLst>
      <p:ext uri="{BB962C8B-B14F-4D97-AF65-F5344CB8AC3E}">
        <p14:creationId xmlns:p14="http://schemas.microsoft.com/office/powerpoint/2010/main" val="305986955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286000" y="126028"/>
            <a:ext cx="4572000" cy="6617196"/>
          </a:xfrm>
          <a:prstGeom prst="rect">
            <a:avLst/>
          </a:prstGeom>
        </p:spPr>
        <p:txBody>
          <a:bodyPr>
            <a:spAutoFit/>
          </a:bodyPr>
          <a:lstStyle/>
          <a:p>
            <a:pPr algn="l" rtl="0"/>
            <a:r>
              <a:rPr lang="en-US" sz="1600" b="1" dirty="0"/>
              <a:t>CYP3A4 </a:t>
            </a:r>
            <a:r>
              <a:rPr lang="en-US" sz="1600" b="1" u="sng" dirty="0"/>
              <a:t>Substrates</a:t>
            </a:r>
            <a:r>
              <a:rPr lang="en-US" sz="1600" b="1" dirty="0"/>
              <a:t> (in alphabetical order):</a:t>
            </a:r>
          </a:p>
          <a:p>
            <a:pPr algn="l" rtl="0"/>
            <a:r>
              <a:rPr lang="en-US" sz="800" dirty="0"/>
              <a:t> </a:t>
            </a:r>
          </a:p>
          <a:p>
            <a:pPr algn="l" rtl="0"/>
            <a:r>
              <a:rPr lang="en-US" sz="1200" b="1" dirty="0" err="1"/>
              <a:t>A</a:t>
            </a:r>
            <a:r>
              <a:rPr lang="en-US" sz="1200" dirty="0" err="1"/>
              <a:t>lfentanil</a:t>
            </a:r>
            <a:r>
              <a:rPr lang="en-US" sz="1200" dirty="0"/>
              <a:t> (</a:t>
            </a:r>
            <a:r>
              <a:rPr lang="en-US" sz="1200" dirty="0" err="1"/>
              <a:t>Alfenta</a:t>
            </a:r>
            <a:r>
              <a:rPr lang="en-US" sz="1200" dirty="0"/>
              <a:t>)</a:t>
            </a:r>
          </a:p>
          <a:p>
            <a:pPr algn="l" rtl="0"/>
            <a:r>
              <a:rPr lang="en-US" sz="1200" dirty="0" err="1"/>
              <a:t>Alfuzosin</a:t>
            </a:r>
            <a:r>
              <a:rPr lang="en-US" sz="1200" dirty="0"/>
              <a:t> (</a:t>
            </a:r>
            <a:r>
              <a:rPr lang="en-US" sz="1200" dirty="0" err="1"/>
              <a:t>Uroxatral</a:t>
            </a:r>
            <a:r>
              <a:rPr lang="en-US" sz="1200" dirty="0"/>
              <a:t>)</a:t>
            </a:r>
          </a:p>
          <a:p>
            <a:pPr algn="l" rtl="0"/>
            <a:r>
              <a:rPr lang="en-US" sz="1200" dirty="0" err="1"/>
              <a:t>Almotriptan</a:t>
            </a:r>
            <a:r>
              <a:rPr lang="en-US" sz="1200" dirty="0"/>
              <a:t> (</a:t>
            </a:r>
            <a:r>
              <a:rPr lang="en-US" sz="1200" dirty="0" err="1"/>
              <a:t>Axert</a:t>
            </a:r>
            <a:r>
              <a:rPr lang="en-US" sz="1200" dirty="0"/>
              <a:t>)</a:t>
            </a:r>
          </a:p>
          <a:p>
            <a:pPr algn="l" rtl="0"/>
            <a:r>
              <a:rPr lang="en-US" sz="1200" dirty="0"/>
              <a:t>Alprazolam (Xanax)</a:t>
            </a:r>
          </a:p>
          <a:p>
            <a:pPr algn="l" rtl="0"/>
            <a:r>
              <a:rPr lang="en-US" sz="1200" dirty="0" err="1"/>
              <a:t>Amiodarone</a:t>
            </a:r>
            <a:r>
              <a:rPr lang="en-US" sz="1200" dirty="0"/>
              <a:t> (</a:t>
            </a:r>
            <a:r>
              <a:rPr lang="en-US" sz="1200" dirty="0" err="1"/>
              <a:t>Cordarone</a:t>
            </a:r>
            <a:r>
              <a:rPr lang="en-US" sz="1200" dirty="0"/>
              <a:t>)</a:t>
            </a:r>
          </a:p>
          <a:p>
            <a:pPr algn="l" rtl="0"/>
            <a:r>
              <a:rPr lang="en-US" sz="1200" dirty="0"/>
              <a:t>Amlodipine (Norvasc)</a:t>
            </a:r>
          </a:p>
          <a:p>
            <a:pPr algn="l" rtl="0"/>
            <a:r>
              <a:rPr lang="en-US" sz="1200" dirty="0" err="1"/>
              <a:t>Apixaban</a:t>
            </a:r>
            <a:endParaRPr lang="en-US" sz="1200" dirty="0"/>
          </a:p>
          <a:p>
            <a:pPr algn="l" rtl="0"/>
            <a:r>
              <a:rPr lang="en-US" sz="1200" dirty="0" err="1"/>
              <a:t>Aprepitant</a:t>
            </a:r>
            <a:r>
              <a:rPr lang="en-US" sz="1200" dirty="0"/>
              <a:t> (Emend)</a:t>
            </a:r>
          </a:p>
          <a:p>
            <a:pPr algn="l" rtl="0"/>
            <a:r>
              <a:rPr lang="en-US" sz="1200" dirty="0" err="1"/>
              <a:t>Astemizole</a:t>
            </a:r>
            <a:endParaRPr lang="en-US" sz="1200" dirty="0"/>
          </a:p>
          <a:p>
            <a:pPr algn="l" rtl="0"/>
            <a:r>
              <a:rPr lang="en-US" sz="1200" dirty="0" err="1"/>
              <a:t>Atazanavir</a:t>
            </a:r>
            <a:r>
              <a:rPr lang="en-US" sz="1200" dirty="0"/>
              <a:t> (</a:t>
            </a:r>
            <a:r>
              <a:rPr lang="en-US" sz="1200" dirty="0" err="1"/>
              <a:t>Reyataz</a:t>
            </a:r>
            <a:r>
              <a:rPr lang="en-US" sz="1200" dirty="0"/>
              <a:t>)</a:t>
            </a:r>
          </a:p>
          <a:p>
            <a:pPr algn="l" rtl="0"/>
            <a:r>
              <a:rPr lang="en-US" sz="1200" dirty="0"/>
              <a:t>Atorvastatin (Lipitor)</a:t>
            </a:r>
          </a:p>
          <a:p>
            <a:pPr algn="l" rtl="0"/>
            <a:r>
              <a:rPr lang="en-US" sz="1200" b="1" dirty="0" err="1"/>
              <a:t>B</a:t>
            </a:r>
            <a:r>
              <a:rPr lang="en-US" sz="1200" dirty="0" err="1"/>
              <a:t>epridil</a:t>
            </a:r>
            <a:r>
              <a:rPr lang="en-US" sz="1200" dirty="0"/>
              <a:t> (</a:t>
            </a:r>
            <a:r>
              <a:rPr lang="en-US" sz="1200" dirty="0" err="1"/>
              <a:t>Vascor</a:t>
            </a:r>
            <a:r>
              <a:rPr lang="en-US" sz="1200" dirty="0"/>
              <a:t>)</a:t>
            </a:r>
          </a:p>
          <a:p>
            <a:pPr algn="l" rtl="0"/>
            <a:r>
              <a:rPr lang="en-US" sz="1200" dirty="0" err="1"/>
              <a:t>Bexarotene</a:t>
            </a:r>
            <a:r>
              <a:rPr lang="en-US" sz="1200" dirty="0"/>
              <a:t> (</a:t>
            </a:r>
            <a:r>
              <a:rPr lang="en-US" sz="1200" dirty="0" err="1"/>
              <a:t>Targretin</a:t>
            </a:r>
            <a:r>
              <a:rPr lang="en-US" sz="1200" dirty="0"/>
              <a:t>)</a:t>
            </a:r>
          </a:p>
          <a:p>
            <a:pPr algn="l" rtl="0"/>
            <a:r>
              <a:rPr lang="en-US" sz="1200" dirty="0" err="1"/>
              <a:t>Bosentan</a:t>
            </a:r>
            <a:r>
              <a:rPr lang="en-US" sz="1200" dirty="0"/>
              <a:t> (</a:t>
            </a:r>
            <a:r>
              <a:rPr lang="en-US" sz="1200" dirty="0" err="1"/>
              <a:t>Tracleer</a:t>
            </a:r>
            <a:r>
              <a:rPr lang="en-US" sz="1200" dirty="0"/>
              <a:t>)</a:t>
            </a:r>
          </a:p>
          <a:p>
            <a:pPr algn="l" rtl="0"/>
            <a:r>
              <a:rPr lang="en-US" sz="1200" dirty="0" err="1"/>
              <a:t>Brexpiprazole</a:t>
            </a:r>
            <a:r>
              <a:rPr lang="en-US" sz="1200" dirty="0"/>
              <a:t> (</a:t>
            </a:r>
            <a:r>
              <a:rPr lang="en-US" sz="1200" dirty="0" err="1"/>
              <a:t>Rexulti</a:t>
            </a:r>
            <a:r>
              <a:rPr lang="en-US" sz="1200" dirty="0"/>
              <a:t>)</a:t>
            </a:r>
          </a:p>
          <a:p>
            <a:pPr algn="l" rtl="0"/>
            <a:r>
              <a:rPr lang="en-US" sz="1200" dirty="0" err="1"/>
              <a:t>Bromocriptine</a:t>
            </a:r>
            <a:r>
              <a:rPr lang="en-US" sz="1200" dirty="0"/>
              <a:t> (</a:t>
            </a:r>
            <a:r>
              <a:rPr lang="en-US" sz="1200" dirty="0" err="1"/>
              <a:t>Parlodel</a:t>
            </a:r>
            <a:r>
              <a:rPr lang="en-US" sz="1200" dirty="0"/>
              <a:t>)</a:t>
            </a:r>
          </a:p>
          <a:p>
            <a:pPr algn="l" rtl="0"/>
            <a:r>
              <a:rPr lang="en-US" sz="1200" dirty="0"/>
              <a:t>Budesonide (</a:t>
            </a:r>
            <a:r>
              <a:rPr lang="en-US" sz="1200" dirty="0" err="1"/>
              <a:t>Entocort</a:t>
            </a:r>
            <a:r>
              <a:rPr lang="en-US" sz="1200" dirty="0"/>
              <a:t>)</a:t>
            </a:r>
          </a:p>
          <a:p>
            <a:pPr algn="l" rtl="0"/>
            <a:r>
              <a:rPr lang="en-US" sz="1200" dirty="0"/>
              <a:t>Buprenorphine (</a:t>
            </a:r>
            <a:r>
              <a:rPr lang="en-US" sz="1200" dirty="0" err="1"/>
              <a:t>Subutex</a:t>
            </a:r>
            <a:r>
              <a:rPr lang="en-US" sz="1200" dirty="0"/>
              <a:t>)</a:t>
            </a:r>
          </a:p>
          <a:p>
            <a:pPr algn="l" rtl="0"/>
            <a:r>
              <a:rPr lang="en-US" sz="1200" dirty="0"/>
              <a:t>Bupropion (</a:t>
            </a:r>
            <a:r>
              <a:rPr lang="en-US" sz="1200" dirty="0" err="1"/>
              <a:t>Buspar</a:t>
            </a:r>
            <a:r>
              <a:rPr lang="en-US" sz="1200" dirty="0"/>
              <a:t>)</a:t>
            </a:r>
          </a:p>
          <a:p>
            <a:pPr algn="l" rtl="0"/>
            <a:r>
              <a:rPr lang="en-US" sz="1200" b="1" dirty="0" err="1"/>
              <a:t>C</a:t>
            </a:r>
            <a:r>
              <a:rPr lang="en-US" sz="1200" dirty="0" err="1"/>
              <a:t>abazitaxel</a:t>
            </a:r>
            <a:r>
              <a:rPr lang="en-US" sz="1200" dirty="0"/>
              <a:t> (</a:t>
            </a:r>
            <a:r>
              <a:rPr lang="en-US" sz="1200" dirty="0" err="1"/>
              <a:t>Jevtana</a:t>
            </a:r>
            <a:r>
              <a:rPr lang="en-US" sz="1200" dirty="0"/>
              <a:t>)</a:t>
            </a:r>
          </a:p>
          <a:p>
            <a:pPr algn="l" rtl="0"/>
            <a:r>
              <a:rPr lang="en-US" sz="1200" dirty="0"/>
              <a:t>Carbamazepine (</a:t>
            </a:r>
            <a:r>
              <a:rPr lang="en-US" sz="1200" dirty="0" err="1"/>
              <a:t>eg</a:t>
            </a:r>
            <a:r>
              <a:rPr lang="en-US" sz="1200" dirty="0"/>
              <a:t>, </a:t>
            </a:r>
            <a:r>
              <a:rPr lang="en-US" sz="1200" dirty="0" err="1"/>
              <a:t>Tegretol</a:t>
            </a:r>
            <a:r>
              <a:rPr lang="en-US" sz="1200" dirty="0"/>
              <a:t>)</a:t>
            </a:r>
          </a:p>
          <a:p>
            <a:pPr algn="l" rtl="0"/>
            <a:r>
              <a:rPr lang="en-US" sz="1200" dirty="0" err="1"/>
              <a:t>Cevimeline</a:t>
            </a:r>
            <a:r>
              <a:rPr lang="en-US" sz="1200" dirty="0"/>
              <a:t> (</a:t>
            </a:r>
            <a:r>
              <a:rPr lang="en-US" sz="1200" dirty="0" err="1"/>
              <a:t>Evoxac</a:t>
            </a:r>
            <a:r>
              <a:rPr lang="en-US" sz="1200" dirty="0"/>
              <a:t>)</a:t>
            </a:r>
          </a:p>
          <a:p>
            <a:pPr algn="l" rtl="0"/>
            <a:r>
              <a:rPr lang="en-US" sz="1200" dirty="0" err="1"/>
              <a:t>Cilostazol</a:t>
            </a:r>
            <a:r>
              <a:rPr lang="en-US" sz="1200" dirty="0"/>
              <a:t> (</a:t>
            </a:r>
            <a:r>
              <a:rPr lang="en-US" sz="1200" dirty="0" err="1"/>
              <a:t>Pletal</a:t>
            </a:r>
            <a:r>
              <a:rPr lang="en-US" sz="1200" dirty="0"/>
              <a:t>)</a:t>
            </a:r>
          </a:p>
          <a:p>
            <a:pPr algn="l" rtl="0"/>
            <a:r>
              <a:rPr lang="en-US" sz="1200" dirty="0" err="1"/>
              <a:t>Cisapride</a:t>
            </a:r>
            <a:r>
              <a:rPr lang="en-US" sz="1200" dirty="0"/>
              <a:t> (</a:t>
            </a:r>
            <a:r>
              <a:rPr lang="en-US" sz="1200" dirty="0" err="1"/>
              <a:t>Propulsid</a:t>
            </a:r>
            <a:r>
              <a:rPr lang="en-US" sz="1200" dirty="0"/>
              <a:t>)</a:t>
            </a:r>
          </a:p>
          <a:p>
            <a:pPr algn="l" rtl="0"/>
            <a:r>
              <a:rPr lang="en-US" sz="1200" dirty="0"/>
              <a:t>Clarithromycin (</a:t>
            </a:r>
            <a:r>
              <a:rPr lang="en-US" sz="1200" dirty="0" err="1"/>
              <a:t>Biaxin</a:t>
            </a:r>
            <a:r>
              <a:rPr lang="en-US" sz="1200" dirty="0"/>
              <a:t>)</a:t>
            </a:r>
          </a:p>
          <a:p>
            <a:pPr algn="l" rtl="0"/>
            <a:r>
              <a:rPr lang="en-US" sz="1200" dirty="0"/>
              <a:t>Clonazepam (</a:t>
            </a:r>
            <a:r>
              <a:rPr lang="en-US" sz="1200" dirty="0" err="1"/>
              <a:t>Klonopin</a:t>
            </a:r>
            <a:r>
              <a:rPr lang="en-US" sz="1200" dirty="0"/>
              <a:t>)</a:t>
            </a:r>
          </a:p>
          <a:p>
            <a:pPr algn="l" rtl="0"/>
            <a:r>
              <a:rPr lang="en-US" sz="1200" dirty="0" err="1"/>
              <a:t>Clopidogrel</a:t>
            </a:r>
            <a:r>
              <a:rPr lang="en-US" sz="1200" dirty="0"/>
              <a:t> (Plavix)</a:t>
            </a:r>
          </a:p>
          <a:p>
            <a:pPr algn="l" rtl="0"/>
            <a:r>
              <a:rPr lang="en-US" sz="1200" dirty="0"/>
              <a:t>Colchicine</a:t>
            </a:r>
          </a:p>
          <a:p>
            <a:pPr algn="l" rtl="0"/>
            <a:r>
              <a:rPr lang="en-US" sz="1200" dirty="0"/>
              <a:t>Cyclophosphamide (Cytoxan)</a:t>
            </a:r>
          </a:p>
          <a:p>
            <a:pPr algn="l" rtl="0"/>
            <a:r>
              <a:rPr lang="en-US" sz="1200" dirty="0"/>
              <a:t>Cyclosporine (</a:t>
            </a:r>
            <a:r>
              <a:rPr lang="en-US" sz="1200" dirty="0" err="1"/>
              <a:t>Neoral</a:t>
            </a:r>
            <a:r>
              <a:rPr lang="en-US" sz="1200" dirty="0"/>
              <a:t>)</a:t>
            </a:r>
          </a:p>
          <a:p>
            <a:pPr algn="l" rtl="0"/>
            <a:r>
              <a:rPr lang="en-US" sz="1200" b="1" dirty="0" err="1"/>
              <a:t>D</a:t>
            </a:r>
            <a:r>
              <a:rPr lang="en-US" sz="1200" dirty="0" err="1"/>
              <a:t>abrafenib</a:t>
            </a:r>
            <a:endParaRPr lang="en-US" sz="1200" dirty="0"/>
          </a:p>
          <a:p>
            <a:pPr algn="l" rtl="0"/>
            <a:r>
              <a:rPr lang="en-US" sz="1200" dirty="0" err="1"/>
              <a:t>Daclatasvir</a:t>
            </a:r>
            <a:r>
              <a:rPr lang="en-US" sz="1200" dirty="0"/>
              <a:t> (</a:t>
            </a:r>
            <a:r>
              <a:rPr lang="en-US" sz="1200" dirty="0" err="1"/>
              <a:t>Daklinza</a:t>
            </a:r>
            <a:r>
              <a:rPr lang="en-US" sz="1200" dirty="0"/>
              <a:t>)</a:t>
            </a:r>
          </a:p>
          <a:p>
            <a:pPr algn="l" rtl="0"/>
            <a:r>
              <a:rPr lang="en-US" sz="1200" dirty="0" err="1"/>
              <a:t>Dapsone</a:t>
            </a:r>
            <a:r>
              <a:rPr lang="en-US" sz="1200" dirty="0"/>
              <a:t> (</a:t>
            </a:r>
            <a:r>
              <a:rPr lang="en-US" sz="1200" dirty="0" err="1"/>
              <a:t>Avlosulfon</a:t>
            </a:r>
            <a:r>
              <a:rPr lang="en-US" sz="1200" dirty="0"/>
              <a:t>)</a:t>
            </a:r>
          </a:p>
        </p:txBody>
      </p:sp>
    </p:spTree>
    <p:extLst>
      <p:ext uri="{BB962C8B-B14F-4D97-AF65-F5344CB8AC3E}">
        <p14:creationId xmlns:p14="http://schemas.microsoft.com/office/powerpoint/2010/main" val="12044680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286000" y="47685"/>
            <a:ext cx="4572000" cy="4524315"/>
          </a:xfrm>
          <a:prstGeom prst="rect">
            <a:avLst/>
          </a:prstGeom>
        </p:spPr>
        <p:txBody>
          <a:bodyPr>
            <a:spAutoFit/>
          </a:bodyPr>
          <a:lstStyle/>
          <a:p>
            <a:pPr algn="l" rtl="0"/>
            <a:r>
              <a:rPr lang="en-US" sz="1200" b="1" dirty="0" err="1"/>
              <a:t>D</a:t>
            </a:r>
            <a:r>
              <a:rPr lang="en-US" sz="1200" dirty="0" err="1"/>
              <a:t>arunavir</a:t>
            </a:r>
            <a:r>
              <a:rPr lang="en-US" sz="1200" dirty="0"/>
              <a:t> (</a:t>
            </a:r>
            <a:r>
              <a:rPr lang="en-US" sz="1200" dirty="0" err="1"/>
              <a:t>Prezista</a:t>
            </a:r>
            <a:r>
              <a:rPr lang="en-US" sz="1200" dirty="0"/>
              <a:t>)</a:t>
            </a:r>
          </a:p>
          <a:p>
            <a:pPr algn="l" rtl="0"/>
            <a:r>
              <a:rPr lang="en-US" sz="1200" dirty="0" err="1"/>
              <a:t>Dasatinib</a:t>
            </a:r>
            <a:r>
              <a:rPr lang="en-US" sz="1200" dirty="0"/>
              <a:t> (</a:t>
            </a:r>
            <a:r>
              <a:rPr lang="en-US" sz="1200" dirty="0" err="1"/>
              <a:t>Sprycel</a:t>
            </a:r>
            <a:r>
              <a:rPr lang="en-US" sz="1200" dirty="0"/>
              <a:t>)</a:t>
            </a:r>
          </a:p>
          <a:p>
            <a:pPr algn="l" rtl="0"/>
            <a:r>
              <a:rPr lang="en-US" sz="1200" dirty="0" err="1"/>
              <a:t>Delavirdine</a:t>
            </a:r>
            <a:r>
              <a:rPr lang="en-US" sz="1200" dirty="0"/>
              <a:t> (</a:t>
            </a:r>
            <a:r>
              <a:rPr lang="en-US" sz="1200" dirty="0" err="1"/>
              <a:t>Rescriptor</a:t>
            </a:r>
            <a:r>
              <a:rPr lang="en-US" sz="1200" dirty="0"/>
              <a:t>)</a:t>
            </a:r>
          </a:p>
          <a:p>
            <a:pPr algn="l" rtl="0"/>
            <a:r>
              <a:rPr lang="en-US" sz="1200" dirty="0"/>
              <a:t>Dexamethasone (</a:t>
            </a:r>
            <a:r>
              <a:rPr lang="en-US" sz="1200" dirty="0" err="1"/>
              <a:t>Decadron</a:t>
            </a:r>
            <a:r>
              <a:rPr lang="en-US" sz="1200" dirty="0"/>
              <a:t>)</a:t>
            </a:r>
          </a:p>
          <a:p>
            <a:pPr algn="l" rtl="0"/>
            <a:r>
              <a:rPr lang="en-US" sz="1200" dirty="0" err="1"/>
              <a:t>Dihydroergotamine</a:t>
            </a:r>
            <a:endParaRPr lang="en-US" sz="1200" dirty="0"/>
          </a:p>
          <a:p>
            <a:pPr algn="l" rtl="0"/>
            <a:r>
              <a:rPr lang="en-US" sz="1200" dirty="0" err="1"/>
              <a:t>Diltiazem</a:t>
            </a:r>
            <a:r>
              <a:rPr lang="en-US" sz="1200" dirty="0"/>
              <a:t> (Cardizem)</a:t>
            </a:r>
          </a:p>
          <a:p>
            <a:pPr algn="l" rtl="0"/>
            <a:r>
              <a:rPr lang="en-US" sz="1200" dirty="0" err="1"/>
              <a:t>Disopyramide</a:t>
            </a:r>
            <a:r>
              <a:rPr lang="en-US" sz="1200" dirty="0"/>
              <a:t> (</a:t>
            </a:r>
            <a:r>
              <a:rPr lang="en-US" sz="1200" dirty="0" err="1"/>
              <a:t>Norpace</a:t>
            </a:r>
            <a:r>
              <a:rPr lang="en-US" sz="1200" dirty="0"/>
              <a:t>)</a:t>
            </a:r>
          </a:p>
          <a:p>
            <a:pPr algn="l" rtl="0"/>
            <a:r>
              <a:rPr lang="en-US" sz="1200" dirty="0" err="1"/>
              <a:t>Docetaxel</a:t>
            </a:r>
            <a:r>
              <a:rPr lang="en-US" sz="1200" dirty="0"/>
              <a:t> (</a:t>
            </a:r>
            <a:r>
              <a:rPr lang="en-US" sz="1200" dirty="0" err="1"/>
              <a:t>Taxotere</a:t>
            </a:r>
            <a:r>
              <a:rPr lang="en-US" sz="1200" dirty="0"/>
              <a:t>)</a:t>
            </a:r>
          </a:p>
          <a:p>
            <a:pPr algn="l" rtl="0"/>
            <a:r>
              <a:rPr lang="en-US" sz="1200" dirty="0"/>
              <a:t>Donepezil (Aricept)</a:t>
            </a:r>
          </a:p>
          <a:p>
            <a:pPr algn="l" rtl="0"/>
            <a:r>
              <a:rPr lang="en-US" sz="1200" dirty="0"/>
              <a:t>Doxorubicin (Adriamycin)</a:t>
            </a:r>
          </a:p>
          <a:p>
            <a:pPr algn="l" rtl="0"/>
            <a:r>
              <a:rPr lang="en-US" sz="1200" dirty="0" err="1"/>
              <a:t>Droperidol</a:t>
            </a:r>
            <a:endParaRPr lang="en-US" sz="1200" dirty="0"/>
          </a:p>
          <a:p>
            <a:pPr algn="l" rtl="0"/>
            <a:r>
              <a:rPr lang="en-US" sz="1200" dirty="0" err="1"/>
              <a:t>Dutasteride</a:t>
            </a:r>
            <a:r>
              <a:rPr lang="en-US" sz="1200" dirty="0"/>
              <a:t> (Avodart)</a:t>
            </a:r>
          </a:p>
          <a:p>
            <a:pPr algn="l" rtl="0"/>
            <a:r>
              <a:rPr lang="en-US" sz="1200" b="1" dirty="0" err="1"/>
              <a:t>E</a:t>
            </a:r>
            <a:r>
              <a:rPr lang="en-US" sz="1200" dirty="0" err="1"/>
              <a:t>bastine</a:t>
            </a:r>
            <a:r>
              <a:rPr lang="en-US" sz="1200" dirty="0"/>
              <a:t> (</a:t>
            </a:r>
            <a:r>
              <a:rPr lang="en-US" sz="1200" dirty="0" err="1"/>
              <a:t>Kestine</a:t>
            </a:r>
            <a:r>
              <a:rPr lang="en-US" sz="1200" dirty="0"/>
              <a:t>)</a:t>
            </a:r>
          </a:p>
          <a:p>
            <a:pPr algn="l" rtl="0"/>
            <a:r>
              <a:rPr lang="en-US" sz="1200" dirty="0" err="1"/>
              <a:t>Efavirenz</a:t>
            </a:r>
            <a:r>
              <a:rPr lang="en-US" sz="1200" dirty="0"/>
              <a:t> (</a:t>
            </a:r>
            <a:r>
              <a:rPr lang="en-US" sz="1200" dirty="0" err="1"/>
              <a:t>Sustiva</a:t>
            </a:r>
            <a:r>
              <a:rPr lang="en-US" sz="1200" dirty="0"/>
              <a:t>)</a:t>
            </a:r>
          </a:p>
          <a:p>
            <a:pPr algn="l" rtl="0"/>
            <a:r>
              <a:rPr lang="en-US" sz="1200" dirty="0" err="1"/>
              <a:t>Eletriptan</a:t>
            </a:r>
            <a:r>
              <a:rPr lang="en-US" sz="1200" dirty="0"/>
              <a:t> (</a:t>
            </a:r>
            <a:r>
              <a:rPr lang="en-US" sz="1200" dirty="0" err="1"/>
              <a:t>Relpax</a:t>
            </a:r>
            <a:r>
              <a:rPr lang="en-US" sz="1200" dirty="0"/>
              <a:t>)</a:t>
            </a:r>
          </a:p>
          <a:p>
            <a:pPr algn="l" rtl="0"/>
            <a:r>
              <a:rPr lang="en-US" sz="1200" dirty="0" err="1"/>
              <a:t>Elvitegravir</a:t>
            </a:r>
            <a:r>
              <a:rPr lang="en-US" sz="1200" dirty="0"/>
              <a:t> (</a:t>
            </a:r>
            <a:r>
              <a:rPr lang="en-US" sz="1200" dirty="0" err="1"/>
              <a:t>Stribild</a:t>
            </a:r>
            <a:r>
              <a:rPr lang="en-US" sz="1200" dirty="0"/>
              <a:t>)</a:t>
            </a:r>
          </a:p>
          <a:p>
            <a:pPr algn="l" rtl="0"/>
            <a:r>
              <a:rPr lang="en-US" sz="1200" dirty="0" err="1"/>
              <a:t>Eplerenone</a:t>
            </a:r>
            <a:r>
              <a:rPr lang="en-US" sz="1200" dirty="0"/>
              <a:t> (</a:t>
            </a:r>
            <a:r>
              <a:rPr lang="en-US" sz="1200" dirty="0" err="1"/>
              <a:t>Inspra</a:t>
            </a:r>
            <a:r>
              <a:rPr lang="en-US" sz="1200" dirty="0"/>
              <a:t>)</a:t>
            </a:r>
          </a:p>
          <a:p>
            <a:pPr algn="l" rtl="0"/>
            <a:r>
              <a:rPr lang="en-US" sz="1200" dirty="0"/>
              <a:t>Ergotamine (</a:t>
            </a:r>
            <a:r>
              <a:rPr lang="en-US" sz="1200" dirty="0" err="1"/>
              <a:t>Ergomar</a:t>
            </a:r>
            <a:r>
              <a:rPr lang="en-US" sz="1200" dirty="0"/>
              <a:t>)</a:t>
            </a:r>
          </a:p>
          <a:p>
            <a:pPr algn="l" rtl="0"/>
            <a:r>
              <a:rPr lang="en-US" sz="1200" dirty="0" err="1"/>
              <a:t>Erlotinib</a:t>
            </a:r>
            <a:r>
              <a:rPr lang="en-US" sz="1200" dirty="0"/>
              <a:t> (</a:t>
            </a:r>
            <a:r>
              <a:rPr lang="en-US" sz="1200" dirty="0" err="1"/>
              <a:t>Tarceva</a:t>
            </a:r>
            <a:r>
              <a:rPr lang="en-US" sz="1200" dirty="0"/>
              <a:t>)</a:t>
            </a:r>
          </a:p>
          <a:p>
            <a:pPr algn="l" rtl="0"/>
            <a:r>
              <a:rPr lang="en-US" sz="1200" dirty="0"/>
              <a:t>Erythromycin</a:t>
            </a:r>
          </a:p>
          <a:p>
            <a:pPr algn="l" rtl="0"/>
            <a:r>
              <a:rPr lang="en-US" sz="1200" dirty="0" err="1"/>
              <a:t>Estazolam</a:t>
            </a:r>
            <a:r>
              <a:rPr lang="en-US" sz="1200" dirty="0"/>
              <a:t> (</a:t>
            </a:r>
            <a:r>
              <a:rPr lang="en-US" sz="1200" dirty="0" err="1"/>
              <a:t>ProSom</a:t>
            </a:r>
            <a:r>
              <a:rPr lang="en-US" sz="1200" dirty="0"/>
              <a:t>)</a:t>
            </a:r>
          </a:p>
          <a:p>
            <a:pPr algn="l" rtl="0"/>
            <a:r>
              <a:rPr lang="en-US" sz="1200" dirty="0" err="1"/>
              <a:t>Eszopiclone</a:t>
            </a:r>
            <a:r>
              <a:rPr lang="en-US" sz="1200" dirty="0"/>
              <a:t> (</a:t>
            </a:r>
            <a:r>
              <a:rPr lang="en-US" sz="1200" dirty="0" err="1"/>
              <a:t>Lunesta</a:t>
            </a:r>
            <a:r>
              <a:rPr lang="en-US" sz="1200" dirty="0"/>
              <a:t>)</a:t>
            </a:r>
          </a:p>
          <a:p>
            <a:pPr algn="l" rtl="0"/>
            <a:r>
              <a:rPr lang="en-US" sz="1200" dirty="0" err="1"/>
              <a:t>Ethinyl</a:t>
            </a:r>
            <a:r>
              <a:rPr lang="en-US" sz="1200" dirty="0"/>
              <a:t> Estradiol</a:t>
            </a:r>
          </a:p>
          <a:p>
            <a:pPr algn="l" rtl="0"/>
            <a:r>
              <a:rPr lang="en-US" sz="1200" dirty="0" err="1"/>
              <a:t>Ethosuximide</a:t>
            </a:r>
            <a:r>
              <a:rPr lang="en-US" sz="1200" dirty="0"/>
              <a:t> (</a:t>
            </a:r>
            <a:r>
              <a:rPr lang="en-US" sz="1200" dirty="0" err="1"/>
              <a:t>Zarontin</a:t>
            </a:r>
            <a:r>
              <a:rPr lang="en-US" sz="1200" dirty="0"/>
              <a:t>)</a:t>
            </a:r>
          </a:p>
        </p:txBody>
      </p:sp>
      <p:sp>
        <p:nvSpPr>
          <p:cNvPr id="4" name="Rectangle 3"/>
          <p:cNvSpPr/>
          <p:nvPr/>
        </p:nvSpPr>
        <p:spPr>
          <a:xfrm>
            <a:off x="2286000" y="4419600"/>
            <a:ext cx="4572000" cy="2308324"/>
          </a:xfrm>
          <a:prstGeom prst="rect">
            <a:avLst/>
          </a:prstGeom>
        </p:spPr>
        <p:txBody>
          <a:bodyPr>
            <a:spAutoFit/>
          </a:bodyPr>
          <a:lstStyle/>
          <a:p>
            <a:pPr algn="l" rtl="0"/>
            <a:r>
              <a:rPr lang="en-US" sz="1200" dirty="0" err="1"/>
              <a:t>Etoposide</a:t>
            </a:r>
            <a:r>
              <a:rPr lang="en-US" sz="1200" dirty="0"/>
              <a:t> (</a:t>
            </a:r>
            <a:r>
              <a:rPr lang="en-US" sz="1200" dirty="0" err="1"/>
              <a:t>Vepesid</a:t>
            </a:r>
            <a:r>
              <a:rPr lang="en-US" sz="1200" dirty="0"/>
              <a:t>)</a:t>
            </a:r>
          </a:p>
          <a:p>
            <a:pPr algn="l" rtl="0"/>
            <a:r>
              <a:rPr lang="en-US" sz="1200" dirty="0" err="1"/>
              <a:t>Etravirine</a:t>
            </a:r>
            <a:r>
              <a:rPr lang="en-US" sz="1200" dirty="0"/>
              <a:t> (</a:t>
            </a:r>
            <a:r>
              <a:rPr lang="en-US" sz="1200" dirty="0" err="1"/>
              <a:t>Intelence</a:t>
            </a:r>
            <a:r>
              <a:rPr lang="en-US" sz="1200" dirty="0"/>
              <a:t>)</a:t>
            </a:r>
          </a:p>
          <a:p>
            <a:pPr algn="l" rtl="0"/>
            <a:r>
              <a:rPr lang="en-US" sz="1200" dirty="0" err="1"/>
              <a:t>Everolimus</a:t>
            </a:r>
            <a:r>
              <a:rPr lang="en-US" sz="1200" dirty="0"/>
              <a:t> (</a:t>
            </a:r>
            <a:r>
              <a:rPr lang="en-US" sz="1200" dirty="0" err="1"/>
              <a:t>Afinitor</a:t>
            </a:r>
            <a:r>
              <a:rPr lang="en-US" sz="1200" dirty="0"/>
              <a:t>)</a:t>
            </a:r>
          </a:p>
          <a:p>
            <a:pPr algn="l" rtl="0"/>
            <a:r>
              <a:rPr lang="en-US" sz="1200" dirty="0" err="1"/>
              <a:t>Exemestane</a:t>
            </a:r>
            <a:r>
              <a:rPr lang="en-US" sz="1200" dirty="0"/>
              <a:t> (</a:t>
            </a:r>
            <a:r>
              <a:rPr lang="en-US" sz="1200" dirty="0" err="1"/>
              <a:t>Aromasin</a:t>
            </a:r>
            <a:r>
              <a:rPr lang="en-US" sz="1200" dirty="0"/>
              <a:t>)</a:t>
            </a:r>
          </a:p>
          <a:p>
            <a:pPr algn="l" rtl="0"/>
            <a:r>
              <a:rPr lang="en-US" sz="1200" b="1" dirty="0" err="1"/>
              <a:t>F</a:t>
            </a:r>
            <a:r>
              <a:rPr lang="en-US" sz="1200" dirty="0" err="1"/>
              <a:t>elodipine</a:t>
            </a:r>
            <a:r>
              <a:rPr lang="en-US" sz="1200" dirty="0"/>
              <a:t> (</a:t>
            </a:r>
            <a:r>
              <a:rPr lang="en-US" sz="1200" dirty="0" err="1"/>
              <a:t>Plendil</a:t>
            </a:r>
            <a:r>
              <a:rPr lang="en-US" sz="1200" dirty="0"/>
              <a:t>)</a:t>
            </a:r>
          </a:p>
          <a:p>
            <a:pPr algn="l" rtl="0"/>
            <a:r>
              <a:rPr lang="en-US" sz="1200" dirty="0"/>
              <a:t>Fentanyl (</a:t>
            </a:r>
            <a:r>
              <a:rPr lang="en-US" sz="1200" dirty="0" err="1"/>
              <a:t>Sublimaze</a:t>
            </a:r>
            <a:r>
              <a:rPr lang="en-US" sz="1200" dirty="0"/>
              <a:t>)</a:t>
            </a:r>
          </a:p>
          <a:p>
            <a:pPr algn="l" rtl="0"/>
            <a:r>
              <a:rPr lang="en-US" sz="1200" dirty="0" err="1"/>
              <a:t>Finasteride</a:t>
            </a:r>
            <a:r>
              <a:rPr lang="en-US" sz="1200" dirty="0"/>
              <a:t> (</a:t>
            </a:r>
            <a:r>
              <a:rPr lang="en-US" sz="1200" dirty="0" err="1"/>
              <a:t>Proscar</a:t>
            </a:r>
            <a:r>
              <a:rPr lang="en-US" sz="1200" dirty="0"/>
              <a:t>)</a:t>
            </a:r>
          </a:p>
          <a:p>
            <a:pPr algn="l" rtl="0"/>
            <a:r>
              <a:rPr lang="en-US" sz="1200" dirty="0" err="1"/>
              <a:t>Flurazepam</a:t>
            </a:r>
            <a:r>
              <a:rPr lang="en-US" sz="1200" dirty="0"/>
              <a:t> (</a:t>
            </a:r>
            <a:r>
              <a:rPr lang="en-US" sz="1200" dirty="0" err="1"/>
              <a:t>Dalmane</a:t>
            </a:r>
            <a:r>
              <a:rPr lang="en-US" sz="1200" dirty="0"/>
              <a:t>)</a:t>
            </a:r>
          </a:p>
          <a:p>
            <a:pPr algn="l" rtl="0"/>
            <a:r>
              <a:rPr lang="en-US" sz="1200" dirty="0"/>
              <a:t>Fluticasone</a:t>
            </a:r>
          </a:p>
          <a:p>
            <a:pPr algn="l" rtl="0"/>
            <a:r>
              <a:rPr lang="en-US" sz="1200" dirty="0" err="1"/>
              <a:t>Fosamprenavir</a:t>
            </a:r>
            <a:r>
              <a:rPr lang="en-US" sz="1200" dirty="0"/>
              <a:t> (</a:t>
            </a:r>
            <a:r>
              <a:rPr lang="en-US" sz="1200" dirty="0" err="1"/>
              <a:t>Lexiva</a:t>
            </a:r>
            <a:r>
              <a:rPr lang="en-US" sz="1200" dirty="0"/>
              <a:t>)</a:t>
            </a:r>
          </a:p>
          <a:p>
            <a:pPr algn="l" rtl="0"/>
            <a:r>
              <a:rPr lang="en-US" sz="1200" b="1" dirty="0" err="1"/>
              <a:t>G</a:t>
            </a:r>
            <a:r>
              <a:rPr lang="en-US" sz="1200" dirty="0" err="1"/>
              <a:t>alantamine</a:t>
            </a:r>
            <a:r>
              <a:rPr lang="en-US" sz="1200" dirty="0"/>
              <a:t> (</a:t>
            </a:r>
            <a:r>
              <a:rPr lang="en-US" sz="1200" dirty="0" err="1"/>
              <a:t>Reminyl</a:t>
            </a:r>
            <a:r>
              <a:rPr lang="en-US" sz="1200" dirty="0"/>
              <a:t>)</a:t>
            </a:r>
          </a:p>
          <a:p>
            <a:pPr algn="l" rtl="0"/>
            <a:r>
              <a:rPr lang="en-US" sz="1200" dirty="0" err="1"/>
              <a:t>Gefitinib</a:t>
            </a:r>
            <a:r>
              <a:rPr lang="en-US" sz="1200" dirty="0"/>
              <a:t> (</a:t>
            </a:r>
            <a:r>
              <a:rPr lang="en-US" sz="1200" dirty="0" err="1"/>
              <a:t>Iressa</a:t>
            </a:r>
            <a:r>
              <a:rPr lang="en-US" sz="1200" dirty="0"/>
              <a:t>)</a:t>
            </a:r>
          </a:p>
        </p:txBody>
      </p:sp>
    </p:spTree>
    <p:extLst>
      <p:ext uri="{BB962C8B-B14F-4D97-AF65-F5344CB8AC3E}">
        <p14:creationId xmlns:p14="http://schemas.microsoft.com/office/powerpoint/2010/main" val="58762947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286000" y="152400"/>
            <a:ext cx="4572000" cy="2308324"/>
          </a:xfrm>
          <a:prstGeom prst="rect">
            <a:avLst/>
          </a:prstGeom>
        </p:spPr>
        <p:txBody>
          <a:bodyPr>
            <a:spAutoFit/>
          </a:bodyPr>
          <a:lstStyle/>
          <a:p>
            <a:pPr algn="l" rtl="0"/>
            <a:r>
              <a:rPr lang="en-US" sz="1200" dirty="0" err="1"/>
              <a:t>Granisetron</a:t>
            </a:r>
            <a:r>
              <a:rPr lang="en-US" sz="1200" dirty="0"/>
              <a:t> (</a:t>
            </a:r>
            <a:r>
              <a:rPr lang="en-US" sz="1200" dirty="0" err="1"/>
              <a:t>Kytril</a:t>
            </a:r>
            <a:r>
              <a:rPr lang="en-US" sz="1200" dirty="0"/>
              <a:t>)</a:t>
            </a:r>
          </a:p>
          <a:p>
            <a:pPr algn="l" rtl="0"/>
            <a:r>
              <a:rPr lang="en-US" sz="1200" b="1" dirty="0" err="1"/>
              <a:t>H</a:t>
            </a:r>
            <a:r>
              <a:rPr lang="en-US" sz="1200" dirty="0" err="1"/>
              <a:t>alofantrine</a:t>
            </a:r>
            <a:r>
              <a:rPr lang="en-US" sz="1200" dirty="0"/>
              <a:t> (</a:t>
            </a:r>
            <a:r>
              <a:rPr lang="en-US" sz="1200" dirty="0" err="1"/>
              <a:t>Halfan</a:t>
            </a:r>
            <a:r>
              <a:rPr lang="en-US" sz="1200" dirty="0"/>
              <a:t>)</a:t>
            </a:r>
          </a:p>
          <a:p>
            <a:pPr algn="l" rtl="0"/>
            <a:r>
              <a:rPr lang="en-US" sz="1200" b="1" dirty="0" err="1"/>
              <a:t>I</a:t>
            </a:r>
            <a:r>
              <a:rPr lang="en-US" sz="1200" dirty="0" err="1"/>
              <a:t>fosfamide</a:t>
            </a:r>
            <a:r>
              <a:rPr lang="en-US" sz="1200" dirty="0"/>
              <a:t> (</a:t>
            </a:r>
            <a:r>
              <a:rPr lang="en-US" sz="1200" dirty="0" err="1"/>
              <a:t>Ifex</a:t>
            </a:r>
            <a:r>
              <a:rPr lang="en-US" sz="1200" dirty="0"/>
              <a:t>)</a:t>
            </a:r>
          </a:p>
          <a:p>
            <a:pPr algn="l" rtl="0"/>
            <a:r>
              <a:rPr lang="en-US" sz="1200" dirty="0" err="1"/>
              <a:t>Imatinib</a:t>
            </a:r>
            <a:r>
              <a:rPr lang="en-US" sz="1200" dirty="0"/>
              <a:t> (</a:t>
            </a:r>
            <a:r>
              <a:rPr lang="en-US" sz="1200" dirty="0" err="1"/>
              <a:t>Gleevec</a:t>
            </a:r>
            <a:r>
              <a:rPr lang="en-US" sz="1200" dirty="0"/>
              <a:t>)</a:t>
            </a:r>
          </a:p>
          <a:p>
            <a:pPr algn="l" rtl="0"/>
            <a:r>
              <a:rPr lang="en-US" sz="1200" dirty="0" err="1"/>
              <a:t>Indinavir</a:t>
            </a:r>
            <a:r>
              <a:rPr lang="en-US" sz="1200" dirty="0"/>
              <a:t> (</a:t>
            </a:r>
            <a:r>
              <a:rPr lang="en-US" sz="1200" dirty="0" err="1"/>
              <a:t>Crixivan</a:t>
            </a:r>
            <a:r>
              <a:rPr lang="en-US" sz="1200" dirty="0"/>
              <a:t>)</a:t>
            </a:r>
          </a:p>
          <a:p>
            <a:pPr algn="l" rtl="0"/>
            <a:r>
              <a:rPr lang="en-US" sz="1200" dirty="0" err="1"/>
              <a:t>Irinotecan</a:t>
            </a:r>
            <a:r>
              <a:rPr lang="en-US" sz="1200" dirty="0"/>
              <a:t> (</a:t>
            </a:r>
            <a:r>
              <a:rPr lang="en-US" sz="1200" dirty="0" err="1"/>
              <a:t>Camptosar</a:t>
            </a:r>
            <a:r>
              <a:rPr lang="en-US" sz="1200" dirty="0"/>
              <a:t>)</a:t>
            </a:r>
          </a:p>
          <a:p>
            <a:pPr algn="l" rtl="0"/>
            <a:r>
              <a:rPr lang="en-US" sz="1200" dirty="0" err="1"/>
              <a:t>Isradipine</a:t>
            </a:r>
            <a:r>
              <a:rPr lang="en-US" sz="1200" dirty="0"/>
              <a:t> (</a:t>
            </a:r>
            <a:r>
              <a:rPr lang="en-US" sz="1200" dirty="0" err="1"/>
              <a:t>DynaCirc</a:t>
            </a:r>
            <a:r>
              <a:rPr lang="en-US" sz="1200" dirty="0"/>
              <a:t>)</a:t>
            </a:r>
          </a:p>
          <a:p>
            <a:pPr algn="l" rtl="0"/>
            <a:r>
              <a:rPr lang="en-US" sz="1200" dirty="0" err="1"/>
              <a:t>Itraconazole</a:t>
            </a:r>
            <a:r>
              <a:rPr lang="en-US" sz="1200" dirty="0"/>
              <a:t> (</a:t>
            </a:r>
            <a:r>
              <a:rPr lang="en-US" sz="1200" dirty="0" err="1"/>
              <a:t>Sporanox</a:t>
            </a:r>
            <a:r>
              <a:rPr lang="en-US" sz="1200" dirty="0"/>
              <a:t>)</a:t>
            </a:r>
          </a:p>
          <a:p>
            <a:pPr algn="l" rtl="0"/>
            <a:r>
              <a:rPr lang="en-US" sz="1200" dirty="0" err="1"/>
              <a:t>Ixabepilone</a:t>
            </a:r>
            <a:r>
              <a:rPr lang="en-US" sz="1200" dirty="0"/>
              <a:t> (</a:t>
            </a:r>
            <a:r>
              <a:rPr lang="en-US" sz="1200" dirty="0" err="1"/>
              <a:t>Ixempra</a:t>
            </a:r>
            <a:r>
              <a:rPr lang="en-US" sz="1200" dirty="0"/>
              <a:t>)</a:t>
            </a:r>
          </a:p>
          <a:p>
            <a:pPr algn="l" rtl="0"/>
            <a:r>
              <a:rPr lang="en-US" sz="1200" b="1" dirty="0"/>
              <a:t>K</a:t>
            </a:r>
            <a:r>
              <a:rPr lang="en-US" sz="1200" dirty="0"/>
              <a:t>etoconazole (</a:t>
            </a:r>
            <a:r>
              <a:rPr lang="en-US" sz="1200" dirty="0" err="1"/>
              <a:t>Nizoral</a:t>
            </a:r>
            <a:r>
              <a:rPr lang="en-US" sz="1200" dirty="0"/>
              <a:t>)</a:t>
            </a:r>
          </a:p>
          <a:p>
            <a:pPr algn="l" rtl="0"/>
            <a:r>
              <a:rPr lang="en-US" sz="1200" b="1" dirty="0" err="1"/>
              <a:t>L</a:t>
            </a:r>
            <a:r>
              <a:rPr lang="en-US" sz="1200" dirty="0" err="1"/>
              <a:t>apatinib</a:t>
            </a:r>
            <a:r>
              <a:rPr lang="en-US" sz="1200" dirty="0"/>
              <a:t> (</a:t>
            </a:r>
            <a:r>
              <a:rPr lang="en-US" sz="1200" dirty="0" err="1"/>
              <a:t>Tykerb</a:t>
            </a:r>
            <a:r>
              <a:rPr lang="en-US" sz="1200" dirty="0"/>
              <a:t>)</a:t>
            </a:r>
          </a:p>
          <a:p>
            <a:pPr algn="l" rtl="0"/>
            <a:r>
              <a:rPr lang="en-US" sz="1200" dirty="0" err="1"/>
              <a:t>Levomethadyl</a:t>
            </a:r>
            <a:r>
              <a:rPr lang="en-US" sz="1200" dirty="0"/>
              <a:t> (</a:t>
            </a:r>
            <a:r>
              <a:rPr lang="en-US" sz="1200" dirty="0" err="1"/>
              <a:t>Orlaam</a:t>
            </a:r>
            <a:r>
              <a:rPr lang="en-US" sz="1200" dirty="0"/>
              <a:t>)</a:t>
            </a:r>
          </a:p>
        </p:txBody>
      </p:sp>
      <p:sp>
        <p:nvSpPr>
          <p:cNvPr id="4" name="Rectangle 3"/>
          <p:cNvSpPr/>
          <p:nvPr/>
        </p:nvSpPr>
        <p:spPr>
          <a:xfrm>
            <a:off x="2286000" y="2365950"/>
            <a:ext cx="4572000" cy="4339650"/>
          </a:xfrm>
          <a:prstGeom prst="rect">
            <a:avLst/>
          </a:prstGeom>
        </p:spPr>
        <p:txBody>
          <a:bodyPr>
            <a:spAutoFit/>
          </a:bodyPr>
          <a:lstStyle/>
          <a:p>
            <a:pPr algn="l" rtl="0"/>
            <a:r>
              <a:rPr lang="en-US" sz="1200" dirty="0" err="1"/>
              <a:t>Loperamide</a:t>
            </a:r>
            <a:r>
              <a:rPr lang="en-US" sz="1200" dirty="0"/>
              <a:t> (Imodium)</a:t>
            </a:r>
          </a:p>
          <a:p>
            <a:pPr algn="l" rtl="0"/>
            <a:r>
              <a:rPr lang="en-US" sz="1200" dirty="0" err="1"/>
              <a:t>Lopinavir</a:t>
            </a:r>
            <a:r>
              <a:rPr lang="en-US" sz="1200" dirty="0"/>
              <a:t> (</a:t>
            </a:r>
            <a:r>
              <a:rPr lang="en-US" sz="1200" dirty="0" err="1"/>
              <a:t>Kaletra</a:t>
            </a:r>
            <a:r>
              <a:rPr lang="en-US" sz="1200" dirty="0"/>
              <a:t>)</a:t>
            </a:r>
          </a:p>
          <a:p>
            <a:pPr algn="l" rtl="0"/>
            <a:r>
              <a:rPr lang="en-US" sz="1200" dirty="0" err="1"/>
              <a:t>Loratadine</a:t>
            </a:r>
            <a:r>
              <a:rPr lang="en-US" sz="1200" dirty="0"/>
              <a:t> (Claritin)</a:t>
            </a:r>
          </a:p>
          <a:p>
            <a:pPr algn="l" rtl="0"/>
            <a:r>
              <a:rPr lang="en-US" sz="1200" dirty="0"/>
              <a:t>Lovastatin (</a:t>
            </a:r>
            <a:r>
              <a:rPr lang="en-US" sz="1200" dirty="0" err="1"/>
              <a:t>Mevacor</a:t>
            </a:r>
            <a:r>
              <a:rPr lang="en-US" sz="1200" dirty="0"/>
              <a:t>)</a:t>
            </a:r>
          </a:p>
          <a:p>
            <a:pPr algn="l" rtl="0"/>
            <a:r>
              <a:rPr lang="en-US" sz="1200" b="1" dirty="0" err="1"/>
              <a:t>M</a:t>
            </a:r>
            <a:r>
              <a:rPr lang="en-US" sz="1200" dirty="0" err="1"/>
              <a:t>araviroc</a:t>
            </a:r>
            <a:r>
              <a:rPr lang="en-US" sz="1200" dirty="0"/>
              <a:t> (</a:t>
            </a:r>
            <a:r>
              <a:rPr lang="en-US" sz="1200" dirty="0" err="1"/>
              <a:t>Selzentry</a:t>
            </a:r>
            <a:r>
              <a:rPr lang="en-US" sz="1200" dirty="0"/>
              <a:t>)</a:t>
            </a:r>
          </a:p>
          <a:p>
            <a:pPr algn="l" rtl="0"/>
            <a:r>
              <a:rPr lang="en-US" sz="1200" dirty="0" err="1"/>
              <a:t>Mefloquine</a:t>
            </a:r>
            <a:r>
              <a:rPr lang="en-US" sz="1200" dirty="0"/>
              <a:t> (</a:t>
            </a:r>
            <a:r>
              <a:rPr lang="en-US" sz="1200" dirty="0" err="1"/>
              <a:t>Lariam</a:t>
            </a:r>
            <a:r>
              <a:rPr lang="en-US" sz="1200" dirty="0"/>
              <a:t>)</a:t>
            </a:r>
          </a:p>
          <a:p>
            <a:pPr algn="l" rtl="0"/>
            <a:r>
              <a:rPr lang="en-US" sz="1200" dirty="0"/>
              <a:t>Methylprednisolone</a:t>
            </a:r>
          </a:p>
          <a:p>
            <a:pPr algn="l" rtl="0"/>
            <a:r>
              <a:rPr lang="en-US" sz="1200" dirty="0"/>
              <a:t>Midazolam (Versed)</a:t>
            </a:r>
          </a:p>
          <a:p>
            <a:pPr algn="l" rtl="0"/>
            <a:r>
              <a:rPr lang="en-US" sz="1200" dirty="0"/>
              <a:t>Mifepristone (</a:t>
            </a:r>
            <a:r>
              <a:rPr lang="en-US" sz="1200" dirty="0" err="1"/>
              <a:t>Mifeprex</a:t>
            </a:r>
            <a:r>
              <a:rPr lang="en-US" sz="1200" dirty="0"/>
              <a:t>)</a:t>
            </a:r>
          </a:p>
          <a:p>
            <a:pPr algn="l" rtl="0"/>
            <a:r>
              <a:rPr lang="en-US" sz="1200" dirty="0" err="1"/>
              <a:t>Modafinil</a:t>
            </a:r>
            <a:r>
              <a:rPr lang="en-US" sz="1200" dirty="0"/>
              <a:t> (Provigil)</a:t>
            </a:r>
          </a:p>
          <a:p>
            <a:pPr algn="l" rtl="0"/>
            <a:r>
              <a:rPr lang="en-US" sz="1200" b="1" dirty="0" err="1"/>
              <a:t>N</a:t>
            </a:r>
            <a:r>
              <a:rPr lang="en-US" sz="1200" dirty="0" err="1"/>
              <a:t>efazodone</a:t>
            </a:r>
            <a:endParaRPr lang="en-US" sz="1200" dirty="0"/>
          </a:p>
          <a:p>
            <a:pPr algn="l" rtl="0"/>
            <a:r>
              <a:rPr lang="en-US" sz="1200" dirty="0" err="1"/>
              <a:t>Nevirapine</a:t>
            </a:r>
            <a:r>
              <a:rPr lang="en-US" sz="1200" dirty="0"/>
              <a:t> (</a:t>
            </a:r>
            <a:r>
              <a:rPr lang="en-US" sz="1200" dirty="0" err="1"/>
              <a:t>Viramune</a:t>
            </a:r>
            <a:r>
              <a:rPr lang="en-US" sz="1200" dirty="0"/>
              <a:t>)</a:t>
            </a:r>
          </a:p>
          <a:p>
            <a:pPr algn="l" rtl="0"/>
            <a:r>
              <a:rPr lang="en-US" sz="1200" dirty="0" err="1"/>
              <a:t>Nicardipine</a:t>
            </a:r>
            <a:r>
              <a:rPr lang="en-US" sz="1200" dirty="0"/>
              <a:t> (</a:t>
            </a:r>
            <a:r>
              <a:rPr lang="en-US" sz="1200" dirty="0" err="1"/>
              <a:t>Cardene</a:t>
            </a:r>
            <a:r>
              <a:rPr lang="en-US" sz="1200" dirty="0"/>
              <a:t>)</a:t>
            </a:r>
          </a:p>
          <a:p>
            <a:pPr algn="l" rtl="0"/>
            <a:r>
              <a:rPr lang="en-US" sz="1200" dirty="0" err="1"/>
              <a:t>Nifedipine</a:t>
            </a:r>
            <a:r>
              <a:rPr lang="en-US" sz="1200" dirty="0"/>
              <a:t> (</a:t>
            </a:r>
            <a:r>
              <a:rPr lang="en-US" sz="1200" dirty="0" err="1"/>
              <a:t>Adalat</a:t>
            </a:r>
            <a:r>
              <a:rPr lang="en-US" sz="1200" dirty="0"/>
              <a:t>)</a:t>
            </a:r>
          </a:p>
          <a:p>
            <a:pPr algn="l" rtl="0"/>
            <a:r>
              <a:rPr lang="en-US" sz="1200" dirty="0" err="1"/>
              <a:t>Nimodipine</a:t>
            </a:r>
            <a:r>
              <a:rPr lang="en-US" sz="1200" dirty="0"/>
              <a:t> (</a:t>
            </a:r>
            <a:r>
              <a:rPr lang="en-US" sz="1200" dirty="0" err="1"/>
              <a:t>Nimotop</a:t>
            </a:r>
            <a:r>
              <a:rPr lang="en-US" sz="1200" dirty="0"/>
              <a:t>)</a:t>
            </a:r>
          </a:p>
          <a:p>
            <a:pPr algn="l" rtl="0"/>
            <a:r>
              <a:rPr lang="en-US" sz="1200" dirty="0" err="1"/>
              <a:t>Nisoldipine</a:t>
            </a:r>
            <a:r>
              <a:rPr lang="en-US" sz="1200" dirty="0"/>
              <a:t> (</a:t>
            </a:r>
            <a:r>
              <a:rPr lang="en-US" sz="1200" dirty="0" err="1"/>
              <a:t>Sular</a:t>
            </a:r>
            <a:r>
              <a:rPr lang="en-US" sz="1200" dirty="0"/>
              <a:t>)</a:t>
            </a:r>
          </a:p>
          <a:p>
            <a:pPr algn="l" rtl="0"/>
            <a:r>
              <a:rPr lang="en-US" sz="1200" dirty="0" err="1"/>
              <a:t>Nitrendipine</a:t>
            </a:r>
            <a:r>
              <a:rPr lang="en-US" sz="1200" dirty="0"/>
              <a:t> (</a:t>
            </a:r>
            <a:r>
              <a:rPr lang="en-US" sz="1200" dirty="0" err="1"/>
              <a:t>Baypress</a:t>
            </a:r>
            <a:r>
              <a:rPr lang="en-US" sz="1200" dirty="0"/>
              <a:t>)</a:t>
            </a:r>
          </a:p>
          <a:p>
            <a:pPr algn="l" rtl="0"/>
            <a:r>
              <a:rPr lang="en-US" sz="1200" b="1" dirty="0"/>
              <a:t>O</a:t>
            </a:r>
            <a:r>
              <a:rPr lang="en-US" sz="1200" dirty="0"/>
              <a:t>xybutynin (Ditropan)</a:t>
            </a:r>
          </a:p>
          <a:p>
            <a:pPr algn="l" rtl="0"/>
            <a:r>
              <a:rPr lang="en-US" sz="1200" dirty="0"/>
              <a:t>Oxycodone (Percodan)</a:t>
            </a:r>
          </a:p>
          <a:p>
            <a:pPr algn="l" rtl="0"/>
            <a:r>
              <a:rPr lang="en-US" sz="1200" b="1" dirty="0"/>
              <a:t>P</a:t>
            </a:r>
            <a:r>
              <a:rPr lang="en-US" sz="1200" dirty="0"/>
              <a:t>aclitaxel (</a:t>
            </a:r>
            <a:r>
              <a:rPr lang="en-US" sz="1200" dirty="0" err="1"/>
              <a:t>Taxol</a:t>
            </a:r>
            <a:r>
              <a:rPr lang="en-US" sz="1200" dirty="0"/>
              <a:t>)</a:t>
            </a:r>
          </a:p>
          <a:p>
            <a:pPr algn="l" rtl="0"/>
            <a:r>
              <a:rPr lang="en-US" sz="1200" dirty="0" err="1"/>
              <a:t>Paricalcitol</a:t>
            </a:r>
            <a:r>
              <a:rPr lang="en-US" sz="1200" dirty="0"/>
              <a:t> (</a:t>
            </a:r>
            <a:r>
              <a:rPr lang="en-US" sz="1200" dirty="0" err="1"/>
              <a:t>Zemplar</a:t>
            </a:r>
            <a:r>
              <a:rPr lang="en-US" sz="1200" dirty="0"/>
              <a:t>)</a:t>
            </a:r>
          </a:p>
          <a:p>
            <a:pPr algn="l" rtl="0"/>
            <a:r>
              <a:rPr lang="en-US" sz="1200" dirty="0" err="1"/>
              <a:t>Paritaprevir</a:t>
            </a:r>
            <a:r>
              <a:rPr lang="en-US" sz="1200" dirty="0"/>
              <a:t> (in </a:t>
            </a:r>
            <a:r>
              <a:rPr lang="en-US" sz="1200" dirty="0" err="1"/>
              <a:t>Technivie</a:t>
            </a:r>
            <a:r>
              <a:rPr lang="en-US" sz="1200" dirty="0"/>
              <a:t>)</a:t>
            </a:r>
          </a:p>
          <a:p>
            <a:pPr algn="l" rtl="0"/>
            <a:r>
              <a:rPr lang="en-US" sz="1200" dirty="0" err="1"/>
              <a:t>Pimozide</a:t>
            </a:r>
            <a:r>
              <a:rPr lang="en-US" sz="1200" dirty="0"/>
              <a:t> (</a:t>
            </a:r>
            <a:r>
              <a:rPr lang="en-US" sz="1200" dirty="0" err="1"/>
              <a:t>Orap</a:t>
            </a:r>
            <a:r>
              <a:rPr lang="en-US" sz="1200" dirty="0"/>
              <a:t>)</a:t>
            </a:r>
          </a:p>
        </p:txBody>
      </p:sp>
      <p:cxnSp>
        <p:nvCxnSpPr>
          <p:cNvPr id="6" name="Straight Arrow Connector 5"/>
          <p:cNvCxnSpPr/>
          <p:nvPr/>
        </p:nvCxnSpPr>
        <p:spPr>
          <a:xfrm>
            <a:off x="1981200" y="1981200"/>
            <a:ext cx="381000"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34079" y="685800"/>
            <a:ext cx="3168513" cy="2519958"/>
          </a:xfrm>
          <a:prstGeom prst="rect">
            <a:avLst/>
          </a:prstGeom>
        </p:spPr>
      </p:pic>
      <p:sp>
        <p:nvSpPr>
          <p:cNvPr id="8" name="Rectangle 7"/>
          <p:cNvSpPr/>
          <p:nvPr/>
        </p:nvSpPr>
        <p:spPr>
          <a:xfrm>
            <a:off x="6149885" y="2590800"/>
            <a:ext cx="1460336" cy="369332"/>
          </a:xfrm>
          <a:prstGeom prst="rect">
            <a:avLst/>
          </a:prstGeom>
        </p:spPr>
        <p:txBody>
          <a:bodyPr wrap="none">
            <a:spAutoFit/>
          </a:bodyPr>
          <a:lstStyle/>
          <a:p>
            <a:r>
              <a:rPr lang="en-US" b="1" dirty="0"/>
              <a:t>Ketoconazole</a:t>
            </a:r>
          </a:p>
        </p:txBody>
      </p:sp>
      <p:sp>
        <p:nvSpPr>
          <p:cNvPr id="9" name="Rectangle 8"/>
          <p:cNvSpPr/>
          <p:nvPr/>
        </p:nvSpPr>
        <p:spPr>
          <a:xfrm>
            <a:off x="4343400" y="457200"/>
            <a:ext cx="3657600" cy="28956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Tree>
    <p:extLst>
      <p:ext uri="{BB962C8B-B14F-4D97-AF65-F5344CB8AC3E}">
        <p14:creationId xmlns:p14="http://schemas.microsoft.com/office/powerpoint/2010/main" val="18970960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b="1" dirty="0" err="1"/>
              <a:t>Cannabidiol</a:t>
            </a:r>
            <a:r>
              <a:rPr lang="en-US" b="1" dirty="0"/>
              <a:t> [CBD]</a:t>
            </a:r>
            <a:endParaRPr lang="he-IL" b="1" dirty="0"/>
          </a:p>
        </p:txBody>
      </p:sp>
      <p:sp>
        <p:nvSpPr>
          <p:cNvPr id="3" name="Rectangle 2"/>
          <p:cNvSpPr/>
          <p:nvPr/>
        </p:nvSpPr>
        <p:spPr>
          <a:xfrm>
            <a:off x="609600" y="2514600"/>
            <a:ext cx="8077200" cy="3785652"/>
          </a:xfrm>
          <a:prstGeom prst="rect">
            <a:avLst/>
          </a:prstGeom>
        </p:spPr>
        <p:txBody>
          <a:bodyPr wrap="square">
            <a:spAutoFit/>
          </a:bodyPr>
          <a:lstStyle/>
          <a:p>
            <a:pPr algn="l" rtl="0"/>
            <a:r>
              <a:rPr lang="en-US" sz="1600" dirty="0" err="1"/>
              <a:t>Cannabidiol</a:t>
            </a:r>
            <a:r>
              <a:rPr lang="en-US" sz="1600" dirty="0"/>
              <a:t> is a </a:t>
            </a:r>
            <a:r>
              <a:rPr lang="en-US" sz="1600" u="sng" dirty="0" err="1"/>
              <a:t>nonpsychoactive</a:t>
            </a:r>
            <a:r>
              <a:rPr lang="en-US" sz="1600" dirty="0"/>
              <a:t> component found in the </a:t>
            </a:r>
            <a:r>
              <a:rPr lang="en-US" sz="1600" i="1" dirty="0"/>
              <a:t>Cannabis sativa</a:t>
            </a:r>
            <a:r>
              <a:rPr lang="en-US" sz="1600" dirty="0"/>
              <a:t> plant. It’s being researched for many possible medical benefits, and unlike </a:t>
            </a:r>
            <a:r>
              <a:rPr lang="en-US" sz="1600" dirty="0" err="1"/>
              <a:t>tetrahydrocannabinol</a:t>
            </a:r>
            <a:r>
              <a:rPr lang="en-US" sz="1600" dirty="0"/>
              <a:t> (THC), this active compound doesn’t get you “high.”</a:t>
            </a:r>
          </a:p>
          <a:p>
            <a:pPr algn="l" rtl="0"/>
            <a:r>
              <a:rPr lang="en-US" sz="1600" dirty="0"/>
              <a:t>CBD is known to have multiple physiologic mechanisms of action, including 5-HT</a:t>
            </a:r>
            <a:r>
              <a:rPr lang="en-US" sz="1600" b="1" dirty="0"/>
              <a:t>1A</a:t>
            </a:r>
            <a:r>
              <a:rPr lang="en-US" sz="1600" dirty="0"/>
              <a:t> serotonergic </a:t>
            </a:r>
            <a:r>
              <a:rPr lang="en-US" sz="1600" b="1" dirty="0" err="1"/>
              <a:t>a</a:t>
            </a:r>
            <a:r>
              <a:rPr lang="en-US" sz="1600" dirty="0" err="1"/>
              <a:t>gonism</a:t>
            </a:r>
            <a:r>
              <a:rPr lang="en-US" sz="1600" dirty="0"/>
              <a:t>, </a:t>
            </a:r>
            <a:r>
              <a:rPr lang="en-US" sz="1600" u="sng" dirty="0"/>
              <a:t>adenosine</a:t>
            </a:r>
            <a:r>
              <a:rPr lang="en-US" sz="1600" dirty="0"/>
              <a:t> and </a:t>
            </a:r>
            <a:r>
              <a:rPr lang="en-US" sz="1600" u="sng" dirty="0"/>
              <a:t>opioid</a:t>
            </a:r>
            <a:r>
              <a:rPr lang="en-US" sz="1600" dirty="0"/>
              <a:t> receptor modulation, activation of the </a:t>
            </a:r>
            <a:r>
              <a:rPr lang="en-US" sz="1600" dirty="0" err="1"/>
              <a:t>endocannabinoid</a:t>
            </a:r>
            <a:r>
              <a:rPr lang="en-US" sz="1600" dirty="0"/>
              <a:t> system [</a:t>
            </a:r>
            <a:r>
              <a:rPr lang="en-US" sz="1600" b="1" dirty="0"/>
              <a:t>ECS</a:t>
            </a:r>
            <a:r>
              <a:rPr lang="en-US" sz="1600" dirty="0"/>
              <a:t>], </a:t>
            </a:r>
            <a:r>
              <a:rPr lang="en-US" sz="1600" u="sng" dirty="0"/>
              <a:t>ant</a:t>
            </a:r>
            <a:r>
              <a:rPr lang="en-US" sz="1600" dirty="0"/>
              <a:t>agonism at </a:t>
            </a:r>
            <a:r>
              <a:rPr lang="en-US" sz="1600" b="1" dirty="0"/>
              <a:t>GPR55</a:t>
            </a:r>
            <a:r>
              <a:rPr lang="en-US" sz="1600" dirty="0"/>
              <a:t> receptors, and activation of transient receptor potential channels [</a:t>
            </a:r>
            <a:r>
              <a:rPr lang="en-US" sz="1600" b="1" dirty="0"/>
              <a:t>TRPCs</a:t>
            </a:r>
            <a:r>
              <a:rPr lang="en-US" sz="1600" dirty="0"/>
              <a:t>]. CBD's activity at 5-HT1A receptors may drive its </a:t>
            </a:r>
            <a:r>
              <a:rPr lang="en-US" sz="1600" dirty="0" err="1"/>
              <a:t>neuro</a:t>
            </a:r>
            <a:r>
              <a:rPr lang="en-US" sz="1600" dirty="0"/>
              <a:t>-protective, </a:t>
            </a:r>
            <a:r>
              <a:rPr lang="en-US" sz="1600" u="sng" dirty="0"/>
              <a:t>anti-depressive</a:t>
            </a:r>
            <a:r>
              <a:rPr lang="en-US" sz="1600" dirty="0"/>
              <a:t>, and </a:t>
            </a:r>
            <a:r>
              <a:rPr lang="en-US" sz="1600" u="sng" dirty="0"/>
              <a:t>anxiolytic benefits</a:t>
            </a:r>
            <a:r>
              <a:rPr lang="en-US" sz="1600" dirty="0"/>
              <a:t>. CBD was shown to be helpful for decreasing </a:t>
            </a:r>
            <a:r>
              <a:rPr lang="en-US" sz="1600" b="1" dirty="0"/>
              <a:t>anxiety</a:t>
            </a:r>
            <a:r>
              <a:rPr lang="en-US" sz="1600" dirty="0"/>
              <a:t> through a simulated public speaking test at doses of 300–600 mg in single-dose studies. Other studies suggest that much lower doses of 10 mg/kg have a more anxiolytic effect than higher doses of 100 mg/kg in </a:t>
            </a:r>
            <a:r>
              <a:rPr lang="en-US" sz="1600" u="sng" dirty="0"/>
              <a:t>rats</a:t>
            </a:r>
            <a:r>
              <a:rPr lang="en-US" sz="1600" dirty="0"/>
              <a:t>.</a:t>
            </a:r>
          </a:p>
          <a:p>
            <a:pPr algn="l" rtl="0"/>
            <a:r>
              <a:rPr lang="en-US" sz="1600" dirty="0"/>
              <a:t>CBD is a </a:t>
            </a:r>
            <a:r>
              <a:rPr lang="en-US" sz="1600" b="1" dirty="0"/>
              <a:t>safe</a:t>
            </a:r>
            <a:r>
              <a:rPr lang="en-US" sz="1600" dirty="0"/>
              <a:t> compound with a wide range of therapeutic applications, including the treatment of psychiatric disorders. Its therapeutic use, however, has some limiting factors. In addition to its </a:t>
            </a:r>
            <a:r>
              <a:rPr lang="en-US" sz="1600" b="1" dirty="0"/>
              <a:t>low and variable oral bioavailability </a:t>
            </a:r>
            <a:r>
              <a:rPr lang="en-US" sz="1600" dirty="0"/>
              <a:t>in humans, it causes </a:t>
            </a:r>
            <a:r>
              <a:rPr lang="en-US" sz="1600" b="1" dirty="0"/>
              <a:t>bell-shaped dose-response curves </a:t>
            </a:r>
            <a:r>
              <a:rPr lang="en-US" sz="1600" dirty="0"/>
              <a:t>and possesses a </a:t>
            </a:r>
            <a:r>
              <a:rPr lang="en-US" sz="1600" u="sng" dirty="0"/>
              <a:t>narrow therapeutic dose range</a:t>
            </a:r>
            <a:r>
              <a:rPr lang="en-US" sz="1600" dirty="0"/>
              <a:t>.</a:t>
            </a:r>
            <a:endParaRPr lang="he-IL" sz="16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19600" y="838200"/>
            <a:ext cx="2514600" cy="1403985"/>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9200" y="1082644"/>
            <a:ext cx="2057400" cy="1127156"/>
          </a:xfrm>
          <a:prstGeom prst="rect">
            <a:avLst/>
          </a:prstGeom>
        </p:spPr>
      </p:pic>
      <p:sp>
        <p:nvSpPr>
          <p:cNvPr id="6" name="Rectangle 5"/>
          <p:cNvSpPr/>
          <p:nvPr/>
        </p:nvSpPr>
        <p:spPr>
          <a:xfrm>
            <a:off x="1066800" y="990600"/>
            <a:ext cx="2362200" cy="13716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7" name="TextBox 6"/>
          <p:cNvSpPr txBox="1"/>
          <p:nvPr/>
        </p:nvSpPr>
        <p:spPr>
          <a:xfrm>
            <a:off x="2786619" y="1078468"/>
            <a:ext cx="566181" cy="369332"/>
          </a:xfrm>
          <a:prstGeom prst="rect">
            <a:avLst/>
          </a:prstGeom>
          <a:noFill/>
        </p:spPr>
        <p:txBody>
          <a:bodyPr wrap="none" rtlCol="1">
            <a:spAutoFit/>
          </a:bodyPr>
          <a:lstStyle/>
          <a:p>
            <a:r>
              <a:rPr lang="en-US" b="1" dirty="0">
                <a:solidFill>
                  <a:srgbClr val="0070C0"/>
                </a:solidFill>
              </a:rPr>
              <a:t>THC</a:t>
            </a:r>
            <a:endParaRPr lang="he-IL" b="1" dirty="0">
              <a:solidFill>
                <a:srgbClr val="0070C0"/>
              </a:solidFill>
            </a:endParaRPr>
          </a:p>
        </p:txBody>
      </p:sp>
    </p:spTree>
    <p:extLst>
      <p:ext uri="{BB962C8B-B14F-4D97-AF65-F5344CB8AC3E}">
        <p14:creationId xmlns:p14="http://schemas.microsoft.com/office/powerpoint/2010/main" val="353150426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85800" y="0"/>
            <a:ext cx="4572000" cy="4524315"/>
          </a:xfrm>
          <a:prstGeom prst="rect">
            <a:avLst/>
          </a:prstGeom>
        </p:spPr>
        <p:txBody>
          <a:bodyPr>
            <a:spAutoFit/>
          </a:bodyPr>
          <a:lstStyle/>
          <a:p>
            <a:pPr algn="l" rtl="0"/>
            <a:r>
              <a:rPr lang="en-US" sz="1200" b="1" dirty="0"/>
              <a:t>P</a:t>
            </a:r>
            <a:r>
              <a:rPr lang="en-US" sz="1200" dirty="0"/>
              <a:t>ioglitazone</a:t>
            </a:r>
          </a:p>
          <a:p>
            <a:pPr algn="l" rtl="0"/>
            <a:r>
              <a:rPr lang="en-US" sz="1200" dirty="0" err="1"/>
              <a:t>Praziquantel</a:t>
            </a:r>
            <a:r>
              <a:rPr lang="en-US" sz="1200" dirty="0"/>
              <a:t> (</a:t>
            </a:r>
            <a:r>
              <a:rPr lang="en-US" sz="1200" dirty="0" err="1"/>
              <a:t>Biltricide</a:t>
            </a:r>
            <a:r>
              <a:rPr lang="en-US" sz="1200" dirty="0"/>
              <a:t>)</a:t>
            </a:r>
          </a:p>
          <a:p>
            <a:pPr algn="l" rtl="0"/>
            <a:r>
              <a:rPr lang="en-US" sz="1200" dirty="0"/>
              <a:t>Prednisolone</a:t>
            </a:r>
          </a:p>
          <a:p>
            <a:pPr algn="l" rtl="0"/>
            <a:r>
              <a:rPr lang="en-US" sz="1200" dirty="0"/>
              <a:t>Prednisone</a:t>
            </a:r>
          </a:p>
          <a:p>
            <a:pPr algn="l" rtl="0"/>
            <a:r>
              <a:rPr lang="en-US" sz="1200" dirty="0"/>
              <a:t>Propoxyphene (Darvon)</a:t>
            </a:r>
          </a:p>
          <a:p>
            <a:pPr algn="l" rtl="0"/>
            <a:r>
              <a:rPr lang="en-US" sz="1200" b="1" dirty="0" err="1"/>
              <a:t>Q</a:t>
            </a:r>
            <a:r>
              <a:rPr lang="en-US" sz="1200" dirty="0" err="1"/>
              <a:t>uazepam</a:t>
            </a:r>
            <a:r>
              <a:rPr lang="en-US" sz="1200" dirty="0"/>
              <a:t> (Doral)</a:t>
            </a:r>
          </a:p>
          <a:p>
            <a:pPr algn="l" rtl="0"/>
            <a:r>
              <a:rPr lang="en-US" sz="1200" dirty="0" err="1"/>
              <a:t>Quetiapine</a:t>
            </a:r>
            <a:r>
              <a:rPr lang="en-US" sz="1200" dirty="0"/>
              <a:t> (Seroquel)</a:t>
            </a:r>
          </a:p>
          <a:p>
            <a:pPr algn="l" rtl="0"/>
            <a:r>
              <a:rPr lang="en-US" sz="1200" dirty="0" err="1"/>
              <a:t>Quinacrine</a:t>
            </a:r>
            <a:endParaRPr lang="en-US" sz="1200" dirty="0"/>
          </a:p>
          <a:p>
            <a:pPr algn="l" rtl="0"/>
            <a:r>
              <a:rPr lang="en-US" sz="1200" dirty="0"/>
              <a:t>Quinidine</a:t>
            </a:r>
          </a:p>
          <a:p>
            <a:pPr algn="l" rtl="0"/>
            <a:r>
              <a:rPr lang="en-US" sz="1200" dirty="0"/>
              <a:t>Quinine</a:t>
            </a:r>
          </a:p>
          <a:p>
            <a:pPr algn="l" rtl="0"/>
            <a:r>
              <a:rPr lang="en-US" sz="1200" b="1" dirty="0" err="1"/>
              <a:t>R</a:t>
            </a:r>
            <a:r>
              <a:rPr lang="en-US" sz="1200" dirty="0" err="1"/>
              <a:t>anolazine</a:t>
            </a:r>
            <a:r>
              <a:rPr lang="en-US" sz="1200" dirty="0"/>
              <a:t> (</a:t>
            </a:r>
            <a:r>
              <a:rPr lang="en-US" sz="1200" dirty="0" err="1"/>
              <a:t>Ranexa</a:t>
            </a:r>
            <a:r>
              <a:rPr lang="en-US" sz="1200" dirty="0"/>
              <a:t>)</a:t>
            </a:r>
          </a:p>
          <a:p>
            <a:pPr algn="l" rtl="0"/>
            <a:r>
              <a:rPr lang="en-US" sz="1200" dirty="0" err="1"/>
              <a:t>Regorafenib</a:t>
            </a:r>
            <a:r>
              <a:rPr lang="en-US" sz="1200" dirty="0"/>
              <a:t> (</a:t>
            </a:r>
            <a:r>
              <a:rPr lang="en-US" sz="1200" dirty="0" err="1"/>
              <a:t>Stivarga</a:t>
            </a:r>
            <a:r>
              <a:rPr lang="en-US" sz="1200" dirty="0"/>
              <a:t>)</a:t>
            </a:r>
          </a:p>
          <a:p>
            <a:pPr algn="l" rtl="0"/>
            <a:r>
              <a:rPr lang="en-US" sz="1200" dirty="0" err="1"/>
              <a:t>Repaglinide</a:t>
            </a:r>
            <a:r>
              <a:rPr lang="en-US" sz="1200" dirty="0"/>
              <a:t> (</a:t>
            </a:r>
            <a:r>
              <a:rPr lang="en-US" sz="1200" dirty="0" err="1"/>
              <a:t>Prandin</a:t>
            </a:r>
            <a:r>
              <a:rPr lang="en-US" sz="1200" dirty="0"/>
              <a:t>)</a:t>
            </a:r>
          </a:p>
          <a:p>
            <a:pPr algn="l" rtl="0"/>
            <a:r>
              <a:rPr lang="en-US" sz="1200" dirty="0" err="1"/>
              <a:t>Rifabutin</a:t>
            </a:r>
            <a:r>
              <a:rPr lang="en-US" sz="1200" dirty="0"/>
              <a:t> (</a:t>
            </a:r>
            <a:r>
              <a:rPr lang="en-US" sz="1200" dirty="0" err="1"/>
              <a:t>Rimactane</a:t>
            </a:r>
            <a:r>
              <a:rPr lang="en-US" sz="1200" dirty="0"/>
              <a:t>)</a:t>
            </a:r>
          </a:p>
          <a:p>
            <a:pPr algn="l" rtl="0"/>
            <a:r>
              <a:rPr lang="en-US" sz="1200" dirty="0" err="1"/>
              <a:t>Riociguat</a:t>
            </a:r>
            <a:endParaRPr lang="en-US" sz="1200" dirty="0"/>
          </a:p>
          <a:p>
            <a:pPr algn="l" rtl="0"/>
            <a:r>
              <a:rPr lang="en-US" sz="1200" dirty="0"/>
              <a:t>Ritonavir (</a:t>
            </a:r>
            <a:r>
              <a:rPr lang="en-US" sz="1200" dirty="0" err="1"/>
              <a:t>Norvir</a:t>
            </a:r>
            <a:r>
              <a:rPr lang="en-US" sz="1200" dirty="0"/>
              <a:t>)</a:t>
            </a:r>
          </a:p>
          <a:p>
            <a:pPr algn="l" rtl="0"/>
            <a:r>
              <a:rPr lang="en-US" sz="1200" dirty="0" err="1"/>
              <a:t>Rivaroxaban</a:t>
            </a:r>
            <a:endParaRPr lang="en-US" sz="1200" dirty="0"/>
          </a:p>
          <a:p>
            <a:pPr algn="l" rtl="0"/>
            <a:r>
              <a:rPr lang="en-US" sz="1200" b="1" dirty="0" err="1"/>
              <a:t>S</a:t>
            </a:r>
            <a:r>
              <a:rPr lang="en-US" sz="1200" dirty="0" err="1"/>
              <a:t>aquinavir</a:t>
            </a:r>
            <a:r>
              <a:rPr lang="en-US" sz="1200" dirty="0"/>
              <a:t> (</a:t>
            </a:r>
            <a:r>
              <a:rPr lang="en-US" sz="1200" dirty="0" err="1"/>
              <a:t>Invirase</a:t>
            </a:r>
            <a:r>
              <a:rPr lang="en-US" sz="1200" dirty="0"/>
              <a:t>)</a:t>
            </a:r>
          </a:p>
          <a:p>
            <a:pPr algn="l" rtl="0"/>
            <a:r>
              <a:rPr lang="en-US" sz="1200" dirty="0" err="1"/>
              <a:t>Sibutramine</a:t>
            </a:r>
            <a:r>
              <a:rPr lang="en-US" sz="1200" dirty="0"/>
              <a:t> (</a:t>
            </a:r>
            <a:r>
              <a:rPr lang="en-US" sz="1200" dirty="0" err="1"/>
              <a:t>Meridia</a:t>
            </a:r>
            <a:r>
              <a:rPr lang="en-US" sz="1200" dirty="0"/>
              <a:t>)</a:t>
            </a:r>
          </a:p>
          <a:p>
            <a:pPr algn="l" rtl="0"/>
            <a:r>
              <a:rPr lang="en-US" sz="1200" dirty="0"/>
              <a:t>Sildenafil (Viagra)</a:t>
            </a:r>
          </a:p>
          <a:p>
            <a:pPr algn="l" rtl="0"/>
            <a:r>
              <a:rPr lang="en-US" sz="1200" dirty="0"/>
              <a:t>Simvastatin (Zocor)</a:t>
            </a:r>
          </a:p>
          <a:p>
            <a:pPr algn="l" rtl="0"/>
            <a:r>
              <a:rPr lang="en-US" sz="1200" dirty="0" err="1"/>
              <a:t>Sirolimus</a:t>
            </a:r>
            <a:r>
              <a:rPr lang="en-US" sz="1200" dirty="0"/>
              <a:t> (</a:t>
            </a:r>
            <a:r>
              <a:rPr lang="en-US" sz="1200" dirty="0" err="1"/>
              <a:t>Rapammune</a:t>
            </a:r>
            <a:r>
              <a:rPr lang="en-US" sz="1200" dirty="0"/>
              <a:t>)</a:t>
            </a:r>
          </a:p>
          <a:p>
            <a:pPr algn="l" rtl="0"/>
            <a:r>
              <a:rPr lang="en-US" sz="1200" dirty="0" err="1"/>
              <a:t>Solifenacin</a:t>
            </a:r>
            <a:r>
              <a:rPr lang="en-US" sz="1200" dirty="0"/>
              <a:t> (</a:t>
            </a:r>
            <a:r>
              <a:rPr lang="en-US" sz="1200" dirty="0" err="1"/>
              <a:t>Vesicare</a:t>
            </a:r>
            <a:r>
              <a:rPr lang="en-US" sz="1200" dirty="0"/>
              <a:t>)</a:t>
            </a:r>
          </a:p>
          <a:p>
            <a:pPr algn="l" rtl="0"/>
            <a:r>
              <a:rPr lang="en-US" sz="1200" dirty="0" err="1"/>
              <a:t>Sorafenib</a:t>
            </a:r>
            <a:r>
              <a:rPr lang="en-US" sz="1200" dirty="0"/>
              <a:t> (</a:t>
            </a:r>
            <a:r>
              <a:rPr lang="en-US" sz="1200" dirty="0" err="1"/>
              <a:t>Nexavar</a:t>
            </a:r>
            <a:r>
              <a:rPr lang="en-US" sz="1200" dirty="0"/>
              <a:t>)</a:t>
            </a:r>
          </a:p>
        </p:txBody>
      </p:sp>
      <p:sp>
        <p:nvSpPr>
          <p:cNvPr id="4" name="Rectangle 3"/>
          <p:cNvSpPr/>
          <p:nvPr/>
        </p:nvSpPr>
        <p:spPr>
          <a:xfrm>
            <a:off x="685800" y="4402753"/>
            <a:ext cx="4572000" cy="2308324"/>
          </a:xfrm>
          <a:prstGeom prst="rect">
            <a:avLst/>
          </a:prstGeom>
        </p:spPr>
        <p:txBody>
          <a:bodyPr>
            <a:spAutoFit/>
          </a:bodyPr>
          <a:lstStyle/>
          <a:p>
            <a:pPr algn="l" rtl="0"/>
            <a:r>
              <a:rPr lang="en-US" sz="1200" dirty="0" err="1"/>
              <a:t>Sufentanil</a:t>
            </a:r>
            <a:r>
              <a:rPr lang="en-US" sz="1200" dirty="0"/>
              <a:t> (</a:t>
            </a:r>
            <a:r>
              <a:rPr lang="en-US" sz="1200" dirty="0" err="1"/>
              <a:t>Sufenta</a:t>
            </a:r>
            <a:r>
              <a:rPr lang="en-US" sz="1200" dirty="0"/>
              <a:t>)</a:t>
            </a:r>
          </a:p>
          <a:p>
            <a:pPr algn="l" rtl="0"/>
            <a:r>
              <a:rPr lang="en-US" sz="1200" dirty="0" err="1"/>
              <a:t>Sunitinib</a:t>
            </a:r>
            <a:r>
              <a:rPr lang="en-US" sz="1200" dirty="0"/>
              <a:t> (</a:t>
            </a:r>
            <a:r>
              <a:rPr lang="en-US" sz="1200" dirty="0" err="1"/>
              <a:t>Sutent</a:t>
            </a:r>
            <a:r>
              <a:rPr lang="en-US" sz="1200" dirty="0"/>
              <a:t>)</a:t>
            </a:r>
          </a:p>
          <a:p>
            <a:pPr algn="l" rtl="0"/>
            <a:r>
              <a:rPr lang="en-US" sz="1200" dirty="0" err="1"/>
              <a:t>Suvorexant</a:t>
            </a:r>
            <a:r>
              <a:rPr lang="en-US" sz="1200" dirty="0"/>
              <a:t> (</a:t>
            </a:r>
            <a:r>
              <a:rPr lang="en-US" sz="1200" dirty="0" err="1"/>
              <a:t>Belsomra</a:t>
            </a:r>
            <a:r>
              <a:rPr lang="en-US" sz="1200" dirty="0"/>
              <a:t>)</a:t>
            </a:r>
          </a:p>
          <a:p>
            <a:pPr algn="l" rtl="0"/>
            <a:r>
              <a:rPr lang="en-US" sz="1200" b="1" dirty="0" err="1"/>
              <a:t>T</a:t>
            </a:r>
            <a:r>
              <a:rPr lang="en-US" sz="1200" dirty="0" err="1"/>
              <a:t>acrolimus</a:t>
            </a:r>
            <a:r>
              <a:rPr lang="en-US" sz="1200" dirty="0"/>
              <a:t> (</a:t>
            </a:r>
            <a:r>
              <a:rPr lang="en-US" sz="1200" dirty="0" err="1"/>
              <a:t>Prograf</a:t>
            </a:r>
            <a:r>
              <a:rPr lang="en-US" sz="1200" dirty="0"/>
              <a:t>)</a:t>
            </a:r>
          </a:p>
          <a:p>
            <a:pPr algn="l" rtl="0"/>
            <a:r>
              <a:rPr lang="en-US" sz="1200" dirty="0" err="1"/>
              <a:t>Tadalafil</a:t>
            </a:r>
            <a:r>
              <a:rPr lang="en-US" sz="1200" dirty="0"/>
              <a:t> (Cialis)</a:t>
            </a:r>
          </a:p>
          <a:p>
            <a:pPr algn="l" rtl="0"/>
            <a:r>
              <a:rPr lang="en-US" sz="1200" dirty="0" err="1"/>
              <a:t>Tamoxifen</a:t>
            </a:r>
            <a:r>
              <a:rPr lang="en-US" sz="1200" dirty="0"/>
              <a:t> (</a:t>
            </a:r>
            <a:r>
              <a:rPr lang="en-US" sz="1200" dirty="0" err="1"/>
              <a:t>Nolvadex</a:t>
            </a:r>
            <a:r>
              <a:rPr lang="en-US" sz="1200" dirty="0"/>
              <a:t>)</a:t>
            </a:r>
          </a:p>
          <a:p>
            <a:pPr algn="l" rtl="0"/>
            <a:r>
              <a:rPr lang="en-US" sz="1200" dirty="0" err="1"/>
              <a:t>Tamsulosin</a:t>
            </a:r>
            <a:r>
              <a:rPr lang="en-US" sz="1200" dirty="0"/>
              <a:t> (Flomax)</a:t>
            </a:r>
          </a:p>
          <a:p>
            <a:pPr algn="l" rtl="0"/>
            <a:r>
              <a:rPr lang="en-US" sz="1200" dirty="0" err="1"/>
              <a:t>Teniposide</a:t>
            </a:r>
            <a:r>
              <a:rPr lang="en-US" sz="1200" dirty="0"/>
              <a:t> (</a:t>
            </a:r>
            <a:r>
              <a:rPr lang="en-US" sz="1200" dirty="0" err="1"/>
              <a:t>Vumon</a:t>
            </a:r>
            <a:r>
              <a:rPr lang="en-US" sz="1200" dirty="0"/>
              <a:t>)</a:t>
            </a:r>
          </a:p>
          <a:p>
            <a:pPr algn="l" rtl="0"/>
            <a:r>
              <a:rPr lang="en-US" sz="1200" dirty="0" err="1"/>
              <a:t>Terfenadine</a:t>
            </a:r>
            <a:endParaRPr lang="en-US" sz="1200" dirty="0"/>
          </a:p>
          <a:p>
            <a:pPr algn="l" rtl="0"/>
            <a:r>
              <a:rPr lang="en-US" sz="1200" dirty="0"/>
              <a:t>Testosterone</a:t>
            </a:r>
          </a:p>
          <a:p>
            <a:pPr algn="l" rtl="0"/>
            <a:r>
              <a:rPr lang="en-US" sz="1200" dirty="0" err="1"/>
              <a:t>Tiagabine</a:t>
            </a:r>
            <a:r>
              <a:rPr lang="en-US" sz="1200" dirty="0"/>
              <a:t> (</a:t>
            </a:r>
            <a:r>
              <a:rPr lang="en-US" sz="1200" dirty="0" err="1"/>
              <a:t>Gabitril</a:t>
            </a:r>
            <a:r>
              <a:rPr lang="en-US" sz="1200" dirty="0"/>
              <a:t>)</a:t>
            </a:r>
          </a:p>
          <a:p>
            <a:pPr algn="l" rtl="0"/>
            <a:r>
              <a:rPr lang="en-US" sz="1200" dirty="0" err="1"/>
              <a:t>Tinidazole</a:t>
            </a:r>
            <a:r>
              <a:rPr lang="en-US" sz="1200" dirty="0"/>
              <a:t> (</a:t>
            </a:r>
            <a:r>
              <a:rPr lang="en-US" sz="1200" dirty="0" err="1"/>
              <a:t>Tindamax</a:t>
            </a:r>
            <a:r>
              <a:rPr lang="en-US" sz="1200" dirty="0"/>
              <a:t>)</a:t>
            </a:r>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l="27210" t="19000" r="30140" b="17862"/>
          <a:stretch/>
        </p:blipFill>
        <p:spPr>
          <a:xfrm rot="5400000">
            <a:off x="4000554" y="825927"/>
            <a:ext cx="3245037" cy="6216944"/>
          </a:xfrm>
          <a:prstGeom prst="rect">
            <a:avLst/>
          </a:prstGeom>
        </p:spPr>
      </p:pic>
      <p:cxnSp>
        <p:nvCxnSpPr>
          <p:cNvPr id="7" name="Straight Arrow Connector 6"/>
          <p:cNvCxnSpPr/>
          <p:nvPr/>
        </p:nvCxnSpPr>
        <p:spPr>
          <a:xfrm>
            <a:off x="457200" y="5105400"/>
            <a:ext cx="228600"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7924800" y="2209800"/>
            <a:ext cx="9144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9" name="Rectangle 8"/>
          <p:cNvSpPr/>
          <p:nvPr/>
        </p:nvSpPr>
        <p:spPr>
          <a:xfrm>
            <a:off x="8382000" y="5410200"/>
            <a:ext cx="457200"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0" name="Rectangle 9"/>
          <p:cNvSpPr/>
          <p:nvPr/>
        </p:nvSpPr>
        <p:spPr>
          <a:xfrm>
            <a:off x="2667000" y="2311880"/>
            <a:ext cx="533400" cy="278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1" name="TextBox 10"/>
          <p:cNvSpPr txBox="1"/>
          <p:nvPr/>
        </p:nvSpPr>
        <p:spPr>
          <a:xfrm>
            <a:off x="2755473" y="5638800"/>
            <a:ext cx="5474127" cy="923330"/>
          </a:xfrm>
          <a:prstGeom prst="rect">
            <a:avLst/>
          </a:prstGeom>
          <a:noFill/>
        </p:spPr>
        <p:txBody>
          <a:bodyPr wrap="none" rtlCol="1">
            <a:spAutoFit/>
          </a:bodyPr>
          <a:lstStyle/>
          <a:p>
            <a:pPr algn="ctr"/>
            <a:r>
              <a:rPr lang="en-US" dirty="0"/>
              <a:t>CBD treatment increases </a:t>
            </a:r>
            <a:r>
              <a:rPr lang="en-US" b="1" dirty="0" err="1"/>
              <a:t>Tac</a:t>
            </a:r>
            <a:r>
              <a:rPr lang="en-US" dirty="0" err="1"/>
              <a:t>rolimus</a:t>
            </a:r>
            <a:r>
              <a:rPr lang="en-US" dirty="0"/>
              <a:t> concentrations.</a:t>
            </a:r>
          </a:p>
          <a:p>
            <a:pPr algn="ctr"/>
            <a:r>
              <a:rPr lang="en-US" dirty="0" err="1"/>
              <a:t>Tac</a:t>
            </a:r>
            <a:r>
              <a:rPr lang="en-US" dirty="0"/>
              <a:t>. is an immunosuppressive drug used after allogeneic </a:t>
            </a:r>
          </a:p>
          <a:p>
            <a:pPr algn="ctr"/>
            <a:r>
              <a:rPr lang="en-US" dirty="0"/>
              <a:t>organ transplant to reduce the risk of organ rejection.</a:t>
            </a:r>
            <a:endParaRPr lang="he-IL" dirty="0"/>
          </a:p>
        </p:txBody>
      </p:sp>
    </p:spTree>
    <p:extLst>
      <p:ext uri="{BB962C8B-B14F-4D97-AF65-F5344CB8AC3E}">
        <p14:creationId xmlns:p14="http://schemas.microsoft.com/office/powerpoint/2010/main" val="372301197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09600" y="304800"/>
            <a:ext cx="4572000" cy="2677656"/>
          </a:xfrm>
          <a:prstGeom prst="rect">
            <a:avLst/>
          </a:prstGeom>
        </p:spPr>
        <p:txBody>
          <a:bodyPr>
            <a:spAutoFit/>
          </a:bodyPr>
          <a:lstStyle/>
          <a:p>
            <a:pPr algn="l" rtl="0"/>
            <a:r>
              <a:rPr lang="en-US" sz="1200" b="1" dirty="0" err="1"/>
              <a:t>T</a:t>
            </a:r>
            <a:r>
              <a:rPr lang="en-US" sz="1200" dirty="0" err="1"/>
              <a:t>ipranavir</a:t>
            </a:r>
            <a:r>
              <a:rPr lang="en-US" sz="1200" dirty="0"/>
              <a:t> (</a:t>
            </a:r>
            <a:r>
              <a:rPr lang="en-US" sz="1200" dirty="0" err="1"/>
              <a:t>Aptivus</a:t>
            </a:r>
            <a:r>
              <a:rPr lang="en-US" sz="1200" dirty="0"/>
              <a:t>)</a:t>
            </a:r>
          </a:p>
          <a:p>
            <a:pPr algn="l" rtl="0"/>
            <a:r>
              <a:rPr lang="en-US" sz="1200" dirty="0" err="1"/>
              <a:t>Tofacitinib</a:t>
            </a:r>
            <a:endParaRPr lang="en-US" sz="1200" dirty="0"/>
          </a:p>
          <a:p>
            <a:pPr algn="l" rtl="0"/>
            <a:r>
              <a:rPr lang="en-US" sz="1200" dirty="0" err="1"/>
              <a:t>Topiramate</a:t>
            </a:r>
            <a:r>
              <a:rPr lang="en-US" sz="1200" dirty="0"/>
              <a:t> (Topamax)</a:t>
            </a:r>
          </a:p>
          <a:p>
            <a:pPr algn="l" rtl="0"/>
            <a:r>
              <a:rPr lang="en-US" sz="1200" dirty="0" err="1"/>
              <a:t>Triazolam</a:t>
            </a:r>
            <a:r>
              <a:rPr lang="en-US" sz="1200" dirty="0"/>
              <a:t> (Halcion)</a:t>
            </a:r>
          </a:p>
          <a:p>
            <a:pPr algn="l" rtl="0"/>
            <a:r>
              <a:rPr lang="en-US" sz="1200" b="1" dirty="0" err="1"/>
              <a:t>V</a:t>
            </a:r>
            <a:r>
              <a:rPr lang="en-US" sz="1200" dirty="0" err="1"/>
              <a:t>ardenafil</a:t>
            </a:r>
            <a:r>
              <a:rPr lang="en-US" sz="1200" dirty="0"/>
              <a:t> (Levitra)</a:t>
            </a:r>
          </a:p>
          <a:p>
            <a:pPr algn="l" rtl="0"/>
            <a:r>
              <a:rPr lang="en-US" sz="1200" dirty="0" err="1"/>
              <a:t>Vemurafenib</a:t>
            </a:r>
            <a:r>
              <a:rPr lang="en-US" sz="1200" dirty="0"/>
              <a:t> (</a:t>
            </a:r>
            <a:r>
              <a:rPr lang="en-US" sz="1200" dirty="0" err="1"/>
              <a:t>Zelboraf</a:t>
            </a:r>
            <a:r>
              <a:rPr lang="en-US" sz="1200" dirty="0"/>
              <a:t>)</a:t>
            </a:r>
          </a:p>
          <a:p>
            <a:pPr algn="l" rtl="0"/>
            <a:r>
              <a:rPr lang="en-US" sz="1200" dirty="0"/>
              <a:t>Verapamil (</a:t>
            </a:r>
            <a:r>
              <a:rPr lang="en-US" sz="1200" dirty="0" err="1"/>
              <a:t>Calan</a:t>
            </a:r>
            <a:r>
              <a:rPr lang="en-US" sz="1200" dirty="0"/>
              <a:t>)</a:t>
            </a:r>
          </a:p>
          <a:p>
            <a:pPr algn="l" rtl="0"/>
            <a:r>
              <a:rPr lang="en-US" sz="1200" dirty="0" err="1"/>
              <a:t>Vilazodone</a:t>
            </a:r>
            <a:r>
              <a:rPr lang="en-US" sz="1200" dirty="0"/>
              <a:t> (</a:t>
            </a:r>
            <a:r>
              <a:rPr lang="en-US" sz="1200" dirty="0" err="1"/>
              <a:t>Viibryd</a:t>
            </a:r>
            <a:r>
              <a:rPr lang="en-US" sz="1200" dirty="0"/>
              <a:t>)</a:t>
            </a:r>
          </a:p>
          <a:p>
            <a:pPr algn="l" rtl="0"/>
            <a:r>
              <a:rPr lang="en-US" sz="1200" dirty="0"/>
              <a:t>Vinblastine (</a:t>
            </a:r>
            <a:r>
              <a:rPr lang="en-US" sz="1200" dirty="0" err="1"/>
              <a:t>Velban</a:t>
            </a:r>
            <a:r>
              <a:rPr lang="en-US" sz="1200" dirty="0"/>
              <a:t>)</a:t>
            </a:r>
          </a:p>
          <a:p>
            <a:pPr algn="l" rtl="0"/>
            <a:r>
              <a:rPr lang="en-US" sz="1200" dirty="0"/>
              <a:t>Vincristine (</a:t>
            </a:r>
            <a:r>
              <a:rPr lang="en-US" sz="1200" dirty="0" err="1"/>
              <a:t>Oncovin</a:t>
            </a:r>
            <a:r>
              <a:rPr lang="en-US" sz="1200" dirty="0"/>
              <a:t>)</a:t>
            </a:r>
          </a:p>
          <a:p>
            <a:pPr algn="l" rtl="0"/>
            <a:r>
              <a:rPr lang="en-US" sz="1200" b="1" dirty="0" err="1"/>
              <a:t>Z</a:t>
            </a:r>
            <a:r>
              <a:rPr lang="en-US" sz="1200" dirty="0" err="1"/>
              <a:t>iprasidone</a:t>
            </a:r>
            <a:r>
              <a:rPr lang="en-US" sz="1200" dirty="0"/>
              <a:t> (Geodon)</a:t>
            </a:r>
          </a:p>
          <a:p>
            <a:pPr algn="l" rtl="0"/>
            <a:r>
              <a:rPr lang="en-US" sz="1200" dirty="0" err="1"/>
              <a:t>Zolpidem</a:t>
            </a:r>
            <a:r>
              <a:rPr lang="en-US" sz="1200" dirty="0"/>
              <a:t> (Ambien)</a:t>
            </a:r>
          </a:p>
          <a:p>
            <a:pPr algn="l" rtl="0"/>
            <a:r>
              <a:rPr lang="en-US" sz="1200" dirty="0" err="1"/>
              <a:t>Zonisamide</a:t>
            </a:r>
            <a:r>
              <a:rPr lang="en-US" sz="1200" dirty="0"/>
              <a:t> (</a:t>
            </a:r>
            <a:r>
              <a:rPr lang="en-US" sz="1200" dirty="0" err="1"/>
              <a:t>Zonegran</a:t>
            </a:r>
            <a:r>
              <a:rPr lang="en-US" sz="1200" dirty="0"/>
              <a:t>)</a:t>
            </a:r>
          </a:p>
          <a:p>
            <a:pPr algn="l" rtl="0"/>
            <a:r>
              <a:rPr lang="en-US" sz="1200" dirty="0" err="1"/>
              <a:t>Zopiclone</a:t>
            </a:r>
            <a:r>
              <a:rPr lang="en-US" sz="1200" dirty="0"/>
              <a:t> (</a:t>
            </a:r>
            <a:r>
              <a:rPr lang="en-US" sz="1200" dirty="0" err="1"/>
              <a:t>Imovane</a:t>
            </a:r>
            <a:r>
              <a:rPr lang="en-US" sz="1200" dirty="0"/>
              <a:t>).</a:t>
            </a:r>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b="2516"/>
          <a:stretch/>
        </p:blipFill>
        <p:spPr>
          <a:xfrm>
            <a:off x="3962400" y="152400"/>
            <a:ext cx="4022536" cy="6477000"/>
          </a:xfrm>
          <a:prstGeom prst="rect">
            <a:avLst/>
          </a:prstGeom>
        </p:spPr>
      </p:pic>
      <p:cxnSp>
        <p:nvCxnSpPr>
          <p:cNvPr id="6" name="Straight Arrow Connector 5"/>
          <p:cNvCxnSpPr/>
          <p:nvPr/>
        </p:nvCxnSpPr>
        <p:spPr>
          <a:xfrm>
            <a:off x="3657600" y="5791200"/>
            <a:ext cx="304800"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3657600" y="6096000"/>
            <a:ext cx="304800" cy="0"/>
          </a:xfrm>
          <a:prstGeom prst="straightConnector1">
            <a:avLst/>
          </a:prstGeom>
          <a:ln w="1905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3657600" y="6248400"/>
            <a:ext cx="304800"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3505200"/>
            <a:ext cx="2333625" cy="1057275"/>
          </a:xfrm>
          <a:prstGeom prst="rect">
            <a:avLst/>
          </a:prstGeom>
        </p:spPr>
      </p:pic>
      <p:sp>
        <p:nvSpPr>
          <p:cNvPr id="12" name="TextBox 11"/>
          <p:cNvSpPr txBox="1"/>
          <p:nvPr/>
        </p:nvSpPr>
        <p:spPr>
          <a:xfrm>
            <a:off x="1156073" y="4572000"/>
            <a:ext cx="1510927" cy="369332"/>
          </a:xfrm>
          <a:prstGeom prst="rect">
            <a:avLst/>
          </a:prstGeom>
          <a:noFill/>
        </p:spPr>
        <p:txBody>
          <a:bodyPr wrap="none" rtlCol="1">
            <a:spAutoFit/>
          </a:bodyPr>
          <a:lstStyle/>
          <a:p>
            <a:r>
              <a:rPr lang="en-US" b="1" dirty="0"/>
              <a:t>Esomeprazole</a:t>
            </a:r>
            <a:endParaRPr lang="he-IL" b="1" dirty="0"/>
          </a:p>
        </p:txBody>
      </p:sp>
      <p:sp>
        <p:nvSpPr>
          <p:cNvPr id="13" name="Rectangle 12"/>
          <p:cNvSpPr/>
          <p:nvPr/>
        </p:nvSpPr>
        <p:spPr>
          <a:xfrm>
            <a:off x="762000" y="3390900"/>
            <a:ext cx="2590800" cy="17145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Tree>
    <p:extLst>
      <p:ext uri="{BB962C8B-B14F-4D97-AF65-F5344CB8AC3E}">
        <p14:creationId xmlns:p14="http://schemas.microsoft.com/office/powerpoint/2010/main" val="332259768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b="1" dirty="0"/>
              <a:t>CYP3A4 </a:t>
            </a:r>
            <a:r>
              <a:rPr lang="en-US" b="1" u="sng" dirty="0"/>
              <a:t>Inhibitors</a:t>
            </a:r>
            <a:endParaRPr lang="he-IL" b="1" u="sng" dirty="0"/>
          </a:p>
        </p:txBody>
      </p:sp>
      <p:sp>
        <p:nvSpPr>
          <p:cNvPr id="3" name="Rectangle 2"/>
          <p:cNvSpPr/>
          <p:nvPr/>
        </p:nvSpPr>
        <p:spPr>
          <a:xfrm>
            <a:off x="381000" y="1017687"/>
            <a:ext cx="3962400" cy="5078313"/>
          </a:xfrm>
          <a:prstGeom prst="rect">
            <a:avLst/>
          </a:prstGeom>
        </p:spPr>
        <p:txBody>
          <a:bodyPr wrap="square">
            <a:spAutoFit/>
          </a:bodyPr>
          <a:lstStyle/>
          <a:p>
            <a:endParaRPr lang="en-US" dirty="0"/>
          </a:p>
          <a:p>
            <a:pPr algn="l" rtl="0"/>
            <a:r>
              <a:rPr lang="en-US" dirty="0"/>
              <a:t>Drugs that inhibit CYP3A4 activity (Table 3) will usually </a:t>
            </a:r>
            <a:r>
              <a:rPr lang="en-US" b="1" dirty="0"/>
              <a:t>inhibit the metabolism and increase the plasma concentrations</a:t>
            </a:r>
            <a:r>
              <a:rPr lang="en-US" dirty="0"/>
              <a:t> of the CYP3A4 substrate medications. Some drugs, such as: clarithromycin, </a:t>
            </a:r>
            <a:r>
              <a:rPr lang="en-US" dirty="0" err="1"/>
              <a:t>itraconazole</a:t>
            </a:r>
            <a:r>
              <a:rPr lang="en-US" dirty="0"/>
              <a:t>, ketoconazole, </a:t>
            </a:r>
            <a:r>
              <a:rPr lang="en-US" dirty="0" err="1"/>
              <a:t>nefazodone</a:t>
            </a:r>
            <a:r>
              <a:rPr lang="en-US" dirty="0"/>
              <a:t>, </a:t>
            </a:r>
            <a:r>
              <a:rPr lang="en-US" dirty="0" err="1"/>
              <a:t>nelfinavir</a:t>
            </a:r>
            <a:r>
              <a:rPr lang="en-US" dirty="0"/>
              <a:t>, and ritonavir, are particularly potent inhibitors of CYP3A4. Patients on these drugs may have markedly reduced CYP3A4 activity.</a:t>
            </a:r>
          </a:p>
          <a:p>
            <a:pPr algn="l" rtl="0"/>
            <a:r>
              <a:rPr lang="en-US" b="1" dirty="0"/>
              <a:t>Grapefruit juice </a:t>
            </a:r>
            <a:r>
              <a:rPr lang="en-US" dirty="0"/>
              <a:t>contains </a:t>
            </a:r>
            <a:r>
              <a:rPr lang="en-US" b="1" dirty="0" err="1"/>
              <a:t>psoralem</a:t>
            </a:r>
            <a:r>
              <a:rPr lang="en-US" dirty="0"/>
              <a:t> which produce “suicide inhibition” of CYP3A4 (a reactive intermediate forms a covalent bond to irreversibly inactivate the enzyme). This causes large increases in blood levels of drugs that are metabolized by CYP3A4.</a:t>
            </a:r>
            <a:endParaRPr lang="he-IL" dirty="0"/>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3995" t="398" r="30022" b="5314"/>
          <a:stretch/>
        </p:blipFill>
        <p:spPr>
          <a:xfrm>
            <a:off x="4419600" y="1066800"/>
            <a:ext cx="4495800" cy="5316747"/>
          </a:xfrm>
          <a:prstGeom prst="rect">
            <a:avLst/>
          </a:prstGeom>
        </p:spPr>
      </p:pic>
      <p:cxnSp>
        <p:nvCxnSpPr>
          <p:cNvPr id="6" name="Straight Arrow Connector 5"/>
          <p:cNvCxnSpPr/>
          <p:nvPr/>
        </p:nvCxnSpPr>
        <p:spPr>
          <a:xfrm>
            <a:off x="7315200" y="1752600"/>
            <a:ext cx="304800"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3926158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b="1" dirty="0"/>
              <a:t>    </a:t>
            </a:r>
            <a:r>
              <a:rPr lang="en-US" b="1" dirty="0" err="1"/>
              <a:t>Furanocoumarins</a:t>
            </a:r>
            <a:endParaRPr lang="he-IL" b="1"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76600" y="990600"/>
            <a:ext cx="1819275" cy="762000"/>
          </a:xfrm>
          <a:prstGeom prst="rect">
            <a:avLst/>
          </a:prstGeom>
        </p:spPr>
      </p:pic>
      <p:sp>
        <p:nvSpPr>
          <p:cNvPr id="4" name="Rectangle 3"/>
          <p:cNvSpPr/>
          <p:nvPr/>
        </p:nvSpPr>
        <p:spPr>
          <a:xfrm>
            <a:off x="381000" y="2201882"/>
            <a:ext cx="8382000" cy="3970318"/>
          </a:xfrm>
          <a:prstGeom prst="rect">
            <a:avLst/>
          </a:prstGeom>
        </p:spPr>
        <p:txBody>
          <a:bodyPr wrap="square">
            <a:spAutoFit/>
          </a:bodyPr>
          <a:lstStyle/>
          <a:p>
            <a:pPr algn="l" rtl="0"/>
            <a:r>
              <a:rPr lang="en-US" dirty="0"/>
              <a:t>The </a:t>
            </a:r>
            <a:r>
              <a:rPr lang="en-US" dirty="0" err="1"/>
              <a:t>furanocoumarins</a:t>
            </a:r>
            <a:r>
              <a:rPr lang="en-US" dirty="0"/>
              <a:t> [FCs] are a class of organic chemical compounds produced by a variety of plants. Most of the plant species found to contain FCs belong to a handful of plant families. The families </a:t>
            </a:r>
            <a:r>
              <a:rPr lang="en-US" dirty="0" err="1"/>
              <a:t>Apiaceae</a:t>
            </a:r>
            <a:r>
              <a:rPr lang="en-US" dirty="0"/>
              <a:t> and </a:t>
            </a:r>
            <a:r>
              <a:rPr lang="en-US" dirty="0" err="1"/>
              <a:t>Rutaceae</a:t>
            </a:r>
            <a:r>
              <a:rPr lang="en-US" dirty="0"/>
              <a:t> include the largest numbers of plant species that contain FCs. The families </a:t>
            </a:r>
            <a:r>
              <a:rPr lang="en-US" dirty="0" err="1"/>
              <a:t>Moraceae</a:t>
            </a:r>
            <a:r>
              <a:rPr lang="en-US" dirty="0"/>
              <a:t> and </a:t>
            </a:r>
            <a:r>
              <a:rPr lang="en-US" dirty="0" err="1"/>
              <a:t>Fabaceae</a:t>
            </a:r>
            <a:r>
              <a:rPr lang="en-US" dirty="0"/>
              <a:t> include a few, widely distributed plant species that contain FCs. Generally FCs are most abundant in plants that have flowers and in ripe seeds and fruits. (An exception is the common fig where FCs are found chiefly in the milky sap of the leaves and shoots but not in the fruits).</a:t>
            </a:r>
          </a:p>
          <a:p>
            <a:pPr algn="l" rtl="0"/>
            <a:r>
              <a:rPr lang="en-US" dirty="0"/>
              <a:t>FCs have other biological effects as well. In humans, </a:t>
            </a:r>
            <a:r>
              <a:rPr lang="en-US" b="1" dirty="0" err="1"/>
              <a:t>bergamottin</a:t>
            </a:r>
            <a:r>
              <a:rPr lang="en-US" dirty="0"/>
              <a:t> and </a:t>
            </a:r>
            <a:r>
              <a:rPr lang="en-US" b="1" dirty="0"/>
              <a:t>6',7'-dihydroxybergamottin</a:t>
            </a:r>
            <a:r>
              <a:rPr lang="en-US" dirty="0"/>
              <a:t> are responsible for the "grapefruit juice effect", in which these FCs affect certain </a:t>
            </a:r>
            <a:r>
              <a:rPr lang="en-US" u="sng" dirty="0"/>
              <a:t>P450 liver and gut enzymes</a:t>
            </a:r>
            <a:r>
              <a:rPr lang="en-US" dirty="0"/>
              <a:t>, such as the </a:t>
            </a:r>
            <a:r>
              <a:rPr lang="en-US" b="1" dirty="0"/>
              <a:t>inhibition of CYP3A4 </a:t>
            </a:r>
            <a:r>
              <a:rPr lang="en-US" dirty="0"/>
              <a:t>which either activates or deactivates many drugs, thus leading to higher or lower levels in the bloodstream. FCs have various effects which can specifically increase or decrease (depending on the drug) the blood levels of many pharmaceuticals in ways that can be life-threatening and so FDA approved such drugs include warnings for grapefruit.</a:t>
            </a:r>
            <a:endParaRPr lang="he-IL" dirty="0"/>
          </a:p>
        </p:txBody>
      </p:sp>
      <p:sp>
        <p:nvSpPr>
          <p:cNvPr id="5" name="Rectangle 4"/>
          <p:cNvSpPr/>
          <p:nvPr/>
        </p:nvSpPr>
        <p:spPr>
          <a:xfrm>
            <a:off x="3502027" y="1764268"/>
            <a:ext cx="1069973" cy="369332"/>
          </a:xfrm>
          <a:prstGeom prst="rect">
            <a:avLst/>
          </a:prstGeom>
        </p:spPr>
        <p:txBody>
          <a:bodyPr wrap="none">
            <a:spAutoFit/>
          </a:bodyPr>
          <a:lstStyle/>
          <a:p>
            <a:r>
              <a:rPr lang="en-US" b="1" dirty="0" err="1"/>
              <a:t>Psoralem</a:t>
            </a:r>
            <a:endParaRPr lang="he-IL" b="1"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6712" y="304800"/>
            <a:ext cx="2238080" cy="1676400"/>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57900" y="800100"/>
            <a:ext cx="2095500" cy="952500"/>
          </a:xfrm>
          <a:prstGeom prst="rect">
            <a:avLst/>
          </a:prstGeom>
        </p:spPr>
      </p:pic>
      <p:sp>
        <p:nvSpPr>
          <p:cNvPr id="8" name="Rectangle 7"/>
          <p:cNvSpPr/>
          <p:nvPr/>
        </p:nvSpPr>
        <p:spPr>
          <a:xfrm>
            <a:off x="6472646" y="1764268"/>
            <a:ext cx="1375954" cy="369332"/>
          </a:xfrm>
          <a:prstGeom prst="rect">
            <a:avLst/>
          </a:prstGeom>
        </p:spPr>
        <p:txBody>
          <a:bodyPr wrap="none">
            <a:spAutoFit/>
          </a:bodyPr>
          <a:lstStyle/>
          <a:p>
            <a:r>
              <a:rPr lang="en-US" b="1" dirty="0" err="1"/>
              <a:t>Bergamottin</a:t>
            </a:r>
            <a:endParaRPr lang="he-IL" b="1" dirty="0"/>
          </a:p>
        </p:txBody>
      </p:sp>
      <p:sp>
        <p:nvSpPr>
          <p:cNvPr id="9" name="Rectangle 8"/>
          <p:cNvSpPr/>
          <p:nvPr/>
        </p:nvSpPr>
        <p:spPr>
          <a:xfrm>
            <a:off x="6705600" y="762000"/>
            <a:ext cx="1524000" cy="476250"/>
          </a:xfrm>
          <a:prstGeom prst="rect">
            <a:avLst/>
          </a:prstGeom>
          <a:noFill/>
          <a:ln>
            <a:prstDash val="sysDot"/>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Tree>
    <p:extLst>
      <p:ext uri="{BB962C8B-B14F-4D97-AF65-F5344CB8AC3E}">
        <p14:creationId xmlns:p14="http://schemas.microsoft.com/office/powerpoint/2010/main" val="86456440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a:bodyPr>
          <a:lstStyle/>
          <a:p>
            <a:r>
              <a:rPr lang="en-US" b="1" dirty="0"/>
              <a:t>CYP3A4 </a:t>
            </a:r>
            <a:r>
              <a:rPr lang="en-US" b="1" u="sng" dirty="0"/>
              <a:t>Inducers</a:t>
            </a:r>
            <a:r>
              <a:rPr lang="en-US" b="1" dirty="0"/>
              <a:t>      </a:t>
            </a:r>
            <a:endParaRPr lang="he-IL" b="1" dirty="0"/>
          </a:p>
        </p:txBody>
      </p:sp>
      <p:sp>
        <p:nvSpPr>
          <p:cNvPr id="3" name="Rectangle 2"/>
          <p:cNvSpPr/>
          <p:nvPr/>
        </p:nvSpPr>
        <p:spPr>
          <a:xfrm>
            <a:off x="533400" y="700980"/>
            <a:ext cx="5867400" cy="5755422"/>
          </a:xfrm>
          <a:prstGeom prst="rect">
            <a:avLst/>
          </a:prstGeom>
        </p:spPr>
        <p:txBody>
          <a:bodyPr wrap="square">
            <a:spAutoFit/>
          </a:bodyPr>
          <a:lstStyle/>
          <a:p>
            <a:endParaRPr lang="en-US" dirty="0"/>
          </a:p>
          <a:p>
            <a:pPr algn="l" rtl="0"/>
            <a:r>
              <a:rPr lang="en-US" dirty="0"/>
              <a:t>Drugs that induce (</a:t>
            </a:r>
            <a:r>
              <a:rPr lang="en-US" b="1" dirty="0"/>
              <a:t>increase</a:t>
            </a:r>
            <a:r>
              <a:rPr lang="en-US" dirty="0"/>
              <a:t>) activity of CYP3A4 are listed in Table 4. The CYP3A4 enzyme is especially susceptible to enzyme inducers, and marked reductions in the plasma concentrations of CYP3A4 substrates may occur. For example, a patient taking the potent CYP3A4 inducer </a:t>
            </a:r>
            <a:r>
              <a:rPr lang="en-US" b="1" dirty="0"/>
              <a:t>Rifampin</a:t>
            </a:r>
            <a:r>
              <a:rPr lang="en-US" dirty="0"/>
              <a:t> may have a roughly 90% reduction in serum concentrations of CYP3A4 substrates, such as </a:t>
            </a:r>
            <a:r>
              <a:rPr lang="en-US" u="sng" dirty="0" err="1"/>
              <a:t>buspirone</a:t>
            </a:r>
            <a:r>
              <a:rPr lang="en-US" dirty="0"/>
              <a:t>, </a:t>
            </a:r>
            <a:r>
              <a:rPr lang="en-US" u="sng" dirty="0" err="1"/>
              <a:t>triazolam</a:t>
            </a:r>
            <a:r>
              <a:rPr lang="en-US" dirty="0"/>
              <a:t>, and </a:t>
            </a:r>
            <a:r>
              <a:rPr lang="en-US" u="sng" dirty="0"/>
              <a:t>verapamil</a:t>
            </a:r>
            <a:r>
              <a:rPr lang="en-US" dirty="0"/>
              <a:t>.</a:t>
            </a:r>
          </a:p>
          <a:p>
            <a:pPr algn="l" rtl="0"/>
            <a:endParaRPr lang="en-US" sz="800" dirty="0"/>
          </a:p>
          <a:p>
            <a:pPr algn="l" rtl="0"/>
            <a:r>
              <a:rPr lang="en-US" b="1" i="1" dirty="0" err="1"/>
              <a:t>Hypericum</a:t>
            </a:r>
            <a:r>
              <a:rPr lang="en-US" b="1" i="1" dirty="0"/>
              <a:t> </a:t>
            </a:r>
            <a:r>
              <a:rPr lang="en-US" b="1" i="1" dirty="0" err="1"/>
              <a:t>perforatum</a:t>
            </a:r>
            <a:r>
              <a:rPr lang="en-US" dirty="0"/>
              <a:t>, known as </a:t>
            </a:r>
            <a:r>
              <a:rPr lang="en-US" b="1" dirty="0"/>
              <a:t>St. John's </a:t>
            </a:r>
            <a:r>
              <a:rPr lang="en-US" b="1" dirty="0" err="1"/>
              <a:t>wort</a:t>
            </a:r>
            <a:r>
              <a:rPr lang="en-US" dirty="0"/>
              <a:t>, is a flowering plant in the family </a:t>
            </a:r>
            <a:r>
              <a:rPr lang="en-US" dirty="0" err="1"/>
              <a:t>Hypericaceae</a:t>
            </a:r>
            <a:r>
              <a:rPr lang="en-US" dirty="0"/>
              <a:t>. Possibly a hybrid between </a:t>
            </a:r>
            <a:r>
              <a:rPr lang="en-US" i="1" dirty="0"/>
              <a:t>H. </a:t>
            </a:r>
            <a:r>
              <a:rPr lang="en-US" i="1" dirty="0" err="1"/>
              <a:t>maculatum</a:t>
            </a:r>
            <a:r>
              <a:rPr lang="en-US" i="1" dirty="0"/>
              <a:t> </a:t>
            </a:r>
            <a:r>
              <a:rPr lang="en-US" dirty="0"/>
              <a:t>and </a:t>
            </a:r>
            <a:r>
              <a:rPr lang="en-US" i="1" dirty="0"/>
              <a:t>H. </a:t>
            </a:r>
            <a:r>
              <a:rPr lang="en-US" i="1" dirty="0" err="1"/>
              <a:t>attenuatum</a:t>
            </a:r>
            <a:r>
              <a:rPr lang="en-US" dirty="0"/>
              <a:t>, the species can be found across temperate areas of Eurasia. The species is harmful to livestock and can interfere with prescription drugs. It has been used in </a:t>
            </a:r>
            <a:r>
              <a:rPr lang="en-US" b="1" dirty="0"/>
              <a:t>folk medicine </a:t>
            </a:r>
            <a:r>
              <a:rPr lang="en-US" dirty="0"/>
              <a:t>over centuries. Currently, St. John's </a:t>
            </a:r>
            <a:r>
              <a:rPr lang="en-US" dirty="0" err="1"/>
              <a:t>wort</a:t>
            </a:r>
            <a:r>
              <a:rPr lang="en-US" dirty="0"/>
              <a:t> is promoted for depression, menopausal symptoms, ADHD, somatic symptom disorder and obsessive-compulsive disorder [OCD].</a:t>
            </a:r>
          </a:p>
          <a:p>
            <a:pPr algn="l" rtl="0"/>
            <a:r>
              <a:rPr lang="en-US" dirty="0"/>
              <a:t>People that suffer from such mental disorder may also use high doses of CBD oil.</a:t>
            </a:r>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r="21803" b="9726"/>
          <a:stretch/>
        </p:blipFill>
        <p:spPr>
          <a:xfrm>
            <a:off x="6487630" y="228600"/>
            <a:ext cx="2478810" cy="5181600"/>
          </a:xfrm>
          <a:prstGeom prst="rect">
            <a:avLst/>
          </a:prstGeom>
        </p:spPr>
      </p:pic>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5325" r="12662"/>
          <a:stretch/>
        </p:blipFill>
        <p:spPr>
          <a:xfrm>
            <a:off x="7086600" y="5449833"/>
            <a:ext cx="1447800" cy="1179567"/>
          </a:xfrm>
          <a:prstGeom prst="rect">
            <a:avLst/>
          </a:prstGeom>
        </p:spPr>
      </p:pic>
      <p:cxnSp>
        <p:nvCxnSpPr>
          <p:cNvPr id="7" name="Straight Arrow Connector 6"/>
          <p:cNvCxnSpPr/>
          <p:nvPr/>
        </p:nvCxnSpPr>
        <p:spPr>
          <a:xfrm flipH="1">
            <a:off x="7632580" y="5257800"/>
            <a:ext cx="292220"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8222500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b="1" dirty="0"/>
              <a:t>CBD-Drug Interactions Summary</a:t>
            </a:r>
            <a:endParaRPr lang="he-IL" b="1" dirty="0"/>
          </a:p>
        </p:txBody>
      </p:sp>
      <p:sp>
        <p:nvSpPr>
          <p:cNvPr id="3" name="Rectangle 2"/>
          <p:cNvSpPr/>
          <p:nvPr/>
        </p:nvSpPr>
        <p:spPr>
          <a:xfrm>
            <a:off x="381000" y="1061621"/>
            <a:ext cx="8458200" cy="5262979"/>
          </a:xfrm>
          <a:prstGeom prst="rect">
            <a:avLst/>
          </a:prstGeom>
        </p:spPr>
        <p:txBody>
          <a:bodyPr wrap="square">
            <a:spAutoFit/>
          </a:bodyPr>
          <a:lstStyle/>
          <a:p>
            <a:pPr algn="l" rtl="0"/>
            <a:r>
              <a:rPr lang="en-US" sz="1600" dirty="0"/>
              <a:t>Taking CBD with other medications may increase the risk of unwanted symptoms or toxicity. Taking CBD at the same time with over-the-counter [OTC] or prescription medications and substances that cause sleepiness, such as </a:t>
            </a:r>
            <a:r>
              <a:rPr lang="en-US" sz="1600" u="sng" dirty="0"/>
              <a:t>opioids</a:t>
            </a:r>
            <a:r>
              <a:rPr lang="en-US" sz="1600" dirty="0"/>
              <a:t>, </a:t>
            </a:r>
            <a:r>
              <a:rPr lang="en-US" sz="1600" u="sng" dirty="0"/>
              <a:t>benzodiazepines</a:t>
            </a:r>
            <a:r>
              <a:rPr lang="en-US" sz="1600" dirty="0"/>
              <a:t> (Xanax), </a:t>
            </a:r>
            <a:r>
              <a:rPr lang="en-US" sz="1600" u="sng" dirty="0"/>
              <a:t>antipsychotics</a:t>
            </a:r>
            <a:r>
              <a:rPr lang="en-US" sz="1600" dirty="0"/>
              <a:t>, </a:t>
            </a:r>
            <a:r>
              <a:rPr lang="en-US" sz="1600" u="sng" dirty="0"/>
              <a:t>antidepressants</a:t>
            </a:r>
            <a:r>
              <a:rPr lang="en-US" sz="1600" dirty="0"/>
              <a:t>, </a:t>
            </a:r>
            <a:r>
              <a:rPr lang="en-US" sz="1600" u="sng" dirty="0"/>
              <a:t>antihistamines</a:t>
            </a:r>
            <a:r>
              <a:rPr lang="en-US" sz="1600" dirty="0"/>
              <a:t> (Benadryl), or </a:t>
            </a:r>
            <a:r>
              <a:rPr lang="en-US" sz="1600" u="sng" dirty="0"/>
              <a:t>alcohol</a:t>
            </a:r>
            <a:r>
              <a:rPr lang="en-US" sz="1600" dirty="0"/>
              <a:t> may lead to increased sleepiness, fatigue, and possibly falls and accidents when driving. Increased sedation and tiredness may also happen when using certain herbal supplements, such as </a:t>
            </a:r>
            <a:r>
              <a:rPr lang="en-US" sz="1600" u="sng" dirty="0"/>
              <a:t>kava</a:t>
            </a:r>
            <a:r>
              <a:rPr lang="en-US" sz="1600" dirty="0"/>
              <a:t>, </a:t>
            </a:r>
            <a:r>
              <a:rPr lang="en-US" sz="1600" u="sng" dirty="0"/>
              <a:t>melatonin</a:t>
            </a:r>
            <a:r>
              <a:rPr lang="en-US" sz="1600" dirty="0"/>
              <a:t>, and </a:t>
            </a:r>
            <a:r>
              <a:rPr lang="en-US" sz="1600" u="sng" dirty="0"/>
              <a:t>St. John’s </a:t>
            </a:r>
            <a:r>
              <a:rPr lang="en-US" sz="1600" u="sng" dirty="0" err="1"/>
              <a:t>wort</a:t>
            </a:r>
            <a:r>
              <a:rPr lang="en-US" sz="1600" dirty="0"/>
              <a:t>. Taking CBD with </a:t>
            </a:r>
            <a:r>
              <a:rPr lang="en-US" sz="1600" b="1" dirty="0"/>
              <a:t>stimulants</a:t>
            </a:r>
            <a:r>
              <a:rPr lang="en-US" sz="1600" dirty="0"/>
              <a:t> (Adderall) may lead to decreased appetite, while taking it with the diabetes drug (metformin) or certain heartburn drugs (Prilosec) may increase the risk of diarrhea.</a:t>
            </a:r>
          </a:p>
          <a:p>
            <a:pPr algn="l" rtl="0"/>
            <a:r>
              <a:rPr lang="en-US" sz="1600" dirty="0"/>
              <a:t>Many drugs are broken down by enzymes in the liver, and CBD may </a:t>
            </a:r>
            <a:r>
              <a:rPr lang="en-US" sz="1600" b="1" dirty="0"/>
              <a:t>compete</a:t>
            </a:r>
            <a:r>
              <a:rPr lang="en-US" sz="1600" dirty="0"/>
              <a:t> for or interfere with these enzymes, leading to too much or not enough of the drug in the body. The altered concentration, in turn, may lead to the medication not working, or an increased risk of side effects.</a:t>
            </a:r>
          </a:p>
          <a:p>
            <a:pPr algn="l" rtl="0"/>
            <a:r>
              <a:rPr lang="en-US" sz="1600" dirty="0"/>
              <a:t>Researchers evaluated existing information on five prescription CBD and THC cannabinoid medications:  </a:t>
            </a:r>
            <a:r>
              <a:rPr lang="en-US" sz="1600" dirty="0" err="1"/>
              <a:t>antinausea</a:t>
            </a:r>
            <a:r>
              <a:rPr lang="en-US" sz="1600" dirty="0"/>
              <a:t> medications used during cancer treatment (</a:t>
            </a:r>
            <a:r>
              <a:rPr lang="en-US" sz="1600" dirty="0" err="1"/>
              <a:t>Marinol</a:t>
            </a:r>
            <a:r>
              <a:rPr lang="en-US" sz="1600" dirty="0"/>
              <a:t>, </a:t>
            </a:r>
            <a:r>
              <a:rPr lang="en-US" sz="1600" dirty="0" err="1"/>
              <a:t>Syndros</a:t>
            </a:r>
            <a:r>
              <a:rPr lang="en-US" sz="1600" dirty="0"/>
              <a:t>, </a:t>
            </a:r>
            <a:r>
              <a:rPr lang="en-US" sz="1600" dirty="0" err="1"/>
              <a:t>Cesamet</a:t>
            </a:r>
            <a:r>
              <a:rPr lang="en-US" sz="1600" dirty="0"/>
              <a:t>); a medication used primarily for muscle spasms in multiple sclerosis (</a:t>
            </a:r>
            <a:r>
              <a:rPr lang="en-US" sz="1600" dirty="0" err="1"/>
              <a:t>Sativex</a:t>
            </a:r>
            <a:r>
              <a:rPr lang="en-US" sz="1600" dirty="0"/>
              <a:t>); and an </a:t>
            </a:r>
            <a:r>
              <a:rPr lang="en-US" sz="1600" dirty="0" err="1"/>
              <a:t>antiseizure</a:t>
            </a:r>
            <a:r>
              <a:rPr lang="en-US" sz="1600" dirty="0"/>
              <a:t> medication (</a:t>
            </a:r>
            <a:r>
              <a:rPr lang="en-US" sz="1600" dirty="0" err="1"/>
              <a:t>Epidiolex</a:t>
            </a:r>
            <a:r>
              <a:rPr lang="en-US" sz="1600" dirty="0"/>
              <a:t>). Overall, the researchers identified 139 medications that may be affected by cannabinoids. This list was further narrowed to </a:t>
            </a:r>
            <a:r>
              <a:rPr lang="en-US" sz="1600" b="1" dirty="0"/>
              <a:t>57</a:t>
            </a:r>
            <a:r>
              <a:rPr lang="en-US" sz="1600" dirty="0"/>
              <a:t> medications, for which altered concentration can be dangerous. The list contains a variety of drugs from </a:t>
            </a:r>
            <a:r>
              <a:rPr lang="en-US" sz="1600" u="sng" dirty="0"/>
              <a:t>heart medications</a:t>
            </a:r>
            <a:r>
              <a:rPr lang="en-US" sz="1600" dirty="0"/>
              <a:t> to </a:t>
            </a:r>
            <a:r>
              <a:rPr lang="en-US" sz="1600" u="sng" dirty="0"/>
              <a:t>antibiotics</a:t>
            </a:r>
            <a:r>
              <a:rPr lang="en-US" sz="1600" dirty="0"/>
              <a:t>, although not all the drugs on the list may be affected by CBD-only products (some are only affected by THC). Potentially serious drug interactions with CBD included: a common </a:t>
            </a:r>
            <a:r>
              <a:rPr lang="en-US" sz="1600" b="1" dirty="0"/>
              <a:t>blood thinner</a:t>
            </a:r>
            <a:r>
              <a:rPr lang="en-US" sz="1600" dirty="0"/>
              <a:t>, (warfarin)- a </a:t>
            </a:r>
            <a:r>
              <a:rPr lang="en-US" sz="1600" b="1" dirty="0"/>
              <a:t>heart rhythm medication </a:t>
            </a:r>
            <a:r>
              <a:rPr lang="en-US" sz="1600" dirty="0"/>
              <a:t>(</a:t>
            </a:r>
            <a:r>
              <a:rPr lang="en-US" sz="1600" dirty="0" err="1"/>
              <a:t>amiodarone</a:t>
            </a:r>
            <a:r>
              <a:rPr lang="en-US" sz="1600" dirty="0"/>
              <a:t>) - a </a:t>
            </a:r>
            <a:r>
              <a:rPr lang="en-US" sz="1600" b="1" dirty="0"/>
              <a:t>thyroid medication</a:t>
            </a:r>
            <a:r>
              <a:rPr lang="en-US" sz="1600" dirty="0"/>
              <a:t> (levothyroxine) – and several medications for </a:t>
            </a:r>
            <a:r>
              <a:rPr lang="en-US" sz="1600" b="1" dirty="0"/>
              <a:t>seizure</a:t>
            </a:r>
            <a:r>
              <a:rPr lang="en-US" sz="1600" dirty="0"/>
              <a:t> (</a:t>
            </a:r>
            <a:r>
              <a:rPr lang="en-US" sz="1600" dirty="0" err="1"/>
              <a:t>clobazam</a:t>
            </a:r>
            <a:r>
              <a:rPr lang="en-US" sz="1600" dirty="0"/>
              <a:t>, </a:t>
            </a:r>
            <a:r>
              <a:rPr lang="en-US" sz="1600" dirty="0" err="1"/>
              <a:t>lamotrigine</a:t>
            </a:r>
            <a:r>
              <a:rPr lang="en-US" sz="1600" dirty="0"/>
              <a:t>, and valproate).</a:t>
            </a:r>
            <a:endParaRPr lang="he-IL" sz="1600" dirty="0"/>
          </a:p>
        </p:txBody>
      </p:sp>
    </p:spTree>
    <p:extLst>
      <p:ext uri="{BB962C8B-B14F-4D97-AF65-F5344CB8AC3E}">
        <p14:creationId xmlns:p14="http://schemas.microsoft.com/office/powerpoint/2010/main" val="42333110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The therapeutic role of </a:t>
            </a:r>
            <a:r>
              <a:rPr lang="en-US" b="1" dirty="0" err="1"/>
              <a:t>Cannabidiol</a:t>
            </a:r>
            <a:r>
              <a:rPr lang="en-US" b="1" dirty="0"/>
              <a:t> </a:t>
            </a:r>
            <a:br>
              <a:rPr lang="en-US" b="1" dirty="0"/>
            </a:br>
            <a:r>
              <a:rPr lang="en-US" b="1" dirty="0"/>
              <a:t>in mental health</a:t>
            </a:r>
            <a:endParaRPr lang="he-IL" b="1" dirty="0"/>
          </a:p>
        </p:txBody>
      </p:sp>
      <p:sp>
        <p:nvSpPr>
          <p:cNvPr id="3" name="Rectangle 2"/>
          <p:cNvSpPr/>
          <p:nvPr/>
        </p:nvSpPr>
        <p:spPr>
          <a:xfrm>
            <a:off x="685800" y="1502688"/>
            <a:ext cx="8001000" cy="5078313"/>
          </a:xfrm>
          <a:prstGeom prst="rect">
            <a:avLst/>
          </a:prstGeom>
        </p:spPr>
        <p:txBody>
          <a:bodyPr wrap="square">
            <a:spAutoFit/>
          </a:bodyPr>
          <a:lstStyle/>
          <a:p>
            <a:pPr algn="l" rtl="0"/>
            <a:r>
              <a:rPr lang="en-US" dirty="0"/>
              <a:t>CBD-containing compounds such as “</a:t>
            </a:r>
            <a:r>
              <a:rPr lang="en-US" dirty="0" err="1"/>
              <a:t>Nabiximols</a:t>
            </a:r>
            <a:r>
              <a:rPr lang="en-US" dirty="0"/>
              <a:t>” were helpful in </a:t>
            </a:r>
            <a:r>
              <a:rPr lang="en-US" b="1" dirty="0"/>
              <a:t>alleviating psychotic symptoms</a:t>
            </a:r>
            <a:r>
              <a:rPr lang="en-US" dirty="0"/>
              <a:t> and </a:t>
            </a:r>
            <a:r>
              <a:rPr lang="en-US" b="1" dirty="0"/>
              <a:t>cognitive impairment </a:t>
            </a:r>
            <a:r>
              <a:rPr lang="en-US" dirty="0"/>
              <a:t>in patients with a variety of conditions, and several studies provided evidence of effectiveness in the </a:t>
            </a:r>
            <a:r>
              <a:rPr lang="en-US" b="1" dirty="0"/>
              <a:t>treatment of cannabis withdrawal</a:t>
            </a:r>
            <a:r>
              <a:rPr lang="en-US" dirty="0"/>
              <a:t> and moderate to severe cannabis use disorder [</a:t>
            </a:r>
            <a:r>
              <a:rPr lang="en-US" b="1" dirty="0"/>
              <a:t>CUD</a:t>
            </a:r>
            <a:r>
              <a:rPr lang="en-US" dirty="0"/>
              <a:t>] with </a:t>
            </a:r>
            <a:r>
              <a:rPr lang="en-US" u="sng" dirty="0"/>
              <a:t>Grade B</a:t>
            </a:r>
            <a:r>
              <a:rPr lang="en-US" dirty="0"/>
              <a:t> recommendation. There is Grade B recommendation supporting the use of CBD for the treatment of </a:t>
            </a:r>
            <a:r>
              <a:rPr lang="en-US" u="sng" dirty="0"/>
              <a:t>schizophrenia</a:t>
            </a:r>
            <a:r>
              <a:rPr lang="en-US" dirty="0"/>
              <a:t>, </a:t>
            </a:r>
            <a:r>
              <a:rPr lang="en-US" u="sng" dirty="0"/>
              <a:t>social anxiety disorder</a:t>
            </a:r>
            <a:r>
              <a:rPr lang="en-US" dirty="0"/>
              <a:t> and </a:t>
            </a:r>
            <a:r>
              <a:rPr lang="en-US" u="sng" dirty="0"/>
              <a:t>autism</a:t>
            </a:r>
            <a:r>
              <a:rPr lang="en-US" dirty="0"/>
              <a:t> spectrum disorder (</a:t>
            </a:r>
            <a:r>
              <a:rPr lang="en-US" b="1" dirty="0"/>
              <a:t>ASD</a:t>
            </a:r>
            <a:r>
              <a:rPr lang="en-US" dirty="0"/>
              <a:t>), and attention deficit hyperactivity disorder (</a:t>
            </a:r>
            <a:r>
              <a:rPr lang="en-US" b="1" dirty="0"/>
              <a:t>ADHD</a:t>
            </a:r>
            <a:r>
              <a:rPr lang="en-US" dirty="0"/>
              <a:t>). </a:t>
            </a:r>
            <a:r>
              <a:rPr lang="en-US" u="sng" dirty="0"/>
              <a:t>Grade C</a:t>
            </a:r>
            <a:r>
              <a:rPr lang="en-US" dirty="0"/>
              <a:t> recommendation exists for insomnia, anxiety, bipolar disorder [BPD], posttraumatic stress disorder [PTSD], and Tourette syndrome [TS]. CBD-containing compounds were helpful in alleviating symptoms of cannabis-related disorders, schizophrenia, social anxiety disorder, and comorbidities of ASD, and ADHD. There is weaker evidence for insomnia, anxiety, bipolar disorder, posttraumatic stress disorder [PTSD], and Tourette syndrome. As observed in rodents, recent studies have confirmed the ability of CBD to alter important aspects of </a:t>
            </a:r>
            <a:r>
              <a:rPr lang="en-US" b="1" dirty="0"/>
              <a:t>aversive memories </a:t>
            </a:r>
            <a:r>
              <a:rPr lang="en-US" dirty="0"/>
              <a:t>in humans and promote significant improvements in the symptomatology of PTSD.</a:t>
            </a:r>
          </a:p>
          <a:p>
            <a:pPr algn="l" rtl="0"/>
            <a:r>
              <a:rPr lang="en-US" dirty="0"/>
              <a:t>The evidence for the use of CBD for psychiatric disorders needs to be further explored in future studies, in a large-scale and well-designed (placebo &amp; crossover controlled) studies.</a:t>
            </a:r>
            <a:endParaRPr lang="he-IL" dirty="0"/>
          </a:p>
        </p:txBody>
      </p:sp>
    </p:spTree>
    <p:extLst>
      <p:ext uri="{BB962C8B-B14F-4D97-AF65-F5344CB8AC3E}">
        <p14:creationId xmlns:p14="http://schemas.microsoft.com/office/powerpoint/2010/main" val="22935076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fontScale="90000"/>
          </a:bodyPr>
          <a:lstStyle/>
          <a:p>
            <a:r>
              <a:rPr lang="en-US" b="1" dirty="0"/>
              <a:t>The </a:t>
            </a:r>
            <a:r>
              <a:rPr lang="en-US" b="1" dirty="0" err="1"/>
              <a:t>endocannabinoid</a:t>
            </a:r>
            <a:r>
              <a:rPr lang="en-US" b="1" dirty="0"/>
              <a:t> system </a:t>
            </a:r>
            <a:r>
              <a:rPr lang="en-US" dirty="0"/>
              <a:t>[</a:t>
            </a:r>
            <a:r>
              <a:rPr lang="en-US" b="1" dirty="0"/>
              <a:t>ECS</a:t>
            </a:r>
            <a:r>
              <a:rPr lang="en-US" dirty="0"/>
              <a:t>]</a:t>
            </a:r>
            <a:endParaRPr lang="he-IL" dirty="0"/>
          </a:p>
        </p:txBody>
      </p:sp>
      <p:sp>
        <p:nvSpPr>
          <p:cNvPr id="3" name="Rectangle 2"/>
          <p:cNvSpPr/>
          <p:nvPr/>
        </p:nvSpPr>
        <p:spPr>
          <a:xfrm>
            <a:off x="914400" y="4661118"/>
            <a:ext cx="7543800" cy="1815882"/>
          </a:xfrm>
          <a:prstGeom prst="rect">
            <a:avLst/>
          </a:prstGeom>
        </p:spPr>
        <p:txBody>
          <a:bodyPr wrap="square">
            <a:spAutoFit/>
          </a:bodyPr>
          <a:lstStyle/>
          <a:p>
            <a:pPr algn="l" rtl="0"/>
            <a:r>
              <a:rPr lang="en-US" sz="1600" dirty="0"/>
              <a:t>The endogenous cannabinoid system has been shown to play an important role in the process of </a:t>
            </a:r>
            <a:r>
              <a:rPr lang="en-US" sz="1600" b="1" dirty="0"/>
              <a:t>aversive memory extinction </a:t>
            </a:r>
            <a:r>
              <a:rPr lang="en-US" sz="1600" dirty="0"/>
              <a:t>through the activity of central CB</a:t>
            </a:r>
            <a:r>
              <a:rPr lang="en-US" sz="1600" b="1" dirty="0"/>
              <a:t>1</a:t>
            </a:r>
            <a:r>
              <a:rPr lang="en-US" sz="1600" dirty="0"/>
              <a:t> receptors. Two cannabinoid receptors are known to exist in the human body: </a:t>
            </a:r>
            <a:r>
              <a:rPr lang="en-US" sz="1600" b="1" dirty="0">
                <a:solidFill>
                  <a:srgbClr val="00B050"/>
                </a:solidFill>
              </a:rPr>
              <a:t>CB1R</a:t>
            </a:r>
            <a:r>
              <a:rPr lang="en-US" sz="1600" dirty="0"/>
              <a:t> and </a:t>
            </a:r>
            <a:r>
              <a:rPr lang="en-US" sz="1600" b="1" dirty="0">
                <a:solidFill>
                  <a:srgbClr val="FF0000"/>
                </a:solidFill>
              </a:rPr>
              <a:t>CB2R</a:t>
            </a:r>
            <a:r>
              <a:rPr lang="en-US" sz="1600" dirty="0"/>
              <a:t>. CB1Rs are located mainly in the brain and modulate neurotransmitter [NT] release in a manner that </a:t>
            </a:r>
            <a:r>
              <a:rPr lang="en-US" sz="1600" b="1" dirty="0"/>
              <a:t>prevents excessive neuronal activity</a:t>
            </a:r>
            <a:r>
              <a:rPr lang="en-US" sz="1600" dirty="0"/>
              <a:t>, thus </a:t>
            </a:r>
            <a:r>
              <a:rPr lang="en-US" sz="1600" u="sng" dirty="0"/>
              <a:t>calming and decreasing anxiety</a:t>
            </a:r>
            <a:r>
              <a:rPr lang="en-US" sz="1600" dirty="0"/>
              <a:t>. CB1Rs also have a role in </a:t>
            </a:r>
            <a:r>
              <a:rPr lang="en-US" sz="1600" u="sng" dirty="0"/>
              <a:t>reducing pain</a:t>
            </a:r>
            <a:r>
              <a:rPr lang="en-US" sz="1600" dirty="0"/>
              <a:t>, </a:t>
            </a:r>
            <a:r>
              <a:rPr lang="en-US" sz="1600" u="sng" dirty="0"/>
              <a:t>inflammation</a:t>
            </a:r>
            <a:r>
              <a:rPr lang="en-US" sz="1600" dirty="0"/>
              <a:t>, </a:t>
            </a:r>
            <a:r>
              <a:rPr lang="en-US" sz="1600" u="sng" dirty="0"/>
              <a:t>regulating sensory perception</a:t>
            </a:r>
            <a:r>
              <a:rPr lang="en-US" sz="1600" dirty="0"/>
              <a:t>, </a:t>
            </a:r>
            <a:r>
              <a:rPr lang="en-US" sz="1600" u="sng" dirty="0"/>
              <a:t>memory</a:t>
            </a:r>
            <a:r>
              <a:rPr lang="en-US" sz="1600" dirty="0"/>
              <a:t>, and </a:t>
            </a:r>
            <a:r>
              <a:rPr lang="en-US" sz="1600" u="sng" dirty="0"/>
              <a:t>cognitive function</a:t>
            </a:r>
            <a:r>
              <a:rPr lang="en-US" sz="1600" dirty="0"/>
              <a:t>.</a:t>
            </a:r>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8386" t="6850" r="7252" b="5355"/>
          <a:stretch/>
        </p:blipFill>
        <p:spPr>
          <a:xfrm>
            <a:off x="2286001" y="990600"/>
            <a:ext cx="4495800" cy="3624994"/>
          </a:xfrm>
          <a:prstGeom prst="rect">
            <a:avLst/>
          </a:prstGeom>
        </p:spPr>
      </p:pic>
    </p:spTree>
    <p:extLst>
      <p:ext uri="{BB962C8B-B14F-4D97-AF65-F5344CB8AC3E}">
        <p14:creationId xmlns:p14="http://schemas.microsoft.com/office/powerpoint/2010/main" val="30162910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b="1" dirty="0"/>
              <a:t>Effects of CBD on STRESS</a:t>
            </a:r>
            <a:endParaRPr lang="he-IL" b="1"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6362" y="838200"/>
            <a:ext cx="6243638" cy="3482846"/>
          </a:xfrm>
          <a:prstGeom prst="rect">
            <a:avLst/>
          </a:prstGeom>
        </p:spPr>
      </p:pic>
      <p:sp>
        <p:nvSpPr>
          <p:cNvPr id="6" name="Rectangle 5"/>
          <p:cNvSpPr/>
          <p:nvPr/>
        </p:nvSpPr>
        <p:spPr>
          <a:xfrm>
            <a:off x="228600" y="4495800"/>
            <a:ext cx="8686800" cy="2062103"/>
          </a:xfrm>
          <a:prstGeom prst="rect">
            <a:avLst/>
          </a:prstGeom>
        </p:spPr>
        <p:txBody>
          <a:bodyPr wrap="square">
            <a:spAutoFit/>
          </a:bodyPr>
          <a:lstStyle/>
          <a:p>
            <a:pPr algn="l" rtl="0"/>
            <a:r>
              <a:rPr lang="en-US" sz="1600" dirty="0"/>
              <a:t>The main action of CBD is to increase CB1 and CB2 signaling by </a:t>
            </a:r>
            <a:r>
              <a:rPr lang="en-US" sz="1600" u="sng" dirty="0"/>
              <a:t>preventing</a:t>
            </a:r>
            <a:r>
              <a:rPr lang="en-US" sz="1600" dirty="0"/>
              <a:t>  </a:t>
            </a:r>
            <a:r>
              <a:rPr lang="en-US" sz="1600" dirty="0" err="1"/>
              <a:t>anandamide</a:t>
            </a:r>
            <a:r>
              <a:rPr lang="en-US" sz="1600" dirty="0"/>
              <a:t> {N-</a:t>
            </a:r>
            <a:r>
              <a:rPr lang="en-US" sz="1600" b="1" dirty="0" err="1"/>
              <a:t>a</a:t>
            </a:r>
            <a:r>
              <a:rPr lang="en-US" sz="1600" dirty="0" err="1"/>
              <a:t>rachidonyl</a:t>
            </a:r>
            <a:r>
              <a:rPr lang="en-US" sz="1600" b="1" dirty="0" err="1"/>
              <a:t>e</a:t>
            </a:r>
            <a:r>
              <a:rPr lang="en-US" sz="1600" dirty="0" err="1"/>
              <a:t>thanol</a:t>
            </a:r>
            <a:r>
              <a:rPr lang="en-US" sz="1600" b="1" dirty="0" err="1"/>
              <a:t>a</a:t>
            </a:r>
            <a:r>
              <a:rPr lang="en-US" sz="1600" dirty="0" err="1"/>
              <a:t>mine</a:t>
            </a:r>
            <a:r>
              <a:rPr lang="en-US" sz="1600" dirty="0"/>
              <a:t> (</a:t>
            </a:r>
            <a:r>
              <a:rPr lang="en-US" sz="1600" b="1" dirty="0"/>
              <a:t>AEA</a:t>
            </a:r>
            <a:r>
              <a:rPr lang="en-US" sz="1600" dirty="0"/>
              <a:t>)} </a:t>
            </a:r>
            <a:r>
              <a:rPr lang="en-US" sz="1600" u="sng" dirty="0"/>
              <a:t>degradation</a:t>
            </a:r>
            <a:r>
              <a:rPr lang="en-US" sz="1600" dirty="0"/>
              <a:t>. This </a:t>
            </a:r>
            <a:r>
              <a:rPr lang="en-US" sz="1600" b="1" dirty="0"/>
              <a:t>constrains the stress response </a:t>
            </a:r>
            <a:r>
              <a:rPr lang="en-US" sz="1600" dirty="0"/>
              <a:t>and its manifestations both via its inhibition of the stress response and inhibition of some manifestations such as the anxiety, </a:t>
            </a:r>
            <a:r>
              <a:rPr lang="en-US" sz="1600" dirty="0" err="1"/>
              <a:t>neuro</a:t>
            </a:r>
            <a:r>
              <a:rPr lang="en-US" sz="1600" dirty="0"/>
              <a:t>-inflammation, and gastrointestinal tract [GIT] dysfunction. For example, CB1 signaling inhibits stress-associated anxiety by both constraining the stress response and by CB1 activity on forebrain </a:t>
            </a:r>
            <a:r>
              <a:rPr lang="en-US" sz="1600" dirty="0" err="1"/>
              <a:t>glutamatergic</a:t>
            </a:r>
            <a:r>
              <a:rPr lang="en-US" sz="1600" dirty="0"/>
              <a:t> [</a:t>
            </a:r>
            <a:r>
              <a:rPr lang="en-US" sz="1600" dirty="0" err="1"/>
              <a:t>Glu</a:t>
            </a:r>
            <a:r>
              <a:rPr lang="en-US" sz="1600" dirty="0"/>
              <a:t>] {excitatory} neurons . CBD also acts independently of CB1/CB2 signaling by increasing serotonergic </a:t>
            </a:r>
            <a:r>
              <a:rPr lang="en-US" sz="1600" b="1" dirty="0"/>
              <a:t>5HT1A</a:t>
            </a:r>
            <a:r>
              <a:rPr lang="en-US" sz="1600" dirty="0"/>
              <a:t> signaling, increasing </a:t>
            </a:r>
            <a:r>
              <a:rPr lang="en-US" sz="1600" b="1" dirty="0" err="1"/>
              <a:t>PPARγ</a:t>
            </a:r>
            <a:r>
              <a:rPr lang="en-US" sz="1600" dirty="0"/>
              <a:t> nuclear receptor signaling and desensitizing </a:t>
            </a:r>
            <a:r>
              <a:rPr lang="en-US" sz="1600" b="1" dirty="0"/>
              <a:t>TPRV1</a:t>
            </a:r>
            <a:r>
              <a:rPr lang="en-US" sz="1600" dirty="0"/>
              <a:t>, which inhibit stress-associated anxiety, </a:t>
            </a:r>
            <a:r>
              <a:rPr lang="en-US" sz="1600" dirty="0" err="1"/>
              <a:t>neuro</a:t>
            </a:r>
            <a:r>
              <a:rPr lang="en-US" sz="1600" dirty="0"/>
              <a:t>-inflammation and GIT dysfunction.</a:t>
            </a:r>
            <a:endParaRPr lang="he-IL" sz="1600" dirty="0"/>
          </a:p>
        </p:txBody>
      </p:sp>
      <p:cxnSp>
        <p:nvCxnSpPr>
          <p:cNvPr id="8" name="Straight Arrow Connector 7"/>
          <p:cNvCxnSpPr/>
          <p:nvPr/>
        </p:nvCxnSpPr>
        <p:spPr>
          <a:xfrm>
            <a:off x="2971800" y="3810000"/>
            <a:ext cx="0" cy="381000"/>
          </a:xfrm>
          <a:prstGeom prst="straightConnector1">
            <a:avLst/>
          </a:prstGeom>
          <a:ln w="28575">
            <a:solidFill>
              <a:srgbClr val="FFC000"/>
            </a:solidFill>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68577" y="1295400"/>
            <a:ext cx="2441951" cy="646331"/>
          </a:xfrm>
          <a:prstGeom prst="rect">
            <a:avLst/>
          </a:prstGeom>
          <a:noFill/>
        </p:spPr>
        <p:txBody>
          <a:bodyPr wrap="none" rtlCol="1">
            <a:spAutoFit/>
          </a:bodyPr>
          <a:lstStyle/>
          <a:p>
            <a:pPr algn="ctr"/>
            <a:r>
              <a:rPr lang="en-US" dirty="0"/>
              <a:t>Inhibition of fatty acid</a:t>
            </a:r>
          </a:p>
          <a:p>
            <a:pPr algn="ctr"/>
            <a:r>
              <a:rPr lang="en-US" dirty="0"/>
              <a:t>amide hydrolase [</a:t>
            </a:r>
            <a:r>
              <a:rPr lang="en-US" b="1" dirty="0"/>
              <a:t>FAAH</a:t>
            </a:r>
            <a:r>
              <a:rPr lang="en-US" dirty="0"/>
              <a:t>]</a:t>
            </a:r>
            <a:endParaRPr lang="he-IL" dirty="0"/>
          </a:p>
        </p:txBody>
      </p:sp>
    </p:spTree>
    <p:extLst>
      <p:ext uri="{BB962C8B-B14F-4D97-AF65-F5344CB8AC3E}">
        <p14:creationId xmlns:p14="http://schemas.microsoft.com/office/powerpoint/2010/main" val="12830328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b="1" dirty="0"/>
              <a:t>5-HT1AR</a:t>
            </a:r>
            <a:endParaRPr lang="he-IL" b="1" dirty="0"/>
          </a:p>
        </p:txBody>
      </p:sp>
      <p:sp>
        <p:nvSpPr>
          <p:cNvPr id="3" name="Rectangle 2"/>
          <p:cNvSpPr/>
          <p:nvPr/>
        </p:nvSpPr>
        <p:spPr>
          <a:xfrm>
            <a:off x="609600" y="1079480"/>
            <a:ext cx="8153400" cy="3293209"/>
          </a:xfrm>
          <a:prstGeom prst="rect">
            <a:avLst/>
          </a:prstGeom>
        </p:spPr>
        <p:txBody>
          <a:bodyPr wrap="square">
            <a:spAutoFit/>
          </a:bodyPr>
          <a:lstStyle/>
          <a:p>
            <a:pPr algn="l" rtl="0"/>
            <a:r>
              <a:rPr lang="en-US" sz="1600" dirty="0"/>
              <a:t>The 5-HT1A receptor (</a:t>
            </a:r>
            <a:r>
              <a:rPr lang="en-US" sz="1600" b="1" dirty="0"/>
              <a:t>5-HT1AR</a:t>
            </a:r>
            <a:r>
              <a:rPr lang="en-US" sz="1600" dirty="0"/>
              <a:t>) is an established </a:t>
            </a:r>
            <a:r>
              <a:rPr lang="en-US" sz="1600" u="sng" dirty="0"/>
              <a:t>anxiolytic</a:t>
            </a:r>
            <a:r>
              <a:rPr lang="en-US" sz="1600" dirty="0"/>
              <a:t> target. </a:t>
            </a:r>
            <a:r>
              <a:rPr lang="en-US" sz="1600" dirty="0" err="1"/>
              <a:t>Buspirone</a:t>
            </a:r>
            <a:r>
              <a:rPr lang="en-US" sz="1600" dirty="0"/>
              <a:t> and other 5-HT1AR </a:t>
            </a:r>
            <a:r>
              <a:rPr lang="en-US" sz="1600" b="1" dirty="0"/>
              <a:t>a</a:t>
            </a:r>
            <a:r>
              <a:rPr lang="en-US" sz="1600" dirty="0"/>
              <a:t>gonists are approved for the treatment of generalized anxiety disorder [</a:t>
            </a:r>
            <a:r>
              <a:rPr lang="en-US" sz="1600" b="1" dirty="0"/>
              <a:t>GAD</a:t>
            </a:r>
            <a:r>
              <a:rPr lang="en-US" sz="1600" dirty="0"/>
              <a:t>]. In preclinical studies, 5-HT1AR agonists are anxiolytic in animal models of general anxiety, </a:t>
            </a:r>
            <a:r>
              <a:rPr lang="en-US" sz="1600" b="1" dirty="0"/>
              <a:t>prevent the adverse effects of stress</a:t>
            </a:r>
            <a:r>
              <a:rPr lang="en-US" sz="1600" dirty="0"/>
              <a:t>, and </a:t>
            </a:r>
            <a:r>
              <a:rPr lang="en-US" sz="1600" b="1" dirty="0"/>
              <a:t>enhance fear extinction</a:t>
            </a:r>
            <a:r>
              <a:rPr lang="en-US" sz="1600" dirty="0"/>
              <a:t>. Both pre- and post-synaptic 5-HT1ARs are coupled to various members of the </a:t>
            </a:r>
            <a:r>
              <a:rPr lang="en-US" sz="1600" b="1" dirty="0" err="1"/>
              <a:t>Gi</a:t>
            </a:r>
            <a:r>
              <a:rPr lang="en-US" sz="1600" b="1" dirty="0"/>
              <a:t>/o </a:t>
            </a:r>
            <a:r>
              <a:rPr lang="en-US" sz="1600" dirty="0"/>
              <a:t>protein family. They are expressed on serotonergic neurons in the </a:t>
            </a:r>
            <a:r>
              <a:rPr lang="en-US" sz="1600" b="1" dirty="0"/>
              <a:t>raphe nuclei </a:t>
            </a:r>
            <a:r>
              <a:rPr lang="en-US" sz="1600" dirty="0"/>
              <a:t>(a cluster of nuclei found in the brain stem that have 5-HT1 receptors  and function as auto-receptors in the brain that decrease the release of serotonin). Selective serotonin reuptake inhibitor (SSRI) antidepressants act in these nuclei, as well as at their targets. 5-HT1Rs exert </a:t>
            </a:r>
            <a:r>
              <a:rPr lang="en-US" sz="1600" u="sng" dirty="0"/>
              <a:t>auto-inhibitory function</a:t>
            </a:r>
            <a:r>
              <a:rPr lang="en-US" sz="1600" dirty="0"/>
              <a:t>, and are involved in </a:t>
            </a:r>
            <a:r>
              <a:rPr lang="en-US" sz="1600" u="sng" dirty="0"/>
              <a:t>fear</a:t>
            </a:r>
            <a:r>
              <a:rPr lang="en-US" sz="1600" dirty="0"/>
              <a:t> and </a:t>
            </a:r>
            <a:r>
              <a:rPr lang="en-US" sz="1600" u="sng" dirty="0"/>
              <a:t>anxiety</a:t>
            </a:r>
            <a:r>
              <a:rPr lang="en-US" sz="1600" dirty="0"/>
              <a:t>. Mechanisms underlying the anxiolytic effects of 5-HT1AR activation are complex, varying between both brain region, and pre- versus post-synaptic locus, and are not fully established. While in vitro studies suggest CBD acts as a direct 5-HT1AR </a:t>
            </a:r>
            <a:r>
              <a:rPr lang="en-US" sz="1600" b="1" dirty="0"/>
              <a:t>a</a:t>
            </a:r>
            <a:r>
              <a:rPr lang="en-US" sz="1600" dirty="0"/>
              <a:t>gonist, in vivo studies are more consistent with CBD acting as an </a:t>
            </a:r>
            <a:r>
              <a:rPr lang="en-US" sz="1600" b="1" dirty="0"/>
              <a:t>allosteric modulator</a:t>
            </a:r>
            <a:r>
              <a:rPr lang="en-US" sz="1600" dirty="0"/>
              <a:t>, or </a:t>
            </a:r>
            <a:r>
              <a:rPr lang="en-US" sz="1600" b="1" dirty="0"/>
              <a:t>facilitator of 5-HT1A signaling</a:t>
            </a:r>
            <a:r>
              <a:rPr lang="en-US" sz="1600" dirty="0"/>
              <a:t>. </a:t>
            </a:r>
            <a:endParaRPr lang="he-IL" sz="16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53150" y="4791075"/>
            <a:ext cx="2381250" cy="1152525"/>
          </a:xfrm>
          <a:prstGeom prst="rect">
            <a:avLst/>
          </a:prstGeom>
        </p:spPr>
      </p:pic>
      <p:sp>
        <p:nvSpPr>
          <p:cNvPr id="5" name="Rectangle 4"/>
          <p:cNvSpPr/>
          <p:nvPr/>
        </p:nvSpPr>
        <p:spPr>
          <a:xfrm>
            <a:off x="6858000" y="5943600"/>
            <a:ext cx="1150058" cy="369332"/>
          </a:xfrm>
          <a:prstGeom prst="rect">
            <a:avLst/>
          </a:prstGeom>
        </p:spPr>
        <p:txBody>
          <a:bodyPr wrap="none">
            <a:spAutoFit/>
          </a:bodyPr>
          <a:lstStyle/>
          <a:p>
            <a:r>
              <a:rPr lang="en-US" b="1" dirty="0" err="1"/>
              <a:t>Buspirone</a:t>
            </a:r>
            <a:endParaRPr lang="he-IL" b="1" dirty="0"/>
          </a:p>
        </p:txBody>
      </p:sp>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l="13365" r="11694" b="2464"/>
          <a:stretch/>
        </p:blipFill>
        <p:spPr>
          <a:xfrm>
            <a:off x="3581400" y="4419600"/>
            <a:ext cx="1444702" cy="2209800"/>
          </a:xfrm>
          <a:prstGeom prst="rect">
            <a:avLst/>
          </a:prstGeom>
        </p:spPr>
      </p:pic>
      <p:sp>
        <p:nvSpPr>
          <p:cNvPr id="7" name="Rectangle 6"/>
          <p:cNvSpPr/>
          <p:nvPr/>
        </p:nvSpPr>
        <p:spPr>
          <a:xfrm>
            <a:off x="4925373" y="5269468"/>
            <a:ext cx="1018227" cy="369332"/>
          </a:xfrm>
          <a:prstGeom prst="rect">
            <a:avLst/>
          </a:prstGeom>
        </p:spPr>
        <p:txBody>
          <a:bodyPr wrap="none">
            <a:spAutoFit/>
          </a:bodyPr>
          <a:lstStyle/>
          <a:p>
            <a:r>
              <a:rPr lang="en-US" b="1" dirty="0"/>
              <a:t>5-HT1AR</a:t>
            </a:r>
            <a:endParaRPr lang="he-IL" b="1" dirty="0"/>
          </a:p>
        </p:txBody>
      </p:sp>
      <p:sp>
        <p:nvSpPr>
          <p:cNvPr id="8" name="Rectangle 7"/>
          <p:cNvSpPr/>
          <p:nvPr/>
        </p:nvSpPr>
        <p:spPr>
          <a:xfrm>
            <a:off x="6019800" y="4648200"/>
            <a:ext cx="2667000" cy="16647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9" name="Picture 8"/>
          <p:cNvPicPr>
            <a:picLocks noChangeAspect="1"/>
          </p:cNvPicPr>
          <p:nvPr/>
        </p:nvPicPr>
        <p:blipFill rotWithShape="1">
          <a:blip r:embed="rId4" cstate="print">
            <a:extLst>
              <a:ext uri="{28A0092B-C50C-407E-A947-70E740481C1C}">
                <a14:useLocalDpi xmlns:a14="http://schemas.microsoft.com/office/drawing/2010/main" val="0"/>
              </a:ext>
            </a:extLst>
          </a:blip>
          <a:srcRect b="15222"/>
          <a:stretch/>
        </p:blipFill>
        <p:spPr>
          <a:xfrm>
            <a:off x="1295400" y="4495800"/>
            <a:ext cx="2010520" cy="2057400"/>
          </a:xfrm>
          <a:prstGeom prst="rect">
            <a:avLst/>
          </a:prstGeom>
        </p:spPr>
      </p:pic>
      <p:sp>
        <p:nvSpPr>
          <p:cNvPr id="10" name="Rectangle 9"/>
          <p:cNvSpPr/>
          <p:nvPr/>
        </p:nvSpPr>
        <p:spPr>
          <a:xfrm>
            <a:off x="742732" y="5879068"/>
            <a:ext cx="1467068" cy="369332"/>
          </a:xfrm>
          <a:prstGeom prst="rect">
            <a:avLst/>
          </a:prstGeom>
        </p:spPr>
        <p:txBody>
          <a:bodyPr wrap="none">
            <a:spAutoFit/>
          </a:bodyPr>
          <a:lstStyle/>
          <a:p>
            <a:r>
              <a:rPr lang="en-US" b="1" dirty="0">
                <a:solidFill>
                  <a:schemeClr val="accent2">
                    <a:lumMod val="75000"/>
                  </a:schemeClr>
                </a:solidFill>
              </a:rPr>
              <a:t>Raphe nuclei </a:t>
            </a:r>
            <a:endParaRPr lang="he-IL" b="1" dirty="0">
              <a:solidFill>
                <a:schemeClr val="accent2">
                  <a:lumMod val="75000"/>
                </a:schemeClr>
              </a:solidFill>
            </a:endParaRPr>
          </a:p>
        </p:txBody>
      </p:sp>
    </p:spTree>
    <p:extLst>
      <p:ext uri="{BB962C8B-B14F-4D97-AF65-F5344CB8AC3E}">
        <p14:creationId xmlns:p14="http://schemas.microsoft.com/office/powerpoint/2010/main" val="228263167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44671</TotalTime>
  <Words>10377</Words>
  <Application>Microsoft Office PowerPoint</Application>
  <PresentationFormat>On-screen Show (4:3)</PresentationFormat>
  <Paragraphs>430</Paragraphs>
  <Slides>55</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55</vt:i4>
      </vt:variant>
    </vt:vector>
  </HeadingPairs>
  <TitlesOfParts>
    <vt:vector size="58" baseType="lpstr">
      <vt:lpstr>Arial</vt:lpstr>
      <vt:lpstr>Calibri</vt:lpstr>
      <vt:lpstr>Office Theme</vt:lpstr>
      <vt:lpstr>CBD: Innovative approaches  in stress management    25/9/2022</vt:lpstr>
      <vt:lpstr>Table of Contents</vt:lpstr>
      <vt:lpstr>Mental Stress</vt:lpstr>
      <vt:lpstr>Treatment of PTSD symptoms</vt:lpstr>
      <vt:lpstr>Cannabidiol [CBD]</vt:lpstr>
      <vt:lpstr>The therapeutic role of Cannabidiol  in mental health</vt:lpstr>
      <vt:lpstr>The endocannabinoid system [ECS]</vt:lpstr>
      <vt:lpstr>Effects of CBD on STRESS</vt:lpstr>
      <vt:lpstr>5-HT1AR</vt:lpstr>
      <vt:lpstr>Adenosine A1a &amp; A2a receptors</vt:lpstr>
      <vt:lpstr>FAAH enzyme</vt:lpstr>
      <vt:lpstr>FAAH and its Genes</vt:lpstr>
      <vt:lpstr>PowerPoint Presentation</vt:lpstr>
      <vt:lpstr>The rs324420(A;A) variant</vt:lpstr>
      <vt:lpstr>The effects of CBD are individual</vt:lpstr>
      <vt:lpstr>Fatty acid binding protein</vt:lpstr>
      <vt:lpstr>THC – CBD – FABP – FAAH - AEA</vt:lpstr>
      <vt:lpstr>THC &amp; CBD bind FABPs</vt:lpstr>
      <vt:lpstr>CBD’s Mode of Action</vt:lpstr>
      <vt:lpstr>Doses of CBD for different disorders</vt:lpstr>
      <vt:lpstr>Enhancing CBD’s Bioavailability  by Piperine &amp; Chavicine</vt:lpstr>
      <vt:lpstr>Piperine increases the bioavailability of CBD in the rat</vt:lpstr>
      <vt:lpstr>CBD’s opposing modes of action</vt:lpstr>
      <vt:lpstr>PowerPoint Presentation</vt:lpstr>
      <vt:lpstr>Multiple molecular targets of CBD</vt:lpstr>
      <vt:lpstr>Therapeutic potential of CBD in psychiatric disorders</vt:lpstr>
      <vt:lpstr>GPR55 (not! CB3R)</vt:lpstr>
      <vt:lpstr>GPR55 mode of action</vt:lpstr>
      <vt:lpstr>TRP channels</vt:lpstr>
      <vt:lpstr>Mu Opioid Receptor [MOR]</vt:lpstr>
      <vt:lpstr>     CBDA</vt:lpstr>
      <vt:lpstr>CBG mode of action</vt:lpstr>
      <vt:lpstr>Isolate or broad / full spectrum</vt:lpstr>
      <vt:lpstr>PTSD treatment with small doses of THC</vt:lpstr>
      <vt:lpstr> CBD with a “pinch” of THC</vt:lpstr>
      <vt:lpstr>Summary &amp; Conclusions</vt:lpstr>
      <vt:lpstr>Chemical structure of some pCBs</vt:lpstr>
      <vt:lpstr>CBD-Prescription Drugs Interactions</vt:lpstr>
      <vt:lpstr>Prescription Drug Interactions  with Cannabis</vt:lpstr>
      <vt:lpstr>Cannabinoid Interactions with Cytochrome P450 Drug Metabolism</vt:lpstr>
      <vt:lpstr>Drug Interactions with CYP3A4 Enzyme</vt:lpstr>
      <vt:lpstr>Metabolism of CBD by CYP450 enzymes</vt:lpstr>
      <vt:lpstr>CBD is an inhibitor of the catalytic activity of cytochrome P450 2C19</vt:lpstr>
      <vt:lpstr>CYP2C9 &amp; CYP2C19</vt:lpstr>
      <vt:lpstr>Warfarin treats blood clots</vt:lpstr>
      <vt:lpstr>PowerPoint Presentation</vt:lpstr>
      <vt:lpstr>PowerPoint Presentation</vt:lpstr>
      <vt:lpstr>PowerPoint Presentation</vt:lpstr>
      <vt:lpstr>PowerPoint Presentation</vt:lpstr>
      <vt:lpstr>PowerPoint Presentation</vt:lpstr>
      <vt:lpstr>PowerPoint Presentation</vt:lpstr>
      <vt:lpstr>CYP3A4 Inhibitors</vt:lpstr>
      <vt:lpstr>    Furanocoumarins</vt:lpstr>
      <vt:lpstr>CYP3A4 Inducers      </vt:lpstr>
      <vt:lpstr>CBD-Drug Interactions Summary</vt:lpstr>
    </vt:vector>
  </TitlesOfParts>
  <Company>Dash Investment House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CBD – Stress - PTSD</dc:title>
  <dc:creator>Yaakov</dc:creator>
  <cp:lastModifiedBy>חן גורדון</cp:lastModifiedBy>
  <cp:revision>210</cp:revision>
  <dcterms:created xsi:type="dcterms:W3CDTF">2022-08-24T15:39:08Z</dcterms:created>
  <dcterms:modified xsi:type="dcterms:W3CDTF">2024-09-22T12:34:09Z</dcterms:modified>
</cp:coreProperties>
</file>